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65" r:id="rId11"/>
    <p:sldId id="266" r:id="rId12"/>
    <p:sldId id="267" r:id="rId13"/>
    <p:sldId id="262" r:id="rId14"/>
    <p:sldId id="286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F098E-C9B9-453D-A942-A4A883168D5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BDC6-F47F-42EC-944E-5EBD65831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BDC6-F47F-42EC-944E-5EBD65831F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0DB13DD-D33E-4B72-ACC8-6AC8647DCBD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1F64FB-B302-448C-BD74-D66291342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Logic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Morris Mano 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the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- </a:t>
                </a:r>
                <a:r>
                  <a:rPr lang="en-US" b="1" dirty="0" smtClean="0"/>
                  <a:t>Eight possible</a:t>
                </a:r>
                <a:r>
                  <a:rPr lang="en-US" dirty="0" smtClean="0"/>
                  <a:t> combinations: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But,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actually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So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Thus we have </a:t>
                </a:r>
                <a:r>
                  <a:rPr lang="en-US" b="1" dirty="0" smtClean="0"/>
                  <a:t>4 possible</a:t>
                </a:r>
                <a:r>
                  <a:rPr lang="en-US" dirty="0" smtClean="0"/>
                  <a:t> combinations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we only need to do addition if we just change the sign of B for subtraction.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 					if A ≥ B (</a:t>
            </a:r>
            <a:r>
              <a:rPr lang="en-US" sz="3200" b="1" dirty="0" err="1" smtClean="0"/>
              <a:t>C</a:t>
            </a:r>
            <a:r>
              <a:rPr lang="en-US" sz="3200" b="1" baseline="-25000" dirty="0" err="1" smtClean="0"/>
              <a:t>out</a:t>
            </a:r>
            <a:r>
              <a:rPr lang="en-US" sz="3200" b="1" dirty="0" smtClean="0"/>
              <a:t> = 1)	      if A &lt; B(</a:t>
            </a:r>
            <a:r>
              <a:rPr lang="en-US" sz="3200" b="1" dirty="0" err="1" smtClean="0"/>
              <a:t>C</a:t>
            </a:r>
            <a:r>
              <a:rPr lang="en-US" sz="3200" b="1" baseline="-25000" dirty="0" err="1" smtClean="0"/>
              <a:t>out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= 0)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 smtClean="0"/>
              <a:t>(+A) + (+B)  =  + (A+B) 	</a:t>
            </a:r>
          </a:p>
          <a:p>
            <a:pPr marL="0" indent="0">
              <a:buNone/>
            </a:pPr>
            <a:r>
              <a:rPr lang="en-US" sz="3200" dirty="0"/>
              <a:t>(+A) + </a:t>
            </a:r>
            <a:r>
              <a:rPr lang="en-US" sz="3200" dirty="0" smtClean="0"/>
              <a:t>(-B</a:t>
            </a:r>
            <a:r>
              <a:rPr lang="en-US" sz="3200" dirty="0"/>
              <a:t>)  </a:t>
            </a:r>
            <a:r>
              <a:rPr lang="en-US" sz="3200" dirty="0" smtClean="0"/>
              <a:t>=			+(A-B)			- (B-A)</a:t>
            </a:r>
          </a:p>
          <a:p>
            <a:pPr marL="0" indent="0">
              <a:buNone/>
            </a:pPr>
            <a:r>
              <a:rPr lang="en-US" sz="3200" dirty="0" smtClean="0"/>
              <a:t>(- A</a:t>
            </a:r>
            <a:r>
              <a:rPr lang="en-US" sz="3200" dirty="0"/>
              <a:t>) </a:t>
            </a:r>
            <a:r>
              <a:rPr lang="en-US" sz="3200" dirty="0" smtClean="0"/>
              <a:t>+ </a:t>
            </a:r>
            <a:r>
              <a:rPr lang="en-US" sz="3200" dirty="0"/>
              <a:t>(+B)  </a:t>
            </a:r>
            <a:r>
              <a:rPr lang="en-US" sz="3200" dirty="0" smtClean="0"/>
              <a:t>=			- (A-B) 			+(B-A)</a:t>
            </a:r>
          </a:p>
          <a:p>
            <a:pPr marL="0" indent="0">
              <a:buNone/>
            </a:pPr>
            <a:r>
              <a:rPr lang="en-US" sz="3200" dirty="0" smtClean="0"/>
              <a:t>(- A</a:t>
            </a:r>
            <a:r>
              <a:rPr lang="en-US" sz="3200" dirty="0"/>
              <a:t>) + </a:t>
            </a:r>
            <a:r>
              <a:rPr lang="en-US" sz="3200" dirty="0" smtClean="0"/>
              <a:t>(-B</a:t>
            </a:r>
            <a:r>
              <a:rPr lang="en-US" sz="3200" dirty="0"/>
              <a:t>)  =  </a:t>
            </a:r>
            <a:r>
              <a:rPr lang="en-US" sz="3200" dirty="0" smtClean="0"/>
              <a:t>- </a:t>
            </a:r>
            <a:r>
              <a:rPr lang="en-US" sz="3200" dirty="0"/>
              <a:t>(A+B)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20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If subtraction, complement the sign of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If the sign of A and B are equal-  A = A + B, E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dirty="0" smtClean="0"/>
              <a:t> , end of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Else – </a:t>
            </a:r>
          </a:p>
          <a:p>
            <a:pPr marL="770382" lvl="1" indent="-514350">
              <a:buFont typeface="+mj-lt"/>
              <a:buAutoNum type="romanUcPeriod"/>
            </a:pPr>
            <a:r>
              <a:rPr lang="en-US" dirty="0" smtClean="0"/>
              <a:t>A = A – B, E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baseline="-25000" dirty="0" smtClean="0"/>
              <a:t> </a:t>
            </a:r>
          </a:p>
          <a:p>
            <a:pPr marL="770382" lvl="1" indent="-514350">
              <a:buFont typeface="+mj-lt"/>
              <a:buAutoNum type="romanUcPeriod"/>
            </a:pPr>
            <a:r>
              <a:rPr lang="en-US" dirty="0" smtClean="0"/>
              <a:t>Check if the result (A) is positive, if so set E = 0 and end</a:t>
            </a:r>
          </a:p>
          <a:p>
            <a:pPr marL="770382" lvl="1" indent="-514350">
              <a:buFont typeface="+mj-lt"/>
              <a:buAutoNum type="romanUcPeriod"/>
            </a:pPr>
            <a:r>
              <a:rPr lang="en-US" dirty="0" smtClean="0"/>
              <a:t>Otherwise change A to –A by performing 2’s complement. Also complement the sign of A, and end process.  </a:t>
            </a:r>
          </a:p>
          <a:p>
            <a:pPr marL="770382" lvl="1" indent="-514350">
              <a:buFont typeface="+mj-lt"/>
              <a:buAutoNum type="romanUcPeriod"/>
            </a:pPr>
            <a:endParaRPr lang="en-US" dirty="0"/>
          </a:p>
          <a:p>
            <a:pPr marL="256032" lvl="1" indent="0">
              <a:buNone/>
            </a:pPr>
            <a:r>
              <a:rPr lang="en-US" dirty="0" smtClean="0"/>
              <a:t>Question: We are using sign-magnitude form here. But why did we use 2’s complement to change A to –A?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7238" y="215194"/>
            <a:ext cx="7085428" cy="6536788"/>
            <a:chOff x="533400" y="0"/>
            <a:chExt cx="7086600" cy="6705600"/>
          </a:xfrm>
        </p:grpSpPr>
        <p:sp>
          <p:nvSpPr>
            <p:cNvPr id="5" name="Rectangle 4"/>
            <p:cNvSpPr/>
            <p:nvPr/>
          </p:nvSpPr>
          <p:spPr>
            <a:xfrm>
              <a:off x="3429000" y="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Initial State x=1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914400"/>
              <a:ext cx="137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Bs=Bs’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733800" y="1752600"/>
              <a:ext cx="914400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As:Bs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7400" y="274320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A=A+B’+1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E=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Cout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0" y="274320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A=A+B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E=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Cout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2209800" y="3886200"/>
              <a:ext cx="914400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518160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A=A’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518160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E=0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617220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A=A+1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As=As’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 rot="5400000">
              <a:off x="3962400" y="685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 rot="5400000">
              <a:off x="4000500" y="1562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4648200" y="2209800"/>
              <a:ext cx="1143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1"/>
            </p:cNvCxnSpPr>
            <p:nvPr/>
          </p:nvCxnSpPr>
          <p:spPr>
            <a:xfrm rot="10800000" flipV="1">
              <a:off x="2590800" y="2209800"/>
              <a:ext cx="1143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343150" y="3562350"/>
              <a:ext cx="609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</p:cNvCxnSpPr>
            <p:nvPr/>
          </p:nvCxnSpPr>
          <p:spPr>
            <a:xfrm>
              <a:off x="3124200" y="4343400"/>
              <a:ext cx="9906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</p:cNvCxnSpPr>
            <p:nvPr/>
          </p:nvCxnSpPr>
          <p:spPr>
            <a:xfrm rot="10800000" flipV="1">
              <a:off x="1524000" y="4343400"/>
              <a:ext cx="685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3" idx="0"/>
            </p:cNvCxnSpPr>
            <p:nvPr/>
          </p:nvCxnSpPr>
          <p:spPr>
            <a:xfrm rot="5400000">
              <a:off x="1333500" y="59436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</p:cNvCxnSpPr>
            <p:nvPr/>
          </p:nvCxnSpPr>
          <p:spPr>
            <a:xfrm>
              <a:off x="6477000" y="3009900"/>
              <a:ext cx="1066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4457700" y="3314700"/>
              <a:ext cx="6248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2133600" y="6438900"/>
              <a:ext cx="54864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</p:cNvCxnSpPr>
            <p:nvPr/>
          </p:nvCxnSpPr>
          <p:spPr>
            <a:xfrm>
              <a:off x="4648200" y="5448300"/>
              <a:ext cx="2971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" idx="3"/>
            </p:cNvCxnSpPr>
            <p:nvPr/>
          </p:nvCxnSpPr>
          <p:spPr>
            <a:xfrm rot="10800000">
              <a:off x="4953000" y="228600"/>
              <a:ext cx="2590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1"/>
            </p:cNvCxnSpPr>
            <p:nvPr/>
          </p:nvCxnSpPr>
          <p:spPr>
            <a:xfrm rot="10800000">
              <a:off x="2895600" y="2286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324894" y="876300"/>
              <a:ext cx="1294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71800" y="15240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209800" y="3810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qa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91000" y="4572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qs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19812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!=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2057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=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3800" y="44196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 (A&gt;=B)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" y="44196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0(A&lt;B)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991100" y="8709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28306" y="1408905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857206" y="894806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46223" y="2679519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161211" y="2705100"/>
              <a:ext cx="8382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135777" y="5105400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85011" y="4000500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133600" y="6096000"/>
              <a:ext cx="914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815547" y="463826"/>
            <a:ext cx="7023655" cy="7327624"/>
            <a:chOff x="1815547" y="463826"/>
            <a:chExt cx="7023655" cy="7327624"/>
          </a:xfrm>
        </p:grpSpPr>
        <p:grpSp>
          <p:nvGrpSpPr>
            <p:cNvPr id="79" name="Group 78"/>
            <p:cNvGrpSpPr/>
            <p:nvPr/>
          </p:nvGrpSpPr>
          <p:grpSpPr>
            <a:xfrm>
              <a:off x="1815547" y="463826"/>
              <a:ext cx="7023655" cy="7327624"/>
              <a:chOff x="1815547" y="463826"/>
              <a:chExt cx="7023655" cy="73276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929809" y="463826"/>
                <a:ext cx="1537252" cy="649357"/>
              </a:xfrm>
              <a:prstGeom prst="rect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Initial State</a:t>
                </a:r>
                <a:br>
                  <a:rPr lang="en-US" sz="1600" b="1" dirty="0" smtClean="0"/>
                </a:br>
                <a:r>
                  <a:rPr lang="en-US" sz="1600" b="1" i="1" dirty="0" smtClean="0"/>
                  <a:t>x</a:t>
                </a:r>
                <a:r>
                  <a:rPr lang="en-US" sz="1600" b="1" dirty="0" smtClean="0"/>
                  <a:t> = 1</a:t>
                </a:r>
                <a:endParaRPr 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4929809" y="1623391"/>
                    <a:ext cx="1537252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 </m:t>
                          </m:r>
                          <m:acc>
                            <m:accPr>
                              <m:chr m:val="̅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9809" y="1623391"/>
                    <a:ext cx="1537252" cy="64935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4" idx="2"/>
                <a:endCxn id="5" idx="0"/>
              </p:cNvCxnSpPr>
              <p:nvPr/>
            </p:nvCxnSpPr>
            <p:spPr>
              <a:xfrm>
                <a:off x="5698435" y="1113183"/>
                <a:ext cx="0" cy="5102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731530" y="1183621"/>
                <a:ext cx="6447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err="1" smtClean="0"/>
                  <a:t>q</a:t>
                </a:r>
                <a:r>
                  <a:rPr lang="en-US" sz="1600" b="1" i="1" baseline="-25000" dirty="0" err="1" smtClean="0"/>
                  <a:t>s</a:t>
                </a:r>
                <a:r>
                  <a:rPr lang="en-US" sz="1600" b="1" dirty="0" smtClean="0"/>
                  <a:t> = 1</a:t>
                </a:r>
                <a:endParaRPr 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Diamond 9"/>
                  <p:cNvSpPr/>
                  <p:nvPr/>
                </p:nvSpPr>
                <p:spPr>
                  <a:xfrm>
                    <a:off x="4929810" y="2676938"/>
                    <a:ext cx="1537252" cy="742122"/>
                  </a:xfrm>
                  <a:prstGeom prst="diamond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Diamond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9810" y="2676938"/>
                    <a:ext cx="1537252" cy="742122"/>
                  </a:xfrm>
                  <a:prstGeom prst="diamond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>
                <a:stCxn id="5" idx="2"/>
                <a:endCxn id="10" idx="0"/>
              </p:cNvCxnSpPr>
              <p:nvPr/>
            </p:nvCxnSpPr>
            <p:spPr>
              <a:xfrm>
                <a:off x="5698435" y="2272748"/>
                <a:ext cx="1" cy="4041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4" idx="1"/>
              </p:cNvCxnSpPr>
              <p:nvPr/>
            </p:nvCxnSpPr>
            <p:spPr>
              <a:xfrm rot="10800000" flipV="1">
                <a:off x="4359965" y="788505"/>
                <a:ext cx="569844" cy="174266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359965" y="2531165"/>
                <a:ext cx="13384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17199" y="1563108"/>
                <a:ext cx="6447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 err="1" smtClean="0"/>
                  <a:t>q</a:t>
                </a:r>
                <a:r>
                  <a:rPr lang="en-US" sz="1600" b="1" i="1" baseline="-25000" dirty="0" err="1"/>
                  <a:t>a</a:t>
                </a:r>
                <a:r>
                  <a:rPr lang="en-US" sz="1600" b="1" dirty="0" smtClean="0"/>
                  <a:t> = 1</a:t>
                </a:r>
                <a:endParaRPr 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3114261" y="3737113"/>
                    <a:ext cx="1815548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261" y="3737113"/>
                    <a:ext cx="1815548" cy="64935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6586329" y="3737113"/>
                    <a:ext cx="1683027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oMath>
                        <m:oMath xmlns:m="http://schemas.openxmlformats.org/officeDocument/2006/math"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329" y="3737113"/>
                    <a:ext cx="1683027" cy="64935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/>
              <p:cNvCxnSpPr>
                <a:stCxn id="10" idx="1"/>
                <a:endCxn id="27" idx="0"/>
              </p:cNvCxnSpPr>
              <p:nvPr/>
            </p:nvCxnSpPr>
            <p:spPr>
              <a:xfrm rot="10800000" flipV="1">
                <a:off x="4022036" y="3047999"/>
                <a:ext cx="907775" cy="6891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10" idx="3"/>
                <a:endCxn id="28" idx="0"/>
              </p:cNvCxnSpPr>
              <p:nvPr/>
            </p:nvCxnSpPr>
            <p:spPr>
              <a:xfrm>
                <a:off x="6467062" y="3047999"/>
                <a:ext cx="960781" cy="68911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347278" y="2749203"/>
                <a:ext cx="335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endParaRPr lang="en-US" sz="16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35381" y="2716047"/>
                <a:ext cx="330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= </a:t>
                </a:r>
                <a:endParaRPr 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Diamond 36"/>
                  <p:cNvSpPr/>
                  <p:nvPr/>
                </p:nvSpPr>
                <p:spPr>
                  <a:xfrm>
                    <a:off x="3352800" y="4724399"/>
                    <a:ext cx="1329826" cy="742122"/>
                  </a:xfrm>
                  <a:prstGeom prst="diamond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7" name="Diamond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4724399"/>
                    <a:ext cx="1329826" cy="742122"/>
                  </a:xfrm>
                  <a:prstGeom prst="diamond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7" idx="2"/>
                <a:endCxn id="37" idx="0"/>
              </p:cNvCxnSpPr>
              <p:nvPr/>
            </p:nvCxnSpPr>
            <p:spPr>
              <a:xfrm flipH="1">
                <a:off x="4017713" y="4386470"/>
                <a:ext cx="4322" cy="337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815548" y="5804450"/>
                    <a:ext cx="1537252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 </m:t>
                          </m:r>
                          <m:acc>
                            <m:accPr>
                              <m:chr m:val="̅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548" y="5804450"/>
                    <a:ext cx="1537252" cy="64935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682626" y="5804449"/>
                    <a:ext cx="1537252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2626" y="5804449"/>
                    <a:ext cx="1537252" cy="64935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Elbow Connector 47"/>
              <p:cNvCxnSpPr>
                <a:stCxn id="37" idx="1"/>
                <a:endCxn id="46" idx="0"/>
              </p:cNvCxnSpPr>
              <p:nvPr/>
            </p:nvCxnSpPr>
            <p:spPr>
              <a:xfrm rot="10800000" flipV="1">
                <a:off x="2584174" y="5095460"/>
                <a:ext cx="768626" cy="7089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37" idx="3"/>
                <a:endCxn id="47" idx="0"/>
              </p:cNvCxnSpPr>
              <p:nvPr/>
            </p:nvCxnSpPr>
            <p:spPr>
              <a:xfrm>
                <a:off x="4682626" y="5095460"/>
                <a:ext cx="768626" cy="70898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815547" y="6791736"/>
                    <a:ext cx="1537252" cy="649357"/>
                  </a:xfrm>
                  <a:prstGeom prst="rect">
                    <a:avLst/>
                  </a:prstGeom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 </m:t>
                          </m:r>
                          <m:acc>
                            <m:accPr>
                              <m:chr m:val="̅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547" y="6791736"/>
                    <a:ext cx="1537252" cy="6493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>
                <a:stCxn id="46" idx="2"/>
                <a:endCxn id="54" idx="0"/>
              </p:cNvCxnSpPr>
              <p:nvPr/>
            </p:nvCxnSpPr>
            <p:spPr>
              <a:xfrm flipH="1">
                <a:off x="2584173" y="6453807"/>
                <a:ext cx="1" cy="337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4" idx="2"/>
              </p:cNvCxnSpPr>
              <p:nvPr/>
            </p:nvCxnSpPr>
            <p:spPr>
              <a:xfrm>
                <a:off x="2584173" y="7441093"/>
                <a:ext cx="0" cy="3503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584173" y="7791450"/>
                <a:ext cx="62550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4" idx="3"/>
              </p:cNvCxnSpPr>
              <p:nvPr/>
            </p:nvCxnSpPr>
            <p:spPr>
              <a:xfrm flipH="1">
                <a:off x="6467061" y="788505"/>
                <a:ext cx="23721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839200" y="788505"/>
                <a:ext cx="0" cy="70029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2"/>
              </p:cNvCxnSpPr>
              <p:nvPr/>
            </p:nvCxnSpPr>
            <p:spPr>
              <a:xfrm>
                <a:off x="5451252" y="6453806"/>
                <a:ext cx="0" cy="13376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28" idx="2"/>
              </p:cNvCxnSpPr>
              <p:nvPr/>
            </p:nvCxnSpPr>
            <p:spPr>
              <a:xfrm rot="16200000" flipH="1">
                <a:off x="7888356" y="3925956"/>
                <a:ext cx="490333" cy="141135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090615" y="4777408"/>
                  <a:ext cx="12923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0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15" y="4777408"/>
                  <a:ext cx="1292309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30" t="-90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812229" y="4777408"/>
                  <a:ext cx="1305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1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b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229" y="4777408"/>
                  <a:ext cx="1305357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26" t="-90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34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9870" y="675861"/>
            <a:ext cx="6019800" cy="5334000"/>
            <a:chOff x="838200" y="609600"/>
            <a:chExt cx="6019800" cy="5334000"/>
          </a:xfrm>
        </p:grpSpPr>
        <p:sp>
          <p:nvSpPr>
            <p:cNvPr id="5" name="Oval 4"/>
            <p:cNvSpPr/>
            <p:nvPr/>
          </p:nvSpPr>
          <p:spPr>
            <a:xfrm>
              <a:off x="1295400" y="32766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42606" y="38100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72200" y="10668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43400" y="10668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43400" y="23622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24000" y="51054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42606" y="51054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828800" y="10668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urved Connector 12"/>
            <p:cNvCxnSpPr>
              <a:stCxn id="12" idx="2"/>
              <a:endCxn id="12" idx="0"/>
            </p:cNvCxnSpPr>
            <p:nvPr/>
          </p:nvCxnSpPr>
          <p:spPr>
            <a:xfrm rot="10800000" flipH="1">
              <a:off x="1828800" y="1066800"/>
              <a:ext cx="342900" cy="266700"/>
            </a:xfrm>
            <a:prstGeom prst="curvedConnector4">
              <a:avLst>
                <a:gd name="adj1" fmla="val -66667"/>
                <a:gd name="adj2" fmla="val 18571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6"/>
              <a:endCxn id="8" idx="2"/>
            </p:cNvCxnSpPr>
            <p:nvPr/>
          </p:nvCxnSpPr>
          <p:spPr>
            <a:xfrm>
              <a:off x="2514600" y="13335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0"/>
            </p:cNvCxnSpPr>
            <p:nvPr/>
          </p:nvCxnSpPr>
          <p:spPr>
            <a:xfrm rot="5400000">
              <a:off x="4305300" y="19812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7"/>
              <a:endCxn id="7" idx="3"/>
            </p:cNvCxnSpPr>
            <p:nvPr/>
          </p:nvCxnSpPr>
          <p:spPr>
            <a:xfrm rot="5400000" flipH="1" flipV="1">
              <a:off x="5141585" y="1309267"/>
              <a:ext cx="918230" cy="1343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1"/>
              <a:endCxn id="12" idx="7"/>
            </p:cNvCxnSpPr>
            <p:nvPr/>
          </p:nvCxnSpPr>
          <p:spPr>
            <a:xfrm rot="16200000" flipV="1">
              <a:off x="4343400" y="-784318"/>
              <a:ext cx="1588" cy="3858466"/>
            </a:xfrm>
            <a:prstGeom prst="curvedConnector3">
              <a:avLst>
                <a:gd name="adj1" fmla="val 193145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4"/>
              <a:endCxn id="6" idx="0"/>
            </p:cNvCxnSpPr>
            <p:nvPr/>
          </p:nvCxnSpPr>
          <p:spPr>
            <a:xfrm flipH="1">
              <a:off x="4685506" y="2895600"/>
              <a:ext cx="794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11" idx="0"/>
            </p:cNvCxnSpPr>
            <p:nvPr/>
          </p:nvCxnSpPr>
          <p:spPr>
            <a:xfrm>
              <a:off x="4685506" y="43434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1"/>
              <a:endCxn id="12" idx="4"/>
            </p:cNvCxnSpPr>
            <p:nvPr/>
          </p:nvCxnSpPr>
          <p:spPr>
            <a:xfrm flipH="1" flipV="1">
              <a:off x="2171700" y="1600200"/>
              <a:ext cx="2271339" cy="3583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  <a:endCxn id="12" idx="3"/>
            </p:cNvCxnSpPr>
            <p:nvPr/>
          </p:nvCxnSpPr>
          <p:spPr>
            <a:xfrm flipV="1">
              <a:off x="1638300" y="1522085"/>
              <a:ext cx="290933" cy="17545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0" idx="6"/>
            </p:cNvCxnSpPr>
            <p:nvPr/>
          </p:nvCxnSpPr>
          <p:spPr>
            <a:xfrm flipH="1">
              <a:off x="2209800" y="5372100"/>
              <a:ext cx="21328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5" idx="4"/>
            </p:cNvCxnSpPr>
            <p:nvPr/>
          </p:nvCxnSpPr>
          <p:spPr>
            <a:xfrm rot="16200000" flipV="1">
              <a:off x="1104900" y="4343400"/>
              <a:ext cx="1295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38200" y="6096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qs</a:t>
              </a:r>
              <a:r>
                <a:rPr lang="en-US" sz="1600" dirty="0" smtClean="0">
                  <a:solidFill>
                    <a:schemeClr val="tx1"/>
                  </a:solidFill>
                </a:rPr>
                <a:t>=0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qa</a:t>
              </a:r>
              <a:r>
                <a:rPr lang="en-US" sz="1600" dirty="0" smtClean="0">
                  <a:solidFill>
                    <a:schemeClr val="tx1"/>
                  </a:solidFill>
                </a:rPr>
                <a:t>=0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30480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S=1</a:t>
              </a:r>
            </a:p>
          </p:txBody>
        </p:sp>
        <p:cxnSp>
          <p:nvCxnSpPr>
            <p:cNvPr id="26" name="Straight Arrow Connector 25"/>
            <p:cNvCxnSpPr>
              <a:stCxn id="12" idx="5"/>
              <a:endCxn id="9" idx="2"/>
            </p:cNvCxnSpPr>
            <p:nvPr/>
          </p:nvCxnSpPr>
          <p:spPr>
            <a:xfrm rot="16200000" flipH="1">
              <a:off x="2825376" y="1110875"/>
              <a:ext cx="1106815" cy="1929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804693">
              <a:off x="3268796" y="1817473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qa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rot="19440554">
              <a:off x="5334000" y="19812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S=0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00400" y="9906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qs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8400" y="30480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E=1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54864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06757"/>
            <a:ext cx="10772775" cy="1658198"/>
          </a:xfrm>
        </p:spPr>
        <p:txBody>
          <a:bodyPr/>
          <a:lstStyle/>
          <a:p>
            <a:r>
              <a:rPr lang="en-US" dirty="0" smtClean="0"/>
              <a:t>Control Signals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61680"/>
              </p:ext>
            </p:extLst>
          </p:nvPr>
        </p:nvGraphicFramePr>
        <p:xfrm>
          <a:off x="1736035" y="1764955"/>
          <a:ext cx="8945218" cy="46644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5233"/>
                <a:gridCol w="736665"/>
                <a:gridCol w="736665"/>
                <a:gridCol w="736665"/>
                <a:gridCol w="736665"/>
                <a:gridCol w="736665"/>
                <a:gridCol w="736665"/>
                <a:gridCol w="736665"/>
                <a:gridCol w="736665"/>
                <a:gridCol w="736665"/>
              </a:tblGrid>
              <a:tr h="429329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59761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T0:Ininitial</a:t>
                      </a:r>
                      <a:r>
                        <a:rPr lang="en-US" baseline="0" dirty="0" smtClean="0"/>
                        <a:t> state    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93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T1: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-25000" dirty="0" err="1" smtClean="0"/>
                        <a:t>s</a:t>
                      </a:r>
                      <a:r>
                        <a:rPr lang="en-US" baseline="0" dirty="0" smtClean="0"/>
                        <a:t> = B</a:t>
                      </a:r>
                      <a:r>
                        <a:rPr lang="en-US" baseline="-25000" dirty="0" smtClean="0"/>
                        <a:t>s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93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T2: 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761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T3: A =A+B</a:t>
                      </a:r>
                    </a:p>
                    <a:p>
                      <a:pPr algn="l"/>
                      <a:r>
                        <a:rPr lang="en-US" dirty="0" smtClean="0"/>
                        <a:t>E=</a:t>
                      </a: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761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T4: A+B’+1</a:t>
                      </a:r>
                    </a:p>
                    <a:p>
                      <a:pPr algn="l"/>
                      <a:r>
                        <a:rPr lang="en-US" dirty="0" smtClean="0"/>
                        <a:t>E=</a:t>
                      </a: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93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T5: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93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T6: A=A’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761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T7:A=A+1</a:t>
                      </a:r>
                    </a:p>
                    <a:p>
                      <a:pPr algn="l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s</a:t>
                      </a:r>
                      <a:r>
                        <a:rPr lang="en-US" dirty="0" smtClean="0"/>
                        <a:t>=A</a:t>
                      </a:r>
                      <a:r>
                        <a:rPr lang="en-US" baseline="-25000" dirty="0" smtClean="0"/>
                        <a:t>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for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97141"/>
              </p:ext>
            </p:extLst>
          </p:nvPr>
        </p:nvGraphicFramePr>
        <p:xfrm>
          <a:off x="1457739" y="2011679"/>
          <a:ext cx="4572000" cy="37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Flip-flop</a:t>
                      </a:r>
                      <a:r>
                        <a:rPr lang="en-US" baseline="0" dirty="0" smtClean="0"/>
                        <a:t> input functions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q</a:t>
                      </a:r>
                      <a:r>
                        <a:rPr lang="en-US" baseline="-25000" dirty="0" err="1" smtClean="0"/>
                        <a:t>a</a:t>
                      </a:r>
                      <a:r>
                        <a:rPr lang="en-US" baseline="0" dirty="0" err="1" smtClean="0"/>
                        <a:t>‘q</a:t>
                      </a:r>
                      <a:r>
                        <a:rPr lang="en-US" baseline="-25000" dirty="0" err="1" smtClean="0"/>
                        <a:t>s</a:t>
                      </a:r>
                      <a:r>
                        <a:rPr lang="en-US" baseline="0" dirty="0" smtClean="0"/>
                        <a:t>’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3 </a:t>
                      </a:r>
                      <a:r>
                        <a:rPr lang="en-US" baseline="0" dirty="0" smtClean="0"/>
                        <a:t>+ E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 </a:t>
                      </a:r>
                      <a:r>
                        <a:rPr lang="en-US" baseline="0" dirty="0" smtClean="0"/>
                        <a:t>+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q</a:t>
                      </a:r>
                      <a:r>
                        <a:rPr lang="en-US" baseline="-25000" dirty="0" err="1" smtClean="0"/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q</a:t>
                      </a:r>
                      <a:r>
                        <a:rPr lang="en-US" baseline="-25000" dirty="0" err="1" smtClean="0"/>
                        <a:t>a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 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S’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 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 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5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 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6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E’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 </a:t>
                      </a:r>
                      <a:endParaRPr lang="en-US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r>
                        <a:rPr lang="en-US" baseline="-25000" dirty="0" smtClean="0"/>
                        <a:t>7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25123"/>
              </p:ext>
            </p:extLst>
          </p:nvPr>
        </p:nvGraphicFramePr>
        <p:xfrm>
          <a:off x="6105938" y="2011680"/>
          <a:ext cx="4575313" cy="426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313"/>
              </a:tblGrid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control functions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 smtClean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C</a:t>
                      </a:r>
                      <a:r>
                        <a:rPr lang="en-US" baseline="-25000" dirty="0" err="1" smtClean="0"/>
                        <a:t>in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L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z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698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Perform multiplication of two fixed point binary numbers in </a:t>
            </a:r>
            <a:r>
              <a:rPr lang="en-US" b="1" dirty="0" smtClean="0"/>
              <a:t>sign-magnitude</a:t>
            </a:r>
            <a:r>
              <a:rPr lang="en-US" dirty="0" smtClean="0"/>
              <a:t> representation </a:t>
            </a:r>
          </a:p>
          <a:p>
            <a:r>
              <a:rPr lang="en-US" dirty="0" smtClean="0"/>
              <a:t>- Each magnitude is </a:t>
            </a:r>
            <a:r>
              <a:rPr lang="en-US" i="1" dirty="0" smtClean="0"/>
              <a:t>k</a:t>
            </a:r>
            <a:r>
              <a:rPr lang="en-US" dirty="0" smtClean="0"/>
              <a:t> bits long</a:t>
            </a:r>
          </a:p>
          <a:p>
            <a:r>
              <a:rPr lang="en-US" dirty="0" smtClean="0"/>
              <a:t>- So the product can be up to </a:t>
            </a:r>
            <a:r>
              <a:rPr lang="en-US" i="1" dirty="0" smtClean="0"/>
              <a:t>2k</a:t>
            </a:r>
            <a:r>
              <a:rPr lang="en-US" dirty="0" smtClean="0"/>
              <a:t> bits long.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 Think of any algorithm (keep it simple, the basic stuff)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Now implement that in hardware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Not so simple, is it?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This is where control logic comes in. </a:t>
            </a:r>
          </a:p>
        </p:txBody>
      </p:sp>
    </p:spTree>
    <p:extLst>
      <p:ext uri="{BB962C8B-B14F-4D97-AF65-F5344CB8AC3E}">
        <p14:creationId xmlns:p14="http://schemas.microsoft.com/office/powerpoint/2010/main" val="32083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/>
          <a:lstStyle/>
          <a:p>
            <a:r>
              <a:rPr lang="en-US" dirty="0" smtClean="0"/>
              <a:t>23					10111		multiplicand</a:t>
            </a:r>
          </a:p>
          <a:p>
            <a:r>
              <a:rPr lang="en-US" dirty="0" smtClean="0"/>
              <a:t>19 				x	10011		multiplier</a:t>
            </a:r>
          </a:p>
          <a:p>
            <a:r>
              <a:rPr lang="en-US" dirty="0" smtClean="0"/>
              <a:t>----					--------</a:t>
            </a:r>
          </a:p>
          <a:p>
            <a:r>
              <a:rPr lang="en-US" dirty="0"/>
              <a:t> </a:t>
            </a:r>
            <a:r>
              <a:rPr lang="en-US" dirty="0" smtClean="0"/>
              <a:t>					10111</a:t>
            </a:r>
          </a:p>
          <a:p>
            <a:r>
              <a:rPr lang="en-US" dirty="0"/>
              <a:t> </a:t>
            </a:r>
            <a:r>
              <a:rPr lang="en-US" dirty="0" smtClean="0"/>
              <a:t>				           10111</a:t>
            </a:r>
          </a:p>
          <a:p>
            <a:r>
              <a:rPr lang="en-US" dirty="0" smtClean="0"/>
              <a:t> 				         00000</a:t>
            </a:r>
          </a:p>
          <a:p>
            <a:r>
              <a:rPr lang="en-US" dirty="0" smtClean="0"/>
              <a:t> 				       00000</a:t>
            </a:r>
          </a:p>
          <a:p>
            <a:r>
              <a:rPr lang="en-US" dirty="0"/>
              <a:t> </a:t>
            </a:r>
            <a:r>
              <a:rPr lang="en-US" dirty="0" smtClean="0"/>
              <a:t>				     10111</a:t>
            </a:r>
          </a:p>
          <a:p>
            <a:r>
              <a:rPr lang="en-US" dirty="0"/>
              <a:t> </a:t>
            </a:r>
            <a:r>
              <a:rPr lang="en-US" dirty="0" smtClean="0"/>
              <a:t>				     --------------</a:t>
            </a:r>
          </a:p>
          <a:p>
            <a:r>
              <a:rPr lang="en-US" dirty="0" smtClean="0"/>
              <a:t>437				     110110101		product</a:t>
            </a:r>
          </a:p>
        </p:txBody>
      </p:sp>
    </p:spTree>
    <p:extLst>
      <p:ext uri="{BB962C8B-B14F-4D97-AF65-F5344CB8AC3E}">
        <p14:creationId xmlns:p14="http://schemas.microsoft.com/office/powerpoint/2010/main" val="482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Look at successive bits of the multiplier, LSB first. </a:t>
            </a:r>
          </a:p>
          <a:p>
            <a:r>
              <a:rPr lang="en-US" dirty="0" smtClean="0"/>
              <a:t>- If the multiplier bit is a 1, the multiplicand is copied down, otherwise zeros are copied down. </a:t>
            </a:r>
          </a:p>
          <a:p>
            <a:r>
              <a:rPr lang="en-US" dirty="0" smtClean="0"/>
              <a:t>- The numbers copied down in successive lines are shifted one position to the left. </a:t>
            </a:r>
          </a:p>
          <a:p>
            <a:r>
              <a:rPr lang="en-US" dirty="0" smtClean="0"/>
              <a:t>- Finally numbers are added. </a:t>
            </a:r>
          </a:p>
          <a:p>
            <a:endParaRPr lang="en-US" dirty="0"/>
          </a:p>
          <a:p>
            <a:r>
              <a:rPr lang="en-US" dirty="0" smtClean="0"/>
              <a:t>- Sign of product is the XOR of the signs of multiplicand and multiplier.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Problem of this method?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- We cannot copy down the values anywhere in hardware. </a:t>
            </a:r>
          </a:p>
          <a:p>
            <a:r>
              <a:rPr lang="en-US" dirty="0" smtClean="0"/>
              <a:t>- So we change the process a bit.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Provide circuit for the summation of only two binary numbers and successively accumulate the partial products in a register.   </a:t>
            </a:r>
          </a:p>
          <a:p>
            <a:r>
              <a:rPr lang="en-US" dirty="0" smtClean="0"/>
              <a:t>- Instead of shifting multiplicand to the left, we shift the partial product to the right. </a:t>
            </a:r>
          </a:p>
          <a:p>
            <a:r>
              <a:rPr lang="en-US" dirty="0" smtClean="0"/>
              <a:t>- When corresponding bit of multiplier is 0, there is no need to add all zeros.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Multiplicand:					1011</a:t>
            </a:r>
            <a:br>
              <a:rPr lang="en-US" dirty="0" smtClean="0"/>
            </a:br>
            <a:r>
              <a:rPr lang="en-US" dirty="0" smtClean="0"/>
              <a:t>Multiplier:					1101</a:t>
            </a:r>
            <a:br>
              <a:rPr lang="en-US" dirty="0" smtClean="0"/>
            </a:br>
            <a:r>
              <a:rPr lang="en-US" dirty="0" smtClean="0"/>
              <a:t> 						------------</a:t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multiplier bit = 1, add multiplicand	1011</a:t>
            </a:r>
            <a:br>
              <a:rPr lang="en-US" dirty="0" smtClean="0"/>
            </a:br>
            <a:r>
              <a:rPr lang="en-US" dirty="0" smtClean="0"/>
              <a:t>shift right					01011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multiplier bit = 0, shift right		001011</a:t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multiplier bit = 1, add multiplicand 	110111</a:t>
            </a:r>
            <a:br>
              <a:rPr lang="en-US" dirty="0" smtClean="0"/>
            </a:br>
            <a:r>
              <a:rPr lang="en-US" dirty="0" smtClean="0"/>
              <a:t>shift right					0110111</a:t>
            </a:r>
            <a:br>
              <a:rPr lang="en-US" dirty="0" smtClean="0"/>
            </a:b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multiplier bit = 1, add multiplicand         10001111</a:t>
            </a:r>
            <a:br>
              <a:rPr lang="en-US" dirty="0" smtClean="0"/>
            </a:br>
            <a:r>
              <a:rPr lang="en-US" dirty="0" smtClean="0"/>
              <a:t>shift right					10001111 (product)</a:t>
            </a:r>
          </a:p>
        </p:txBody>
      </p:sp>
    </p:spTree>
    <p:extLst>
      <p:ext uri="{BB962C8B-B14F-4D97-AF65-F5344CB8AC3E}">
        <p14:creationId xmlns:p14="http://schemas.microsoft.com/office/powerpoint/2010/main" val="13999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95" y="2228056"/>
            <a:ext cx="11341204" cy="4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4234816" cy="1658198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266700"/>
            <a:ext cx="6934994" cy="6248400"/>
            <a:chOff x="761206" y="0"/>
            <a:chExt cx="6934994" cy="6248400"/>
          </a:xfrm>
        </p:grpSpPr>
        <p:sp>
          <p:nvSpPr>
            <p:cNvPr id="5" name="Rectangle 4"/>
            <p:cNvSpPr/>
            <p:nvPr/>
          </p:nvSpPr>
          <p:spPr>
            <a:xfrm>
              <a:off x="3429000" y="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Initial State x=1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429000"/>
              <a:ext cx="137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P=P-1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733800" y="2209800"/>
              <a:ext cx="914400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990600"/>
              <a:ext cx="15240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s</a:t>
              </a:r>
              <a:r>
                <a:rPr lang="en-US" sz="1600" dirty="0" smtClean="0">
                  <a:solidFill>
                    <a:schemeClr val="tx1"/>
                  </a:solidFill>
                </a:rPr>
                <a:t>=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B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s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 </a:t>
              </a:r>
              <a:r>
                <a:rPr lang="en-US" sz="1600" dirty="0" smtClean="0">
                  <a:solidFill>
                    <a:schemeClr val="tx1"/>
                  </a:solidFill>
                </a:rPr>
                <a:t>Q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A=0, E=0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P=k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62600" y="3200400"/>
              <a:ext cx="1524000" cy="76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A=A+B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E=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out</a:t>
              </a:r>
              <a:endParaRPr lang="en-US" sz="1600" baseline="-25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P=P-1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810000" y="5334000"/>
              <a:ext cx="914400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4495800"/>
              <a:ext cx="1905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AQ=</a:t>
              </a:r>
              <a:r>
                <a:rPr lang="en-US" dirty="0" err="1" smtClean="0">
                  <a:solidFill>
                    <a:schemeClr val="tx1"/>
                  </a:solidFill>
                </a:rPr>
                <a:t>shr</a:t>
              </a:r>
              <a:r>
                <a:rPr lang="en-US" dirty="0" smtClean="0">
                  <a:solidFill>
                    <a:schemeClr val="tx1"/>
                  </a:solidFill>
                </a:rPr>
                <a:t> EAQ, E=0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rot="5400000">
              <a:off x="3925094" y="723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-1143794" y="3886200"/>
              <a:ext cx="381079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 rot="5400000">
              <a:off x="60586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0"/>
            </p:cNvCxnSpPr>
            <p:nvPr/>
          </p:nvCxnSpPr>
          <p:spPr>
            <a:xfrm>
              <a:off x="2590800" y="3886200"/>
              <a:ext cx="1714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</p:cNvCxnSpPr>
            <p:nvPr/>
          </p:nvCxnSpPr>
          <p:spPr>
            <a:xfrm rot="5400000">
              <a:off x="3962400" y="19812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1" idx="0"/>
            </p:cNvCxnSpPr>
            <p:nvPr/>
          </p:nvCxnSpPr>
          <p:spPr>
            <a:xfrm rot="10800000" flipV="1">
              <a:off x="4305300" y="3962400"/>
              <a:ext cx="20955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 rot="5400000">
              <a:off x="4115594" y="51808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</p:cNvCxnSpPr>
            <p:nvPr/>
          </p:nvCxnSpPr>
          <p:spPr>
            <a:xfrm>
              <a:off x="4648200" y="2667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4838700" y="3009900"/>
              <a:ext cx="5638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0800000">
              <a:off x="762000" y="5791200"/>
              <a:ext cx="3048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724400" y="5791200"/>
              <a:ext cx="29718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5" idx="3"/>
            </p:cNvCxnSpPr>
            <p:nvPr/>
          </p:nvCxnSpPr>
          <p:spPr>
            <a:xfrm rot="10800000">
              <a:off x="4953000" y="228600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2590800" y="26670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6" idx="0"/>
            </p:cNvCxnSpPr>
            <p:nvPr/>
          </p:nvCxnSpPr>
          <p:spPr>
            <a:xfrm rot="5400000">
              <a:off x="2210197" y="3047603"/>
              <a:ext cx="76200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62000" y="1981200"/>
              <a:ext cx="3429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581400" y="533400"/>
              <a:ext cx="685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m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0800" y="22860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22860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3000" y="5486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=0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876800" y="76200"/>
              <a:ext cx="8382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38400" y="5486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!=0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76400" y="2971800"/>
              <a:ext cx="8382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2590800"/>
              <a:ext cx="1066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Q1T2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876800" y="1143000"/>
              <a:ext cx="8382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181600" y="4495800"/>
              <a:ext cx="8382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7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0" y="2430780"/>
            <a:ext cx="9578340" cy="3101340"/>
            <a:chOff x="228600" y="1676400"/>
            <a:chExt cx="7543800" cy="1905000"/>
          </a:xfrm>
        </p:grpSpPr>
        <p:sp>
          <p:nvSpPr>
            <p:cNvPr id="5" name="Oval 4"/>
            <p:cNvSpPr/>
            <p:nvPr/>
          </p:nvSpPr>
          <p:spPr>
            <a:xfrm>
              <a:off x="990600" y="23622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3622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23622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86600" y="2362200"/>
              <a:ext cx="685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urved Connector 15"/>
            <p:cNvCxnSpPr/>
            <p:nvPr/>
          </p:nvCxnSpPr>
          <p:spPr>
            <a:xfrm rot="10800000" flipH="1">
              <a:off x="990600" y="2362200"/>
              <a:ext cx="342900" cy="266700"/>
            </a:xfrm>
            <a:prstGeom prst="curvedConnector4">
              <a:avLst>
                <a:gd name="adj1" fmla="val -66667"/>
                <a:gd name="adj2" fmla="val 18571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8" idx="4"/>
              <a:endCxn id="7" idx="4"/>
            </p:cNvCxnSpPr>
            <p:nvPr/>
          </p:nvCxnSpPr>
          <p:spPr>
            <a:xfrm rot="5400000">
              <a:off x="6400800" y="1866900"/>
              <a:ext cx="1588" cy="2057400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8" idx="0"/>
              <a:endCxn id="5" idx="0"/>
            </p:cNvCxnSpPr>
            <p:nvPr/>
          </p:nvCxnSpPr>
          <p:spPr>
            <a:xfrm rot="16200000" flipV="1">
              <a:off x="4381500" y="-685800"/>
              <a:ext cx="1588" cy="6096000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>
            <a:xfrm>
              <a:off x="1676400" y="2628900"/>
              <a:ext cx="1447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>
              <a:off x="3810000" y="2628900"/>
              <a:ext cx="1219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5715000" y="2628900"/>
              <a:ext cx="1371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28600" y="19812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m</a:t>
              </a:r>
              <a:r>
                <a:rPr lang="en-US" sz="1600" dirty="0" smtClean="0">
                  <a:solidFill>
                    <a:schemeClr val="tx1"/>
                  </a:solidFill>
                </a:rPr>
                <a:t>=0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27432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m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31242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600" dirty="0" smtClean="0">
                  <a:solidFill>
                    <a:schemeClr val="tx1"/>
                  </a:solidFill>
                </a:rPr>
                <a:t>=0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5200" y="1676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P</a:t>
              </a:r>
              <a:r>
                <a:rPr lang="en-US" sz="16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600" dirty="0" smtClean="0">
                  <a:solidFill>
                    <a:schemeClr val="tx1"/>
                  </a:solidFill>
                </a:rPr>
                <a:t>=1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4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60000">
            <a:off x="2999224" y="992996"/>
            <a:ext cx="6511792" cy="5612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0000">
            <a:off x="1491042" y="1477648"/>
            <a:ext cx="9519388" cy="5311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hardware using control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Write the algorithm</a:t>
            </a:r>
          </a:p>
          <a:p>
            <a:r>
              <a:rPr lang="en-US" dirty="0" smtClean="0"/>
              <a:t>- Form a flowchart from the algorithm</a:t>
            </a:r>
          </a:p>
          <a:p>
            <a:r>
              <a:rPr lang="en-US" dirty="0" smtClean="0"/>
              <a:t>- Form a state diagram from the flowchart</a:t>
            </a:r>
          </a:p>
          <a:p>
            <a:r>
              <a:rPr lang="en-US" dirty="0" smtClean="0"/>
              <a:t>- Choose one of the four methods of control organization</a:t>
            </a:r>
          </a:p>
          <a:p>
            <a:r>
              <a:rPr lang="en-US" dirty="0" smtClean="0"/>
              <a:t>- Generate control signals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0000">
            <a:off x="1896408" y="1400630"/>
            <a:ext cx="8294405" cy="500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Implement Addition-Subtraction with Sequence Register-Decoder method.</a:t>
            </a:r>
          </a:p>
          <a:p>
            <a:r>
              <a:rPr lang="en-US" dirty="0" smtClean="0"/>
              <a:t>2. Implement Multiplication with One FF per state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control organization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One Flip-flop per state method</a:t>
            </a:r>
          </a:p>
          <a:p>
            <a:r>
              <a:rPr lang="en-US" dirty="0" smtClean="0"/>
              <a:t>- Sequence Register and Decoder Method</a:t>
            </a:r>
          </a:p>
          <a:p>
            <a:r>
              <a:rPr lang="en-US" dirty="0" smtClean="0"/>
              <a:t>- PLA control </a:t>
            </a:r>
          </a:p>
          <a:p>
            <a:r>
              <a:rPr lang="en-US" dirty="0" smtClean="0"/>
              <a:t>- Microprogram control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499533"/>
            <a:ext cx="6109252" cy="5971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FF per state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5790405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- Recall that we form a state diagram from the flowchart of an algorithm.</a:t>
            </a:r>
          </a:p>
          <a:p>
            <a:r>
              <a:rPr lang="en-US" dirty="0" smtClean="0"/>
              <a:t>- We can treat each state as a flip-flop </a:t>
            </a:r>
          </a:p>
          <a:p>
            <a:r>
              <a:rPr lang="en-US" dirty="0" smtClean="0"/>
              <a:t>- So will have the same number of flip-flops as the number of states. </a:t>
            </a:r>
          </a:p>
          <a:p>
            <a:pPr lvl="1"/>
            <a:r>
              <a:rPr lang="en-US" dirty="0" smtClean="0"/>
              <a:t>E.g. if we have 10 states, we will have 10 flip-flops</a:t>
            </a:r>
          </a:p>
          <a:p>
            <a:r>
              <a:rPr lang="en-US" dirty="0" smtClean="0"/>
              <a:t>- At a time, only one flip-flop (meaning one state) will be active. </a:t>
            </a:r>
          </a:p>
          <a:p>
            <a:r>
              <a:rPr lang="en-US" dirty="0" smtClean="0"/>
              <a:t>- Using the active flip-flop, we will generate control signals according the requirement of the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981836"/>
            <a:ext cx="8448675" cy="3971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Sequencer Decoder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7" y="2011680"/>
                <a:ext cx="3590544" cy="3766185"/>
              </a:xfrm>
            </p:spPr>
            <p:txBody>
              <a:bodyPr/>
              <a:lstStyle/>
              <a:p>
                <a:r>
                  <a:rPr lang="en-US" dirty="0" smtClean="0"/>
                  <a:t>- Minimize the number of FFs. </a:t>
                </a:r>
              </a:p>
              <a:p>
                <a:r>
                  <a:rPr lang="en-US" dirty="0" smtClean="0"/>
                  <a:t>- For n states, we can use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FFs. So for 16 states, we need only 4 FFs.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7" y="2011680"/>
                <a:ext cx="3590544" cy="3766185"/>
              </a:xfrm>
              <a:blipFill rotWithShape="0">
                <a:blip r:embed="rId3"/>
                <a:stretch>
                  <a:fillRect t="-2751" r="-2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8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Addition-Subtraction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Implement the hardware for addition/subtraction of two fixed point binary numbers represented in sign-magnitude form</a:t>
            </a:r>
          </a:p>
          <a:p>
            <a:r>
              <a:rPr lang="en-US" dirty="0" smtClean="0"/>
              <a:t>- What is the Sign-magnitude form? </a:t>
            </a:r>
          </a:p>
          <a:p>
            <a:r>
              <a:rPr lang="en-US" dirty="0" smtClean="0"/>
              <a:t>- We have 1 bit to represent the sign of the number. But we don’t store the other bits in 2’s complement form. Rather, we keep the magnitude as it is. </a:t>
            </a:r>
          </a:p>
          <a:p>
            <a:r>
              <a:rPr lang="en-US" dirty="0" smtClean="0"/>
              <a:t>- For example, if we have 4 bit numbers (1 sign bit + 3 bit magnitude) – </a:t>
            </a:r>
          </a:p>
          <a:p>
            <a:pPr lvl="1"/>
            <a:r>
              <a:rPr lang="en-US" dirty="0" smtClean="0"/>
              <a:t>3  =  0  011</a:t>
            </a:r>
          </a:p>
          <a:p>
            <a:pPr lvl="1"/>
            <a:r>
              <a:rPr lang="en-US" dirty="0" smtClean="0"/>
              <a:t>-3 =  1  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9" y="2157731"/>
            <a:ext cx="8271803" cy="36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2915</TotalTime>
  <Words>1002</Words>
  <Application>Microsoft Office PowerPoint</Application>
  <PresentationFormat>Widescreen</PresentationFormat>
  <Paragraphs>309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Metropolitan</vt:lpstr>
      <vt:lpstr>Control Logic </vt:lpstr>
      <vt:lpstr>Introduction</vt:lpstr>
      <vt:lpstr>Designing hardware using control logic </vt:lpstr>
      <vt:lpstr>Methods of control organization </vt:lpstr>
      <vt:lpstr>One FF per state </vt:lpstr>
      <vt:lpstr>Sequencer Decoder Method</vt:lpstr>
      <vt:lpstr>Addition-Subtraction</vt:lpstr>
      <vt:lpstr>Problem Statement</vt:lpstr>
      <vt:lpstr>Equipment Configuration</vt:lpstr>
      <vt:lpstr>Derivation of the algorithm</vt:lpstr>
      <vt:lpstr>Derivation of algorithm </vt:lpstr>
      <vt:lpstr>Algorithm</vt:lpstr>
      <vt:lpstr>Flowchart</vt:lpstr>
      <vt:lpstr>PowerPoint Presentation</vt:lpstr>
      <vt:lpstr>State Diagram</vt:lpstr>
      <vt:lpstr>Control Signals </vt:lpstr>
      <vt:lpstr>Boolean Functions for control</vt:lpstr>
      <vt:lpstr>Multiplication</vt:lpstr>
      <vt:lpstr>Problem Statement</vt:lpstr>
      <vt:lpstr>Concept</vt:lpstr>
      <vt:lpstr>Concept (cont.)</vt:lpstr>
      <vt:lpstr>Concept (cont.)</vt:lpstr>
      <vt:lpstr>Solution</vt:lpstr>
      <vt:lpstr>Example</vt:lpstr>
      <vt:lpstr>Equipment Configuration</vt:lpstr>
      <vt:lpstr>Algorithm</vt:lpstr>
      <vt:lpstr>State Diagram</vt:lpstr>
      <vt:lpstr>Data Processor</vt:lpstr>
      <vt:lpstr>Control Design</vt:lpstr>
      <vt:lpstr>Hardware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</dc:title>
  <dc:creator>Niloy</dc:creator>
  <cp:lastModifiedBy>Niloy</cp:lastModifiedBy>
  <cp:revision>200</cp:revision>
  <dcterms:created xsi:type="dcterms:W3CDTF">2019-10-13T18:53:30Z</dcterms:created>
  <dcterms:modified xsi:type="dcterms:W3CDTF">2020-08-08T18:15:17Z</dcterms:modified>
</cp:coreProperties>
</file>