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89"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35" r:id="rId34"/>
    <p:sldId id="336" r:id="rId35"/>
    <p:sldId id="321" r:id="rId36"/>
    <p:sldId id="323" r:id="rId37"/>
    <p:sldId id="334"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224199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03ce34b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803ce34b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792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382ff1b3c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8382ff1b3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780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382ff1b3c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382ff1b3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737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8382ff1b3c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8382ff1b3c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443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8382ff1b3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8382ff1b3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286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4a70ca08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4a70ca08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137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382ff1b3c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382ff1b3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400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382ff1b3c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382ff1b3c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069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382ff1b3c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8382ff1b3c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870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382ff1b3c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382ff1b3c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478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8382ff1b3c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8382ff1b3c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62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340dc1158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340dc11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7345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74a70ca081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74a70ca08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292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74a70ca081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74a70ca081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129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4a70ca081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74a70ca081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957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8382ff1b3c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8382ff1b3c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491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74a70ca08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74a70ca08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353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4a70ca081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74a70ca08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786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8382ff1b3c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8382ff1b3c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003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8382ff1b3c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8382ff1b3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616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8382ff1b3c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8382ff1b3c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88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8382ff1b3c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8382ff1b3c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943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340dc11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340dc11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https://www.edureka.co/blog/cloud-security/</a:t>
            </a:r>
            <a:endParaRPr/>
          </a:p>
        </p:txBody>
      </p:sp>
    </p:spTree>
    <p:extLst>
      <p:ext uri="{BB962C8B-B14F-4D97-AF65-F5344CB8AC3E}">
        <p14:creationId xmlns:p14="http://schemas.microsoft.com/office/powerpoint/2010/main" val="2480227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74a70ca081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74a70ca081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14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8382ff1b3c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8382ff1b3c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371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74a70ca081_1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74a70ca081_1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362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76df362e5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76df362e5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418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8382ff1b3c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8382ff1b3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92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802a97082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802a97082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947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382ff1b3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382ff1b3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598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382ff1b3c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382ff1b3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09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382ff1b3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382ff1b3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82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382ff1b3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382ff1b3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786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382ff1b3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382ff1b3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447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8382ff1b3c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8382ff1b3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75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ctrTitle"/>
          </p:nvPr>
        </p:nvSpPr>
        <p:spPr>
          <a:xfrm>
            <a:off x="311700" y="1582775"/>
            <a:ext cx="8520600" cy="131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a:t>Cloud Computing CSE </a:t>
            </a:r>
            <a:r>
              <a:rPr lang="en" sz="4800" b="1" dirty="0" smtClean="0"/>
              <a:t>487</a:t>
            </a:r>
            <a:endParaRPr dirty="0"/>
          </a:p>
        </p:txBody>
      </p:sp>
      <p:sp>
        <p:nvSpPr>
          <p:cNvPr id="275" name="Google Shape;275;p46"/>
          <p:cNvSpPr txBox="1">
            <a:spLocks noGrp="1"/>
          </p:cNvSpPr>
          <p:nvPr>
            <p:ph type="subTitle" idx="1"/>
          </p:nvPr>
        </p:nvSpPr>
        <p:spPr>
          <a:xfrm>
            <a:off x="311700" y="3138925"/>
            <a:ext cx="8520600" cy="196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Prof. Dr. A.K.M. Muzahidul Islam</a:t>
            </a:r>
            <a:endParaRPr b="1" dirty="0"/>
          </a:p>
          <a:p>
            <a:pPr marL="0" lvl="0" indent="0" algn="ctr" rtl="0">
              <a:spcBef>
                <a:spcPts val="0"/>
              </a:spcBef>
              <a:spcAft>
                <a:spcPts val="0"/>
              </a:spcAft>
              <a:buNone/>
            </a:pPr>
            <a:r>
              <a:rPr lang="en" sz="2400" dirty="0"/>
              <a:t>Department of Computer Science and Engineering</a:t>
            </a:r>
            <a:endParaRPr sz="2400" dirty="0"/>
          </a:p>
          <a:p>
            <a:pPr marL="0" lvl="0" indent="0" algn="ctr" rtl="0">
              <a:spcBef>
                <a:spcPts val="0"/>
              </a:spcBef>
              <a:spcAft>
                <a:spcPts val="0"/>
              </a:spcAft>
              <a:buNone/>
            </a:pPr>
            <a:r>
              <a:rPr lang="en" sz="2400" dirty="0"/>
              <a:t>United International University (UIU)</a:t>
            </a:r>
            <a:endParaRPr sz="2400" dirty="0"/>
          </a:p>
          <a:p>
            <a:pPr marL="0" lvl="0" indent="0" algn="ctr" rtl="0">
              <a:spcBef>
                <a:spcPts val="0"/>
              </a:spcBef>
              <a:spcAft>
                <a:spcPts val="0"/>
              </a:spcAft>
              <a:buNone/>
            </a:pPr>
            <a:endParaRPr sz="1800" dirty="0"/>
          </a:p>
          <a:p>
            <a:pPr marL="0" lvl="0" indent="0" algn="ctr" rtl="0">
              <a:spcBef>
                <a:spcPts val="0"/>
              </a:spcBef>
              <a:spcAft>
                <a:spcPts val="0"/>
              </a:spcAft>
              <a:buNone/>
            </a:pPr>
            <a:r>
              <a:rPr lang="en" b="1" dirty="0" smtClean="0"/>
              <a:t>Fall </a:t>
            </a:r>
            <a:r>
              <a:rPr lang="en" b="1" dirty="0" smtClean="0"/>
              <a:t>2022</a:t>
            </a:r>
            <a:endParaRPr b="1" dirty="0"/>
          </a:p>
        </p:txBody>
      </p:sp>
      <p:pic>
        <p:nvPicPr>
          <p:cNvPr id="276" name="Google Shape;276;p46"/>
          <p:cNvPicPr preferRelativeResize="0"/>
          <p:nvPr/>
        </p:nvPicPr>
        <p:blipFill>
          <a:blip r:embed="rId3">
            <a:alphaModFix/>
          </a:blip>
          <a:stretch>
            <a:fillRect/>
          </a:stretch>
        </p:blipFill>
        <p:spPr>
          <a:xfrm>
            <a:off x="990600" y="-4762"/>
            <a:ext cx="7162800" cy="195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5"/>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Cloud Security Categories</a:t>
            </a:r>
            <a:endParaRPr b="1"/>
          </a:p>
        </p:txBody>
      </p:sp>
      <p:sp>
        <p:nvSpPr>
          <p:cNvPr id="335" name="Google Shape;335;p55"/>
          <p:cNvSpPr txBox="1">
            <a:spLocks noGrp="1"/>
          </p:cNvSpPr>
          <p:nvPr>
            <p:ph type="body" idx="1"/>
          </p:nvPr>
        </p:nvSpPr>
        <p:spPr>
          <a:xfrm>
            <a:off x="311700" y="408125"/>
            <a:ext cx="8832300" cy="4641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0000"/>
              </a:buClr>
              <a:buSzPts val="1800"/>
              <a:buChar char="●"/>
            </a:pPr>
            <a:r>
              <a:rPr lang="en" b="1">
                <a:solidFill>
                  <a:schemeClr val="dk1"/>
                </a:solidFill>
              </a:rPr>
              <a:t>Security Standards</a:t>
            </a:r>
            <a:r>
              <a:rPr lang="en">
                <a:solidFill>
                  <a:srgbClr val="000000"/>
                </a:solidFill>
              </a:rPr>
              <a:t>: </a:t>
            </a:r>
            <a:endParaRPr>
              <a:solidFill>
                <a:srgbClr val="000000"/>
              </a:solidFill>
            </a:endParaRPr>
          </a:p>
          <a:p>
            <a:pPr marL="914400" lvl="1" indent="-342900" algn="l" rtl="0">
              <a:lnSpc>
                <a:spcPct val="100000"/>
              </a:lnSpc>
              <a:spcBef>
                <a:spcPts val="0"/>
              </a:spcBef>
              <a:spcAft>
                <a:spcPts val="0"/>
              </a:spcAft>
              <a:buClr>
                <a:srgbClr val="000000"/>
              </a:buClr>
              <a:buSzPts val="1800"/>
              <a:buChar char="○"/>
            </a:pPr>
            <a:r>
              <a:rPr lang="en" sz="1800">
                <a:solidFill>
                  <a:srgbClr val="000000"/>
                </a:solidFill>
              </a:rPr>
              <a:t>Deals with regulatory authorities and governing bodies that define cloud security policies to ensure secure working environment over the clouds. </a:t>
            </a:r>
            <a:endParaRPr sz="1800">
              <a:solidFill>
                <a:srgbClr val="000000"/>
              </a:solidFill>
            </a:endParaRPr>
          </a:p>
          <a:p>
            <a:pPr marL="914400" lvl="1" indent="-342900" algn="l" rtl="0">
              <a:lnSpc>
                <a:spcPct val="100000"/>
              </a:lnSpc>
              <a:spcBef>
                <a:spcPts val="0"/>
              </a:spcBef>
              <a:spcAft>
                <a:spcPts val="0"/>
              </a:spcAft>
              <a:buClr>
                <a:srgbClr val="000000"/>
              </a:buClr>
              <a:buSzPts val="1800"/>
              <a:buChar char="○"/>
            </a:pPr>
            <a:r>
              <a:rPr lang="en" sz="1800">
                <a:solidFill>
                  <a:srgbClr val="000000"/>
                </a:solidFill>
              </a:rPr>
              <a:t>It includes service level agreements, auditing and other agreements among users, service provider and other stakeholders. </a:t>
            </a:r>
            <a:endParaRPr sz="1800">
              <a:solidFill>
                <a:srgbClr val="000000"/>
              </a:solidFill>
            </a:endParaRPr>
          </a:p>
          <a:p>
            <a:pPr marL="457200" lvl="0" indent="-342900" algn="l" rtl="0">
              <a:lnSpc>
                <a:spcPct val="100000"/>
              </a:lnSpc>
              <a:spcBef>
                <a:spcPts val="0"/>
              </a:spcBef>
              <a:spcAft>
                <a:spcPts val="0"/>
              </a:spcAft>
              <a:buClr>
                <a:srgbClr val="000000"/>
              </a:buClr>
              <a:buSzPts val="1800"/>
              <a:buChar char="●"/>
            </a:pPr>
            <a:r>
              <a:rPr lang="en" b="1">
                <a:solidFill>
                  <a:srgbClr val="000000"/>
                </a:solidFill>
              </a:rPr>
              <a:t>Network</a:t>
            </a:r>
            <a:endParaRPr b="1">
              <a:solidFill>
                <a:srgbClr val="000000"/>
              </a:solidFill>
            </a:endParaRPr>
          </a:p>
          <a:p>
            <a:pPr marL="914400" lvl="1" indent="-342900" algn="l" rtl="0">
              <a:lnSpc>
                <a:spcPct val="100000"/>
              </a:lnSpc>
              <a:spcBef>
                <a:spcPts val="0"/>
              </a:spcBef>
              <a:spcAft>
                <a:spcPts val="0"/>
              </a:spcAft>
              <a:buClr>
                <a:srgbClr val="000000"/>
              </a:buClr>
              <a:buSzPts val="1800"/>
              <a:buChar char="○"/>
            </a:pPr>
            <a:r>
              <a:rPr lang="en" sz="1800">
                <a:solidFill>
                  <a:srgbClr val="000000"/>
                </a:solidFill>
              </a:rPr>
              <a:t>Refers to the medium through which the users connect to cloud infrastructure to perform the desired computations</a:t>
            </a:r>
            <a:endParaRPr sz="1800">
              <a:solidFill>
                <a:srgbClr val="000000"/>
              </a:solidFill>
            </a:endParaRPr>
          </a:p>
          <a:p>
            <a:pPr marL="914400" lvl="1" indent="-342900" algn="l" rtl="0">
              <a:lnSpc>
                <a:spcPct val="100000"/>
              </a:lnSpc>
              <a:spcBef>
                <a:spcPts val="0"/>
              </a:spcBef>
              <a:spcAft>
                <a:spcPts val="0"/>
              </a:spcAft>
              <a:buClr>
                <a:srgbClr val="000000"/>
              </a:buClr>
              <a:buSzPts val="1800"/>
              <a:buChar char="○"/>
            </a:pPr>
            <a:r>
              <a:rPr lang="en" sz="1800">
                <a:solidFill>
                  <a:srgbClr val="000000"/>
                </a:solidFill>
              </a:rPr>
              <a:t>Involves network attacks such as Connection Availability, Denial of Service (DoS), DDoS, Flooding attack, Internet Protocol vulnerabilities, etc. </a:t>
            </a:r>
            <a:endParaRPr sz="1800">
              <a:solidFill>
                <a:srgbClr val="000000"/>
              </a:solidFill>
            </a:endParaRPr>
          </a:p>
          <a:p>
            <a:pPr marL="457200" lvl="0" indent="-342900" algn="l" rtl="0">
              <a:lnSpc>
                <a:spcPct val="100000"/>
              </a:lnSpc>
              <a:spcBef>
                <a:spcPts val="0"/>
              </a:spcBef>
              <a:spcAft>
                <a:spcPts val="0"/>
              </a:spcAft>
              <a:buClr>
                <a:srgbClr val="000000"/>
              </a:buClr>
              <a:buSzPts val="1800"/>
              <a:buChar char="●"/>
            </a:pPr>
            <a:r>
              <a:rPr lang="en" b="1">
                <a:solidFill>
                  <a:srgbClr val="000000"/>
                </a:solidFill>
              </a:rPr>
              <a:t>Access Control</a:t>
            </a:r>
            <a:r>
              <a:rPr lang="en">
                <a:solidFill>
                  <a:srgbClr val="000000"/>
                </a:solidFill>
              </a:rPr>
              <a:t>: </a:t>
            </a:r>
            <a:endParaRPr>
              <a:solidFill>
                <a:srgbClr val="000000"/>
              </a:solidFill>
            </a:endParaRPr>
          </a:p>
          <a:p>
            <a:pPr marL="914400" lvl="1" indent="-317500" algn="l" rtl="0">
              <a:lnSpc>
                <a:spcPct val="100000"/>
              </a:lnSpc>
              <a:spcBef>
                <a:spcPts val="0"/>
              </a:spcBef>
              <a:spcAft>
                <a:spcPts val="0"/>
              </a:spcAft>
              <a:buClr>
                <a:srgbClr val="000000"/>
              </a:buClr>
              <a:buSzPts val="1400"/>
              <a:buChar char="○"/>
            </a:pPr>
            <a:r>
              <a:rPr lang="en" sz="1800">
                <a:solidFill>
                  <a:srgbClr val="000000"/>
                </a:solidFill>
              </a:rPr>
              <a:t>User-oriented, that includes Identification, Authentication and Authorization.</a:t>
            </a:r>
            <a:endParaRPr sz="1800">
              <a:solidFill>
                <a:srgbClr val="000000"/>
              </a:solidFill>
            </a:endParaRPr>
          </a:p>
          <a:p>
            <a:pPr marL="457200" lvl="0" indent="-342900" algn="l" rtl="0">
              <a:lnSpc>
                <a:spcPct val="100000"/>
              </a:lnSpc>
              <a:spcBef>
                <a:spcPts val="0"/>
              </a:spcBef>
              <a:spcAft>
                <a:spcPts val="0"/>
              </a:spcAft>
              <a:buClr>
                <a:srgbClr val="000000"/>
              </a:buClr>
              <a:buSzPts val="1800"/>
              <a:buChar char="●"/>
            </a:pPr>
            <a:r>
              <a:rPr lang="en" b="1">
                <a:solidFill>
                  <a:srgbClr val="000000"/>
                </a:solidFill>
              </a:rPr>
              <a:t>Cloud Infrastructure</a:t>
            </a:r>
            <a:r>
              <a:rPr lang="en">
                <a:solidFill>
                  <a:srgbClr val="000000"/>
                </a:solidFill>
              </a:rPr>
              <a:t> </a:t>
            </a:r>
            <a:endParaRPr>
              <a:solidFill>
                <a:srgbClr val="000000"/>
              </a:solidFill>
            </a:endParaRPr>
          </a:p>
          <a:p>
            <a:pPr marL="914400" lvl="1" indent="-342900" algn="l" rtl="0">
              <a:lnSpc>
                <a:spcPct val="100000"/>
              </a:lnSpc>
              <a:spcBef>
                <a:spcPts val="0"/>
              </a:spcBef>
              <a:spcAft>
                <a:spcPts val="0"/>
              </a:spcAft>
              <a:buClr>
                <a:srgbClr val="000000"/>
              </a:buClr>
              <a:buSzPts val="1800"/>
              <a:buChar char="○"/>
            </a:pPr>
            <a:r>
              <a:rPr lang="en" sz="1800">
                <a:solidFill>
                  <a:srgbClr val="000000"/>
                </a:solidFill>
              </a:rPr>
              <a:t>Covers attacks that are specific to IaaS, PaaS and SaaS e.g.  </a:t>
            </a:r>
            <a:r>
              <a:rPr lang="en" sz="1800">
                <a:solidFill>
                  <a:schemeClr val="dk1"/>
                </a:solidFill>
              </a:rPr>
              <a:t>and </a:t>
            </a:r>
            <a:endParaRPr sz="1800">
              <a:solidFill>
                <a:schemeClr val="dk1"/>
              </a:solidFill>
            </a:endParaRPr>
          </a:p>
          <a:p>
            <a:pPr marL="914400" lvl="1" indent="-342900" algn="l" rtl="0">
              <a:lnSpc>
                <a:spcPct val="100000"/>
              </a:lnSpc>
              <a:spcBef>
                <a:spcPts val="0"/>
              </a:spcBef>
              <a:spcAft>
                <a:spcPts val="0"/>
              </a:spcAft>
              <a:buClr>
                <a:srgbClr val="000000"/>
              </a:buClr>
              <a:buSzPts val="1800"/>
              <a:buChar char="○"/>
            </a:pPr>
            <a:r>
              <a:rPr lang="en" sz="1800">
                <a:solidFill>
                  <a:schemeClr val="dk1"/>
                </a:solidFill>
              </a:rPr>
              <a:t>Particularly related with Virtualization environment</a:t>
            </a:r>
            <a:r>
              <a:rPr lang="en" sz="1800">
                <a:solidFill>
                  <a:srgbClr val="000000"/>
                </a:solidFill>
              </a:rPr>
              <a:t>. </a:t>
            </a:r>
            <a:endParaRPr sz="1800">
              <a:solidFill>
                <a:srgbClr val="000000"/>
              </a:solidFill>
            </a:endParaRPr>
          </a:p>
          <a:p>
            <a:pPr marL="457200" lvl="0" indent="-342900" algn="l" rtl="0">
              <a:lnSpc>
                <a:spcPct val="100000"/>
              </a:lnSpc>
              <a:spcBef>
                <a:spcPts val="0"/>
              </a:spcBef>
              <a:spcAft>
                <a:spcPts val="0"/>
              </a:spcAft>
              <a:buClr>
                <a:srgbClr val="000000"/>
              </a:buClr>
              <a:buSzPts val="1800"/>
              <a:buChar char="●"/>
            </a:pPr>
            <a:r>
              <a:rPr lang="en" b="1">
                <a:solidFill>
                  <a:srgbClr val="000000"/>
                </a:solidFill>
              </a:rPr>
              <a:t>Data</a:t>
            </a:r>
            <a:r>
              <a:rPr lang="en">
                <a:solidFill>
                  <a:srgbClr val="000000"/>
                </a:solidFill>
              </a:rPr>
              <a:t>: </a:t>
            </a:r>
            <a:endParaRPr>
              <a:solidFill>
                <a:srgbClr val="000000"/>
              </a:solidFill>
            </a:endParaRPr>
          </a:p>
          <a:p>
            <a:pPr marL="914400" lvl="1" indent="-317500" algn="l" rtl="0">
              <a:lnSpc>
                <a:spcPct val="100000"/>
              </a:lnSpc>
              <a:spcBef>
                <a:spcPts val="0"/>
              </a:spcBef>
              <a:spcAft>
                <a:spcPts val="0"/>
              </a:spcAft>
              <a:buClr>
                <a:srgbClr val="000000"/>
              </a:buClr>
              <a:buSzPts val="1400"/>
              <a:buChar char="○"/>
            </a:pPr>
            <a:r>
              <a:rPr lang="en" sz="1800">
                <a:solidFill>
                  <a:srgbClr val="000000"/>
                </a:solidFill>
              </a:rPr>
              <a:t>Data migration, integrity, confidentiality, and data warehousing. </a:t>
            </a:r>
            <a:endParaRPr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Cloud Security Issues and Classifications</a:t>
            </a:r>
            <a:endParaRPr b="1"/>
          </a:p>
        </p:txBody>
      </p:sp>
      <p:sp>
        <p:nvSpPr>
          <p:cNvPr id="341" name="Google Shape;341;p5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b="1">
                <a:solidFill>
                  <a:schemeClr val="dk1"/>
                </a:solidFill>
              </a:rPr>
              <a:t>Security Standards</a:t>
            </a:r>
            <a:r>
              <a:rPr lang="en">
                <a:solidFill>
                  <a:schemeClr val="dk1"/>
                </a:solidFill>
              </a:rPr>
              <a:t>: </a:t>
            </a:r>
            <a:endParaRPr>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Lack of security standards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Compliance risks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Lack of auditing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Lack of legal aspects (Service level agreement)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Trust </a:t>
            </a:r>
            <a:endParaRPr sz="1800">
              <a:solidFill>
                <a:schemeClr val="dk1"/>
              </a:solidFill>
            </a:endParaRPr>
          </a:p>
          <a:p>
            <a:pPr marL="457200" lvl="0" indent="-342900" algn="l" rtl="0">
              <a:lnSpc>
                <a:spcPct val="100000"/>
              </a:lnSpc>
              <a:spcBef>
                <a:spcPts val="0"/>
              </a:spcBef>
              <a:spcAft>
                <a:spcPts val="0"/>
              </a:spcAft>
              <a:buClr>
                <a:schemeClr val="dk1"/>
              </a:buClr>
              <a:buSzPts val="1800"/>
              <a:buChar char="●"/>
            </a:pPr>
            <a:r>
              <a:rPr lang="en" b="1">
                <a:solidFill>
                  <a:schemeClr val="dk1"/>
                </a:solidFill>
              </a:rPr>
              <a:t>Network</a:t>
            </a:r>
            <a:endParaRPr b="1">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Proper installation of network firewalls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Network security configurations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Internet protocol vulnerabilities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Internet Dependence </a:t>
            </a:r>
            <a:endParaRPr sz="1800">
              <a:solidFill>
                <a:schemeClr val="dk1"/>
              </a:solidFill>
            </a:endParaRPr>
          </a:p>
          <a:p>
            <a:pPr marL="457200" lvl="0" indent="-342900" algn="l" rtl="0">
              <a:lnSpc>
                <a:spcPct val="100000"/>
              </a:lnSpc>
              <a:spcBef>
                <a:spcPts val="0"/>
              </a:spcBef>
              <a:spcAft>
                <a:spcPts val="0"/>
              </a:spcAft>
              <a:buClr>
                <a:schemeClr val="dk1"/>
              </a:buClr>
              <a:buSzPts val="1800"/>
              <a:buChar char="●"/>
            </a:pPr>
            <a:r>
              <a:rPr lang="en" b="1">
                <a:solidFill>
                  <a:schemeClr val="dk1"/>
                </a:solidFill>
              </a:rPr>
              <a:t>Access Control</a:t>
            </a:r>
            <a:r>
              <a:rPr lang="en">
                <a:solidFill>
                  <a:schemeClr val="dk1"/>
                </a:solidFill>
              </a:rPr>
              <a:t>: </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en" sz="1800">
                <a:solidFill>
                  <a:schemeClr val="dk1"/>
                </a:solidFill>
              </a:rPr>
              <a:t>Account and service hijacking </a:t>
            </a:r>
            <a:endParaRPr sz="1800">
              <a:solidFill>
                <a:schemeClr val="dk1"/>
              </a:solidFill>
            </a:endParaRPr>
          </a:p>
          <a:p>
            <a:pPr marL="914400" lvl="1" indent="-317500" algn="l" rtl="0">
              <a:lnSpc>
                <a:spcPct val="100000"/>
              </a:lnSpc>
              <a:spcBef>
                <a:spcPts val="0"/>
              </a:spcBef>
              <a:spcAft>
                <a:spcPts val="0"/>
              </a:spcAft>
              <a:buClr>
                <a:schemeClr val="dk1"/>
              </a:buClr>
              <a:buSzPts val="1400"/>
              <a:buChar char="○"/>
            </a:pPr>
            <a:r>
              <a:rPr lang="en" sz="1800">
                <a:solidFill>
                  <a:schemeClr val="dk1"/>
                </a:solidFill>
              </a:rPr>
              <a:t>Malicious insiders  </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7"/>
          <p:cNvSpPr txBox="1">
            <a:spLocks noGrp="1"/>
          </p:cNvSpPr>
          <p:nvPr>
            <p:ph type="title"/>
          </p:nvPr>
        </p:nvSpPr>
        <p:spPr>
          <a:xfrm>
            <a:off x="311700" y="445025"/>
            <a:ext cx="883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Cloud Security Issues and Classifications (Con’d)</a:t>
            </a:r>
            <a:endParaRPr b="1"/>
          </a:p>
        </p:txBody>
      </p:sp>
      <p:sp>
        <p:nvSpPr>
          <p:cNvPr id="347" name="Google Shape;347;p5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b="1">
                <a:solidFill>
                  <a:schemeClr val="dk1"/>
                </a:solidFill>
              </a:rPr>
              <a:t>Access Control (Cont’d)</a:t>
            </a:r>
            <a:r>
              <a:rPr lang="en">
                <a:solidFill>
                  <a:schemeClr val="dk1"/>
                </a:solidFill>
              </a:rPr>
              <a:t>: </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en" sz="1800">
                <a:solidFill>
                  <a:schemeClr val="dk1"/>
                </a:solidFill>
              </a:rPr>
              <a:t>Authentication mechanism </a:t>
            </a:r>
            <a:endParaRPr sz="1800">
              <a:solidFill>
                <a:schemeClr val="dk1"/>
              </a:solidFill>
            </a:endParaRPr>
          </a:p>
          <a:p>
            <a:pPr marL="914400" lvl="1" indent="-317500" algn="l" rtl="0">
              <a:lnSpc>
                <a:spcPct val="100000"/>
              </a:lnSpc>
              <a:spcBef>
                <a:spcPts val="0"/>
              </a:spcBef>
              <a:spcAft>
                <a:spcPts val="0"/>
              </a:spcAft>
              <a:buClr>
                <a:schemeClr val="dk1"/>
              </a:buClr>
              <a:buSzPts val="1400"/>
              <a:buChar char="○"/>
            </a:pPr>
            <a:r>
              <a:rPr lang="en" sz="1800">
                <a:solidFill>
                  <a:schemeClr val="dk1"/>
                </a:solidFill>
              </a:rPr>
              <a:t>Privileged user access </a:t>
            </a:r>
            <a:endParaRPr sz="1800">
              <a:solidFill>
                <a:schemeClr val="dk1"/>
              </a:solidFill>
            </a:endParaRPr>
          </a:p>
          <a:p>
            <a:pPr marL="914400" lvl="1" indent="-317500" algn="l" rtl="0">
              <a:lnSpc>
                <a:spcPct val="100000"/>
              </a:lnSpc>
              <a:spcBef>
                <a:spcPts val="0"/>
              </a:spcBef>
              <a:spcAft>
                <a:spcPts val="0"/>
              </a:spcAft>
              <a:buClr>
                <a:schemeClr val="dk1"/>
              </a:buClr>
              <a:buSzPts val="1400"/>
              <a:buChar char="○"/>
            </a:pPr>
            <a:r>
              <a:rPr lang="en" sz="1800">
                <a:solidFill>
                  <a:schemeClr val="dk1"/>
                </a:solidFill>
              </a:rPr>
              <a:t>Browser Security</a:t>
            </a:r>
            <a:endParaRPr sz="1800">
              <a:solidFill>
                <a:schemeClr val="dk1"/>
              </a:solidFill>
            </a:endParaRPr>
          </a:p>
          <a:p>
            <a:pPr marL="457200" lvl="0" indent="-342900" algn="l" rtl="0">
              <a:lnSpc>
                <a:spcPct val="100000"/>
              </a:lnSpc>
              <a:spcBef>
                <a:spcPts val="0"/>
              </a:spcBef>
              <a:spcAft>
                <a:spcPts val="0"/>
              </a:spcAft>
              <a:buClr>
                <a:schemeClr val="dk1"/>
              </a:buClr>
              <a:buSzPts val="1800"/>
              <a:buChar char="●"/>
            </a:pPr>
            <a:r>
              <a:rPr lang="en" b="1">
                <a:solidFill>
                  <a:schemeClr val="dk1"/>
                </a:solidFill>
              </a:rPr>
              <a:t>Cloud Infrastructure</a:t>
            </a:r>
            <a:r>
              <a:rPr lang="en">
                <a:solidFill>
                  <a:schemeClr val="dk1"/>
                </a:solidFill>
              </a:rPr>
              <a:t> </a:t>
            </a:r>
            <a:endParaRPr>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Insecure interface of API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Quality of service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Sharing technical flaws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Reliability of Suppliers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Security Misconfiguration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Multi-tenancy </a:t>
            </a:r>
            <a:endParaRPr sz="1800">
              <a:solidFill>
                <a:schemeClr val="dk1"/>
              </a:solidFill>
            </a:endParaRPr>
          </a:p>
          <a:p>
            <a:pPr marL="914400" lvl="1" indent="-342900" algn="l" rtl="0">
              <a:lnSpc>
                <a:spcPct val="100000"/>
              </a:lnSpc>
              <a:spcBef>
                <a:spcPts val="0"/>
              </a:spcBef>
              <a:spcAft>
                <a:spcPts val="0"/>
              </a:spcAft>
              <a:buClr>
                <a:schemeClr val="dk1"/>
              </a:buClr>
              <a:buSzPts val="1800"/>
              <a:buChar char="○"/>
            </a:pPr>
            <a:r>
              <a:rPr lang="en" sz="1800">
                <a:solidFill>
                  <a:schemeClr val="dk1"/>
                </a:solidFill>
              </a:rPr>
              <a:t>Server Location and Backup  </a:t>
            </a:r>
            <a:endParaRPr sz="1800">
              <a:solidFill>
                <a:schemeClr val="dk1"/>
              </a:solidFill>
            </a:endParaRPr>
          </a:p>
          <a:p>
            <a:pPr marL="457200" lvl="0" indent="-342900" algn="l" rtl="0">
              <a:lnSpc>
                <a:spcPct val="100000"/>
              </a:lnSpc>
              <a:spcBef>
                <a:spcPts val="0"/>
              </a:spcBef>
              <a:spcAft>
                <a:spcPts val="0"/>
              </a:spcAft>
              <a:buClr>
                <a:schemeClr val="dk1"/>
              </a:buClr>
              <a:buSzPts val="1800"/>
              <a:buChar char="●"/>
            </a:pPr>
            <a:r>
              <a:rPr lang="en" b="1">
                <a:solidFill>
                  <a:schemeClr val="dk1"/>
                </a:solidFill>
              </a:rPr>
              <a:t>Data</a:t>
            </a:r>
            <a:r>
              <a:rPr lang="en">
                <a:solidFill>
                  <a:schemeClr val="dk1"/>
                </a:solidFill>
              </a:rPr>
              <a:t>: </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en" sz="1800">
                <a:solidFill>
                  <a:schemeClr val="dk1"/>
                </a:solidFill>
              </a:rPr>
              <a:t>Data migration, integrity, confidentiality, and data warehousing.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8"/>
          <p:cNvSpPr txBox="1">
            <a:spLocks noGrp="1"/>
          </p:cNvSpPr>
          <p:nvPr>
            <p:ph type="title"/>
          </p:nvPr>
        </p:nvSpPr>
        <p:spPr>
          <a:xfrm>
            <a:off x="311700" y="445025"/>
            <a:ext cx="883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Cloud Security Issues and Classifications (Cont’d)</a:t>
            </a:r>
            <a:endParaRPr b="1"/>
          </a:p>
        </p:txBody>
      </p:sp>
      <p:sp>
        <p:nvSpPr>
          <p:cNvPr id="353" name="Google Shape;353;p58"/>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chemeClr val="dk1"/>
              </a:buClr>
              <a:buSzPts val="2400"/>
              <a:buChar char="●"/>
            </a:pPr>
            <a:r>
              <a:rPr lang="en" sz="2400" b="1">
                <a:solidFill>
                  <a:schemeClr val="dk1"/>
                </a:solidFill>
              </a:rPr>
              <a:t>Data</a:t>
            </a:r>
            <a:r>
              <a:rPr lang="en" sz="2400">
                <a:solidFill>
                  <a:schemeClr val="dk1"/>
                </a:solidFill>
              </a:rPr>
              <a:t>: </a:t>
            </a:r>
            <a:endParaRPr sz="2400">
              <a:solidFill>
                <a:schemeClr val="dk1"/>
              </a:solidFill>
            </a:endParaRPr>
          </a:p>
          <a:p>
            <a:pPr marL="914400" lvl="1" indent="-381000" algn="l" rtl="0">
              <a:lnSpc>
                <a:spcPct val="100000"/>
              </a:lnSpc>
              <a:spcBef>
                <a:spcPts val="0"/>
              </a:spcBef>
              <a:spcAft>
                <a:spcPts val="0"/>
              </a:spcAft>
              <a:buClr>
                <a:schemeClr val="dk1"/>
              </a:buClr>
              <a:buSzPts val="2400"/>
              <a:buChar char="○"/>
            </a:pPr>
            <a:r>
              <a:rPr lang="en" sz="2400">
                <a:solidFill>
                  <a:schemeClr val="dk1"/>
                </a:solidFill>
              </a:rPr>
              <a:t>Data redundancy </a:t>
            </a:r>
            <a:endParaRPr sz="2400">
              <a:solidFill>
                <a:schemeClr val="dk1"/>
              </a:solidFill>
            </a:endParaRPr>
          </a:p>
          <a:p>
            <a:pPr marL="914400" lvl="1" indent="-381000" algn="l" rtl="0">
              <a:lnSpc>
                <a:spcPct val="100000"/>
              </a:lnSpc>
              <a:spcBef>
                <a:spcPts val="0"/>
              </a:spcBef>
              <a:spcAft>
                <a:spcPts val="0"/>
              </a:spcAft>
              <a:buClr>
                <a:schemeClr val="dk1"/>
              </a:buClr>
              <a:buSzPts val="2400"/>
              <a:buChar char="○"/>
            </a:pPr>
            <a:r>
              <a:rPr lang="en" sz="2400">
                <a:solidFill>
                  <a:schemeClr val="dk1"/>
                </a:solidFill>
              </a:rPr>
              <a:t>Data loss and leakage </a:t>
            </a:r>
            <a:endParaRPr sz="2400">
              <a:solidFill>
                <a:schemeClr val="dk1"/>
              </a:solidFill>
            </a:endParaRPr>
          </a:p>
          <a:p>
            <a:pPr marL="914400" lvl="1" indent="-381000" algn="l" rtl="0">
              <a:lnSpc>
                <a:spcPct val="100000"/>
              </a:lnSpc>
              <a:spcBef>
                <a:spcPts val="0"/>
              </a:spcBef>
              <a:spcAft>
                <a:spcPts val="0"/>
              </a:spcAft>
              <a:buClr>
                <a:schemeClr val="dk1"/>
              </a:buClr>
              <a:buSzPts val="2400"/>
              <a:buChar char="○"/>
            </a:pPr>
            <a:r>
              <a:rPr lang="en" sz="2400">
                <a:solidFill>
                  <a:schemeClr val="dk1"/>
                </a:solidFill>
              </a:rPr>
              <a:t>Data location </a:t>
            </a:r>
            <a:endParaRPr sz="2400">
              <a:solidFill>
                <a:schemeClr val="dk1"/>
              </a:solidFill>
            </a:endParaRPr>
          </a:p>
          <a:p>
            <a:pPr marL="914400" lvl="1" indent="-381000" algn="l" rtl="0">
              <a:lnSpc>
                <a:spcPct val="100000"/>
              </a:lnSpc>
              <a:spcBef>
                <a:spcPts val="0"/>
              </a:spcBef>
              <a:spcAft>
                <a:spcPts val="0"/>
              </a:spcAft>
              <a:buClr>
                <a:schemeClr val="dk1"/>
              </a:buClr>
              <a:buSzPts val="2400"/>
              <a:buChar char="○"/>
            </a:pPr>
            <a:r>
              <a:rPr lang="en" sz="2400">
                <a:solidFill>
                  <a:schemeClr val="dk1"/>
                </a:solidFill>
              </a:rPr>
              <a:t>Data recovery </a:t>
            </a:r>
            <a:endParaRPr sz="2400">
              <a:solidFill>
                <a:schemeClr val="dk1"/>
              </a:solidFill>
            </a:endParaRPr>
          </a:p>
          <a:p>
            <a:pPr marL="914400" lvl="1" indent="-381000" algn="l" rtl="0">
              <a:lnSpc>
                <a:spcPct val="100000"/>
              </a:lnSpc>
              <a:spcBef>
                <a:spcPts val="0"/>
              </a:spcBef>
              <a:spcAft>
                <a:spcPts val="0"/>
              </a:spcAft>
              <a:buClr>
                <a:schemeClr val="dk1"/>
              </a:buClr>
              <a:buSzPts val="2400"/>
              <a:buChar char="○"/>
            </a:pPr>
            <a:r>
              <a:rPr lang="en" sz="2400">
                <a:solidFill>
                  <a:schemeClr val="dk1"/>
                </a:solidFill>
              </a:rPr>
              <a:t>Data privacy </a:t>
            </a:r>
            <a:endParaRPr sz="2400">
              <a:solidFill>
                <a:schemeClr val="dk1"/>
              </a:solidFill>
            </a:endParaRPr>
          </a:p>
          <a:p>
            <a:pPr marL="914400" lvl="1" indent="-381000" algn="l" rtl="0">
              <a:lnSpc>
                <a:spcPct val="100000"/>
              </a:lnSpc>
              <a:spcBef>
                <a:spcPts val="0"/>
              </a:spcBef>
              <a:spcAft>
                <a:spcPts val="0"/>
              </a:spcAft>
              <a:buClr>
                <a:schemeClr val="dk1"/>
              </a:buClr>
              <a:buSzPts val="2400"/>
              <a:buChar char="○"/>
            </a:pPr>
            <a:r>
              <a:rPr lang="en" sz="2400">
                <a:solidFill>
                  <a:schemeClr val="dk1"/>
                </a:solidFill>
              </a:rPr>
              <a:t>Data protection </a:t>
            </a:r>
            <a:endParaRPr sz="2400">
              <a:solidFill>
                <a:schemeClr val="dk1"/>
              </a:solidFill>
            </a:endParaRPr>
          </a:p>
          <a:p>
            <a:pPr marL="914400" lvl="1" indent="-381000" algn="l" rtl="0">
              <a:lnSpc>
                <a:spcPct val="100000"/>
              </a:lnSpc>
              <a:spcBef>
                <a:spcPts val="0"/>
              </a:spcBef>
              <a:spcAft>
                <a:spcPts val="0"/>
              </a:spcAft>
              <a:buClr>
                <a:schemeClr val="dk1"/>
              </a:buClr>
              <a:buSzPts val="2400"/>
              <a:buChar char="○"/>
            </a:pPr>
            <a:r>
              <a:rPr lang="en" sz="2400">
                <a:solidFill>
                  <a:schemeClr val="dk1"/>
                </a:solidFill>
              </a:rPr>
              <a:t>Data availability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 Known Attacks and Countermeasures</a:t>
            </a:r>
            <a:endParaRPr b="1"/>
          </a:p>
        </p:txBody>
      </p:sp>
      <p:sp>
        <p:nvSpPr>
          <p:cNvPr id="359" name="Google Shape;359;p59"/>
          <p:cNvSpPr txBox="1">
            <a:spLocks noGrp="1"/>
          </p:cNvSpPr>
          <p:nvPr>
            <p:ph type="body" idx="1"/>
          </p:nvPr>
        </p:nvSpPr>
        <p:spPr>
          <a:xfrm>
            <a:off x="311700" y="1152475"/>
            <a:ext cx="6620400" cy="3990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 sz="2000" dirty="0">
                <a:solidFill>
                  <a:schemeClr val="tx1"/>
                </a:solidFill>
                <a:latin typeface="Arial" panose="020B0604020202020204" pitchFamily="34" charset="0"/>
                <a:cs typeface="Arial" panose="020B0604020202020204" pitchFamily="34" charset="0"/>
              </a:rPr>
              <a:t>Theft-of Service Attack</a:t>
            </a:r>
            <a:endParaRPr sz="2000" dirty="0">
              <a:solidFill>
                <a:schemeClr val="tx1"/>
              </a:solidFill>
              <a:latin typeface="Arial" panose="020B0604020202020204" pitchFamily="34" charset="0"/>
              <a:cs typeface="Arial" panose="020B0604020202020204" pitchFamily="34" charset="0"/>
            </a:endParaRPr>
          </a:p>
          <a:p>
            <a:pPr marL="457200" lvl="0" indent="-381000" algn="l" rtl="0">
              <a:spcBef>
                <a:spcPts val="0"/>
              </a:spcBef>
              <a:spcAft>
                <a:spcPts val="0"/>
              </a:spcAft>
              <a:buClr>
                <a:schemeClr val="dk1"/>
              </a:buClr>
              <a:buSzPts val="2400"/>
              <a:buAutoNum type="arabicPeriod"/>
            </a:pPr>
            <a:r>
              <a:rPr lang="en" sz="2000" dirty="0">
                <a:solidFill>
                  <a:srgbClr val="FF0000"/>
                </a:solidFill>
                <a:latin typeface="Arial" panose="020B0604020202020204" pitchFamily="34" charset="0"/>
                <a:cs typeface="Arial" panose="020B0604020202020204" pitchFamily="34" charset="0"/>
              </a:rPr>
              <a:t>Denial of </a:t>
            </a:r>
            <a:r>
              <a:rPr lang="en" sz="2000" dirty="0" smtClean="0">
                <a:solidFill>
                  <a:srgbClr val="FF0000"/>
                </a:solidFill>
                <a:latin typeface="Arial" panose="020B0604020202020204" pitchFamily="34" charset="0"/>
                <a:cs typeface="Arial" panose="020B0604020202020204" pitchFamily="34" charset="0"/>
              </a:rPr>
              <a:t>service / DDoS</a:t>
            </a:r>
            <a:endParaRPr sz="2000" dirty="0">
              <a:solidFill>
                <a:srgbClr val="FF0000"/>
              </a:solidFill>
              <a:latin typeface="Arial" panose="020B0604020202020204" pitchFamily="34" charset="0"/>
              <a:cs typeface="Arial" panose="020B0604020202020204" pitchFamily="34" charset="0"/>
            </a:endParaRPr>
          </a:p>
          <a:p>
            <a:pPr marL="457200" lvl="0" indent="-381000" algn="l" rtl="0">
              <a:spcBef>
                <a:spcPts val="0"/>
              </a:spcBef>
              <a:spcAft>
                <a:spcPts val="0"/>
              </a:spcAft>
              <a:buClr>
                <a:schemeClr val="dk1"/>
              </a:buClr>
              <a:buSzPts val="2400"/>
              <a:buAutoNum type="arabicPeriod"/>
            </a:pPr>
            <a:r>
              <a:rPr lang="en" sz="2000" dirty="0">
                <a:solidFill>
                  <a:schemeClr val="tx1"/>
                </a:solidFill>
                <a:latin typeface="Arial" panose="020B0604020202020204" pitchFamily="34" charset="0"/>
                <a:cs typeface="Arial" panose="020B0604020202020204" pitchFamily="34" charset="0"/>
              </a:rPr>
              <a:t>Cloud malware injection</a:t>
            </a:r>
            <a:endParaRPr sz="2000" dirty="0">
              <a:solidFill>
                <a:schemeClr val="tx1"/>
              </a:solidFill>
              <a:latin typeface="Arial" panose="020B0604020202020204" pitchFamily="34" charset="0"/>
              <a:cs typeface="Arial" panose="020B0604020202020204" pitchFamily="34" charset="0"/>
            </a:endParaRPr>
          </a:p>
          <a:p>
            <a:pPr marL="457200" lvl="0" indent="-381000" algn="l" rtl="0">
              <a:spcBef>
                <a:spcPts val="0"/>
              </a:spcBef>
              <a:spcAft>
                <a:spcPts val="0"/>
              </a:spcAft>
              <a:buClr>
                <a:schemeClr val="dk1"/>
              </a:buClr>
              <a:buSzPts val="2400"/>
              <a:buAutoNum type="arabicPeriod"/>
            </a:pPr>
            <a:r>
              <a:rPr lang="en" sz="2000" dirty="0">
                <a:solidFill>
                  <a:schemeClr val="tx1"/>
                </a:solidFill>
                <a:latin typeface="Arial" panose="020B0604020202020204" pitchFamily="34" charset="0"/>
                <a:cs typeface="Arial" panose="020B0604020202020204" pitchFamily="34" charset="0"/>
              </a:rPr>
              <a:t>Cross VM side channels </a:t>
            </a:r>
            <a:endParaRPr sz="2000" dirty="0">
              <a:solidFill>
                <a:schemeClr val="tx1"/>
              </a:solidFill>
              <a:latin typeface="Arial" panose="020B0604020202020204" pitchFamily="34" charset="0"/>
              <a:cs typeface="Arial" panose="020B0604020202020204" pitchFamily="34" charset="0"/>
            </a:endParaRPr>
          </a:p>
          <a:p>
            <a:pPr marL="457200" lvl="0" indent="-381000" algn="l" rtl="0">
              <a:spcBef>
                <a:spcPts val="0"/>
              </a:spcBef>
              <a:spcAft>
                <a:spcPts val="0"/>
              </a:spcAft>
              <a:buClr>
                <a:schemeClr val="dk1"/>
              </a:buClr>
              <a:buSzPts val="2400"/>
              <a:buAutoNum type="arabicPeriod"/>
            </a:pPr>
            <a:r>
              <a:rPr lang="en" sz="2000" dirty="0">
                <a:solidFill>
                  <a:schemeClr val="tx1"/>
                </a:solidFill>
                <a:latin typeface="Arial" panose="020B0604020202020204" pitchFamily="34" charset="0"/>
                <a:cs typeface="Arial" panose="020B0604020202020204" pitchFamily="34" charset="0"/>
              </a:rPr>
              <a:t>Targeted shared memory</a:t>
            </a:r>
            <a:endParaRPr sz="2000" dirty="0">
              <a:solidFill>
                <a:schemeClr val="tx1"/>
              </a:solidFill>
              <a:latin typeface="Arial" panose="020B0604020202020204" pitchFamily="34" charset="0"/>
              <a:cs typeface="Arial" panose="020B0604020202020204" pitchFamily="34" charset="0"/>
            </a:endParaRPr>
          </a:p>
          <a:p>
            <a:pPr marL="457200" lvl="0" indent="-381000" algn="l" rtl="0">
              <a:spcBef>
                <a:spcPts val="0"/>
              </a:spcBef>
              <a:spcAft>
                <a:spcPts val="0"/>
              </a:spcAft>
              <a:buClr>
                <a:schemeClr val="dk1"/>
              </a:buClr>
              <a:buSzPts val="2400"/>
              <a:buAutoNum type="arabicPeriod"/>
            </a:pPr>
            <a:r>
              <a:rPr lang="en" sz="2000" dirty="0">
                <a:solidFill>
                  <a:schemeClr val="tx1"/>
                </a:solidFill>
                <a:latin typeface="Arial" panose="020B0604020202020204" pitchFamily="34" charset="0"/>
                <a:cs typeface="Arial" panose="020B0604020202020204" pitchFamily="34" charset="0"/>
              </a:rPr>
              <a:t>Phishing</a:t>
            </a:r>
            <a:endParaRPr sz="2000" dirty="0">
              <a:solidFill>
                <a:schemeClr val="tx1"/>
              </a:solidFill>
              <a:latin typeface="Arial" panose="020B0604020202020204" pitchFamily="34" charset="0"/>
              <a:cs typeface="Arial" panose="020B0604020202020204" pitchFamily="34" charset="0"/>
            </a:endParaRPr>
          </a:p>
          <a:p>
            <a:pPr marL="457200" lvl="0" indent="-381000" algn="l" rtl="0">
              <a:spcBef>
                <a:spcPts val="0"/>
              </a:spcBef>
              <a:spcAft>
                <a:spcPts val="0"/>
              </a:spcAft>
              <a:buClr>
                <a:schemeClr val="dk1"/>
              </a:buClr>
              <a:buSzPts val="2400"/>
              <a:buAutoNum type="arabicPeriod"/>
            </a:pPr>
            <a:r>
              <a:rPr lang="en" sz="2000" dirty="0">
                <a:solidFill>
                  <a:schemeClr val="tx1"/>
                </a:solidFill>
                <a:latin typeface="Arial" panose="020B0604020202020204" pitchFamily="34" charset="0"/>
                <a:cs typeface="Arial" panose="020B0604020202020204" pitchFamily="34" charset="0"/>
              </a:rPr>
              <a:t>Botnets</a:t>
            </a:r>
            <a:endParaRPr sz="2000" dirty="0">
              <a:solidFill>
                <a:schemeClr val="tx1"/>
              </a:solidFill>
              <a:latin typeface="Arial" panose="020B0604020202020204" pitchFamily="34" charset="0"/>
              <a:cs typeface="Arial" panose="020B0604020202020204" pitchFamily="34" charset="0"/>
            </a:endParaRPr>
          </a:p>
          <a:p>
            <a:pPr marL="457200" lvl="0" indent="-381000" algn="l" rtl="0">
              <a:spcBef>
                <a:spcPts val="0"/>
              </a:spcBef>
              <a:spcAft>
                <a:spcPts val="0"/>
              </a:spcAft>
              <a:buClr>
                <a:schemeClr val="dk1"/>
              </a:buClr>
              <a:buSzPts val="2400"/>
              <a:buAutoNum type="arabicPeriod"/>
            </a:pPr>
            <a:r>
              <a:rPr lang="en" sz="2000" dirty="0">
                <a:solidFill>
                  <a:schemeClr val="tx1"/>
                </a:solidFill>
                <a:latin typeface="Arial" panose="020B0604020202020204" pitchFamily="34" charset="0"/>
                <a:cs typeface="Arial" panose="020B0604020202020204" pitchFamily="34" charset="0"/>
              </a:rPr>
              <a:t>Audio Steganography </a:t>
            </a:r>
            <a:endParaRPr sz="2000" dirty="0">
              <a:solidFill>
                <a:schemeClr val="tx1"/>
              </a:solidFill>
              <a:latin typeface="Arial" panose="020B0604020202020204" pitchFamily="34" charset="0"/>
              <a:cs typeface="Arial" panose="020B0604020202020204" pitchFamily="34" charset="0"/>
            </a:endParaRPr>
          </a:p>
          <a:p>
            <a:pPr marL="457200" lvl="0" indent="-381000" algn="l" rtl="0">
              <a:spcBef>
                <a:spcPts val="0"/>
              </a:spcBef>
              <a:spcAft>
                <a:spcPts val="0"/>
              </a:spcAft>
              <a:buClr>
                <a:schemeClr val="dk1"/>
              </a:buClr>
              <a:buSzPts val="2400"/>
              <a:buAutoNum type="arabicPeriod"/>
            </a:pPr>
            <a:r>
              <a:rPr lang="en" sz="2000" dirty="0">
                <a:solidFill>
                  <a:schemeClr val="tx1"/>
                </a:solidFill>
                <a:latin typeface="Arial" panose="020B0604020202020204" pitchFamily="34" charset="0"/>
                <a:cs typeface="Arial" panose="020B0604020202020204" pitchFamily="34" charset="0"/>
              </a:rPr>
              <a:t>VM rollback </a:t>
            </a:r>
            <a:r>
              <a:rPr lang="en" sz="2000" dirty="0" smtClean="0">
                <a:solidFill>
                  <a:schemeClr val="tx1"/>
                </a:solidFill>
                <a:latin typeface="Arial" panose="020B0604020202020204" pitchFamily="34" charset="0"/>
                <a:cs typeface="Arial" panose="020B0604020202020204" pitchFamily="34" charset="0"/>
              </a:rPr>
              <a:t>attack</a:t>
            </a:r>
          </a:p>
          <a:p>
            <a:pPr lvl="0" indent="-381000">
              <a:buClr>
                <a:schemeClr val="dk1"/>
              </a:buClr>
              <a:buSzPts val="2400"/>
              <a:buAutoNum type="arabicPeriod"/>
            </a:pPr>
            <a:r>
              <a:rPr lang="en-US" sz="2000" dirty="0" smtClean="0">
                <a:solidFill>
                  <a:srgbClr val="FF0000"/>
                </a:solidFill>
                <a:latin typeface="Arial" panose="020B0604020202020204" pitchFamily="34" charset="0"/>
                <a:cs typeface="Arial" panose="020B0604020202020204" pitchFamily="34" charset="0"/>
              </a:rPr>
              <a:t> Man-in-the-cloud </a:t>
            </a:r>
            <a:r>
              <a:rPr lang="en-US" sz="2000" dirty="0">
                <a:solidFill>
                  <a:srgbClr val="FF0000"/>
                </a:solidFill>
                <a:latin typeface="Arial" panose="020B0604020202020204" pitchFamily="34" charset="0"/>
                <a:cs typeface="Arial" panose="020B0604020202020204" pitchFamily="34" charset="0"/>
              </a:rPr>
              <a:t>attack</a:t>
            </a:r>
            <a:endParaRPr sz="2000"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000000"/>
              </a:buClr>
              <a:buSzPts val="3000"/>
              <a:buAutoNum type="arabicPeriod"/>
            </a:pPr>
            <a:r>
              <a:rPr lang="en" sz="3000" b="1"/>
              <a:t>Theft-of Service Attack</a:t>
            </a:r>
            <a:endParaRPr sz="3000" b="1">
              <a:solidFill>
                <a:srgbClr val="000000"/>
              </a:solidFill>
            </a:endParaRPr>
          </a:p>
        </p:txBody>
      </p:sp>
      <p:sp>
        <p:nvSpPr>
          <p:cNvPr id="365" name="Google Shape;365;p60"/>
          <p:cNvSpPr txBox="1">
            <a:spLocks noGrp="1"/>
          </p:cNvSpPr>
          <p:nvPr>
            <p:ph type="body" idx="1"/>
          </p:nvPr>
        </p:nvSpPr>
        <p:spPr>
          <a:xfrm>
            <a:off x="311700" y="1000075"/>
            <a:ext cx="8520600" cy="399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The Theft of Service attack utilizes vulnerabilities in the scheduler of some hypervisors.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The attack is realized when the hypervisor uses a scheduling mechanism, which fails to detect and account of Central Processing Unit (CPU) usage by poorly behaved virtual machines.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This failure may further allow malicious customers to obtain cloud services at the expense of others.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This attack is more relevant in the public clouds where customers are charged by the amount of time their VM is running rather than by the amount of CPU time used.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Since the Virtual Machine Manager (hypervisor) schedules and manages virtual machines, vulnerabilities in the hypervisor scheduler may result in inaccurate and unfair scheduling. These vulnerabilities mainly result from the use of periodic sampling or low-precision clock to measure CPU usage: like a train passenger hiding whenever ticket checkers come for tickets. In the Theft of Service attack, the hacker ensures that its process is never scheduled when a scheduling tick occurs. The common incidents of this attack include: (1) using cloud computing services (e.g., Human Resource, HR, systems) for long period of time while keeping it hidden from the vendor and (2) using cloud computing resources (e.g., storage system or OS platform) for a long period without representing it in a billing cycle. A countermeasure to this attack has been provided by Zhou et al. in [37] by modifying the scheduler to prevent the attack without sacrificing efficiency, fairness or I/O responsiveness. These modifications do not affect the basic credit and priority boosting mechanisms. The modified schedulers are: (1) exact scheduler; (2) uniform scheduler; (3) passion scheduler and (4) Bernoulli scheduler. The main differences among these schedulers are in the scheduling and monitoring policies and in time-interval calculations. The experiment conducted by authors with the modified schedulers provides accurate and fair scheduling. The modifications in hypervisor are shown to be beneficial, as compared to Xen hypervisor (currently running in Amazon Elastic Compute Cloud—EC2). Another theoretical countermeasure has been provided by Gruschka et al. in [44]. They suggest using a new instance of cloud-to-user surface in victim machine to monitor the scheduling of parallel instances. Then, the outputs of both the attacker and the legitimate instances are compared. A significant difference in results is reported to the responsible authorities as an attack. This solution has not been validated or verified by authors and does not provide any guarantee for a beneficial result. There are other solutions provided for hypervisor scheduling such as [45,47,48] but they are only limited to improving other aspects of virtualized I/O performance and VM security such as CPU-bound issues. These studies do not examine scheduling fairness and accuracy in presence of attackers, which is the backbone for the Theft-of-Service attack.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1"/>
          <p:cNvSpPr txBox="1">
            <a:spLocks noGrp="1"/>
          </p:cNvSpPr>
          <p:nvPr>
            <p:ph type="title"/>
          </p:nvPr>
        </p:nvSpPr>
        <p:spPr>
          <a:xfrm>
            <a:off x="406950" y="0"/>
            <a:ext cx="8520600" cy="5727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r>
              <a:rPr lang="en" sz="3000" b="1" dirty="0"/>
              <a:t>Theft-of Service Attack (Cont’d)</a:t>
            </a:r>
            <a:endParaRPr sz="3000" b="1" dirty="0">
              <a:solidFill>
                <a:srgbClr val="000000"/>
              </a:solidFill>
            </a:endParaRPr>
          </a:p>
        </p:txBody>
      </p:sp>
      <p:sp>
        <p:nvSpPr>
          <p:cNvPr id="371" name="Google Shape;371;p61"/>
          <p:cNvSpPr txBox="1">
            <a:spLocks noGrp="1"/>
          </p:cNvSpPr>
          <p:nvPr>
            <p:ph type="body" idx="1"/>
          </p:nvPr>
        </p:nvSpPr>
        <p:spPr>
          <a:xfrm>
            <a:off x="216450" y="647650"/>
            <a:ext cx="8520600" cy="399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a:solidFill>
                  <a:srgbClr val="000000"/>
                </a:solidFill>
              </a:rPr>
              <a:t>The common incidents of this attack include: </a:t>
            </a:r>
            <a:endParaRPr dirty="0">
              <a:solidFill>
                <a:srgbClr val="000000"/>
              </a:solidFill>
            </a:endParaRPr>
          </a:p>
          <a:p>
            <a:pPr marL="914400" lvl="1" indent="-342900" algn="l" rtl="0">
              <a:spcBef>
                <a:spcPts val="0"/>
              </a:spcBef>
              <a:spcAft>
                <a:spcPts val="0"/>
              </a:spcAft>
              <a:buClr>
                <a:srgbClr val="000000"/>
              </a:buClr>
              <a:buSzPts val="1800"/>
              <a:buChar char="○"/>
            </a:pPr>
            <a:r>
              <a:rPr lang="en" sz="1800" dirty="0">
                <a:solidFill>
                  <a:srgbClr val="000000"/>
                </a:solidFill>
              </a:rPr>
              <a:t>Using Cloud Computing services (e.g., Human Resource, HR, systems) </a:t>
            </a:r>
            <a:endParaRPr sz="1800" dirty="0">
              <a:solidFill>
                <a:srgbClr val="000000"/>
              </a:solidFill>
            </a:endParaRPr>
          </a:p>
          <a:p>
            <a:pPr marL="914400" lvl="1" indent="-342900" algn="l" rtl="0">
              <a:spcBef>
                <a:spcPts val="0"/>
              </a:spcBef>
              <a:spcAft>
                <a:spcPts val="0"/>
              </a:spcAft>
              <a:buClr>
                <a:srgbClr val="000000"/>
              </a:buClr>
              <a:buSzPts val="1800"/>
              <a:buChar char="○"/>
            </a:pPr>
            <a:r>
              <a:rPr lang="en" sz="1800" dirty="0">
                <a:solidFill>
                  <a:srgbClr val="000000"/>
                </a:solidFill>
              </a:rPr>
              <a:t>Using cloud computing resources (e.g., storage system or OS platform) </a:t>
            </a:r>
            <a:endParaRPr sz="1800" dirty="0">
              <a:solidFill>
                <a:srgbClr val="000000"/>
              </a:solidFill>
            </a:endParaRPr>
          </a:p>
          <a:p>
            <a:pPr marL="1371600" lvl="2" indent="-342900" algn="l" rtl="0">
              <a:spcBef>
                <a:spcPts val="0"/>
              </a:spcBef>
              <a:spcAft>
                <a:spcPts val="0"/>
              </a:spcAft>
              <a:buClr>
                <a:srgbClr val="000000"/>
              </a:buClr>
              <a:buSzPts val="1800"/>
              <a:buChar char="■"/>
            </a:pPr>
            <a:r>
              <a:rPr lang="en" sz="1800" dirty="0">
                <a:solidFill>
                  <a:srgbClr val="000000"/>
                </a:solidFill>
              </a:rPr>
              <a:t>for a long period without representing it in a billing cycle. </a:t>
            </a:r>
            <a:endParaRPr sz="1800"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 countermeasure to this attack</a:t>
            </a:r>
            <a:endParaRPr dirty="0">
              <a:solidFill>
                <a:srgbClr val="000000"/>
              </a:solidFill>
            </a:endParaRPr>
          </a:p>
          <a:p>
            <a:pPr marL="914400" lvl="1" indent="-317500" algn="l" rtl="0">
              <a:spcBef>
                <a:spcPts val="0"/>
              </a:spcBef>
              <a:spcAft>
                <a:spcPts val="0"/>
              </a:spcAft>
              <a:buClr>
                <a:srgbClr val="000000"/>
              </a:buClr>
              <a:buSzPts val="1400"/>
              <a:buChar char="○"/>
            </a:pPr>
            <a:r>
              <a:rPr lang="en" sz="1800" dirty="0">
                <a:solidFill>
                  <a:srgbClr val="000000"/>
                </a:solidFill>
              </a:rPr>
              <a:t>Modifying the scheduler to prevent the attack without sacrificing efficiency, fairness or I/O responsiveness:</a:t>
            </a:r>
            <a:endParaRPr sz="1800" dirty="0">
              <a:solidFill>
                <a:srgbClr val="000000"/>
              </a:solidFill>
            </a:endParaRPr>
          </a:p>
          <a:p>
            <a:pPr marL="1371600" lvl="2" indent="-342900" algn="l" rtl="0">
              <a:spcBef>
                <a:spcPts val="0"/>
              </a:spcBef>
              <a:spcAft>
                <a:spcPts val="0"/>
              </a:spcAft>
              <a:buClr>
                <a:srgbClr val="000000"/>
              </a:buClr>
              <a:buSzPts val="1800"/>
              <a:buChar char="■"/>
            </a:pPr>
            <a:r>
              <a:rPr lang="en" sz="1800" dirty="0">
                <a:solidFill>
                  <a:srgbClr val="000000"/>
                </a:solidFill>
              </a:rPr>
              <a:t>(1) exact scheduler; (2) uniform scheduler; (3) passion scheduler and (4) Bernoulli scheduler. </a:t>
            </a:r>
            <a:endParaRPr sz="1800"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The main differences among these schedulers are in the scheduling and monitoring policies and in time-interval calculations.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They suggest using a new instance of cloud-to-user surface in victim machine to monitor the scheduling of parallel instances.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Then, the outputs of both the attacker and the legitimate instances are compared. </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A significant difference in results is reported to the responsible authorities as an attack. This solution has not been validated or verified by authors and does not provide any guarantee for a beneficial result. There are other solutions provided for hypervisor scheduling such as [45,47,48] but they are only limited to improving other aspects of virtualized I/O performance and VM security such as CPU-bound issues. These studies do not examine scheduling fairness and accuracy in presence of attackers, which is the backbone for the Theft-of-Service attack. </a:t>
            </a:r>
            <a:endParaRPr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00"/>
                </a:solidFill>
              </a:rPr>
              <a:t>2. </a:t>
            </a:r>
            <a:r>
              <a:rPr lang="en" sz="3000" b="1"/>
              <a:t>Denial of service</a:t>
            </a:r>
            <a:endParaRPr sz="3000" b="1">
              <a:solidFill>
                <a:srgbClr val="000000"/>
              </a:solidFill>
            </a:endParaRPr>
          </a:p>
        </p:txBody>
      </p:sp>
      <p:sp>
        <p:nvSpPr>
          <p:cNvPr id="377" name="Google Shape;377;p62"/>
          <p:cNvSpPr txBox="1">
            <a:spLocks noGrp="1"/>
          </p:cNvSpPr>
          <p:nvPr>
            <p:ph type="body" idx="1"/>
          </p:nvPr>
        </p:nvSpPr>
        <p:spPr>
          <a:xfrm>
            <a:off x="311700" y="1000075"/>
            <a:ext cx="8832300" cy="4143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Most of the serious attacks in cloud computing come from (DoS)</a:t>
            </a:r>
            <a:endParaRPr>
              <a:solidFill>
                <a:srgbClr val="000000"/>
              </a:solidFill>
            </a:endParaRPr>
          </a:p>
          <a:p>
            <a:pPr marL="914400" lvl="1" indent="-317500" algn="l" rtl="0">
              <a:spcBef>
                <a:spcPts val="0"/>
              </a:spcBef>
              <a:spcAft>
                <a:spcPts val="0"/>
              </a:spcAft>
              <a:buClr>
                <a:srgbClr val="000000"/>
              </a:buClr>
              <a:buSzPts val="1400"/>
              <a:buChar char="○"/>
            </a:pPr>
            <a:r>
              <a:rPr lang="en" sz="1800">
                <a:solidFill>
                  <a:srgbClr val="000000"/>
                </a:solidFill>
              </a:rPr>
              <a:t>HTTP, XML and Representational State Transfer (REST)-based DoS attacks.</a:t>
            </a:r>
            <a:r>
              <a:rPr lang="en">
                <a:solidFill>
                  <a:srgbClr val="000000"/>
                </a:solidFill>
              </a:rPr>
              <a:t>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The cloud users initiate requests in XML, then send requests over HTTP protocol and usually build their system-interface through REST protocols</a:t>
            </a:r>
            <a:endParaRPr>
              <a:solidFill>
                <a:srgbClr val="000000"/>
              </a:solidFill>
            </a:endParaRPr>
          </a:p>
          <a:p>
            <a:pPr marL="914400" lvl="1" indent="-317500" algn="l" rtl="0">
              <a:spcBef>
                <a:spcPts val="0"/>
              </a:spcBef>
              <a:spcAft>
                <a:spcPts val="0"/>
              </a:spcAft>
              <a:buClr>
                <a:srgbClr val="000000"/>
              </a:buClr>
              <a:buSzPts val="1400"/>
              <a:buChar char="○"/>
            </a:pPr>
            <a:r>
              <a:rPr lang="en" sz="1800">
                <a:solidFill>
                  <a:srgbClr val="000000"/>
                </a:solidFill>
              </a:rPr>
              <a:t>Such as those used in Microsoft Azure and Amazon EC2.</a:t>
            </a:r>
            <a:r>
              <a:rPr lang="en">
                <a:solidFill>
                  <a:srgbClr val="000000"/>
                </a:solidFill>
              </a:rPr>
              <a:t>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HTTP and XML are critical and important elements of cloud computing, so security over these protocols is very crucial for healthy cloud platform.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 framework called “</a:t>
            </a:r>
            <a:r>
              <a:rPr lang="en" b="1">
                <a:solidFill>
                  <a:srgbClr val="000000"/>
                </a:solidFill>
              </a:rPr>
              <a:t>Cloud Defender</a:t>
            </a:r>
            <a:r>
              <a:rPr lang="en">
                <a:solidFill>
                  <a:srgbClr val="000000"/>
                </a:solidFill>
              </a:rPr>
              <a:t>” is based on five stages: </a:t>
            </a:r>
            <a:endParaRPr>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(1) sensor filter; (2) hop count filter; (3) IP frequency divergence filter; (4) puzzle resolver filter and (5) double signature filter. </a:t>
            </a:r>
            <a:endParaRPr sz="1800">
              <a:solidFill>
                <a:srgbClr val="000000"/>
              </a:solidFill>
            </a:endParaRPr>
          </a:p>
          <a:p>
            <a:pPr marL="914400" lvl="1" indent="-317500" algn="l" rtl="0">
              <a:spcBef>
                <a:spcPts val="0"/>
              </a:spcBef>
              <a:spcAft>
                <a:spcPts val="0"/>
              </a:spcAft>
              <a:buClr>
                <a:srgbClr val="000000"/>
              </a:buClr>
              <a:buSzPts val="1400"/>
              <a:buChar char="○"/>
            </a:pPr>
            <a:r>
              <a:rPr lang="en" sz="1800">
                <a:solidFill>
                  <a:srgbClr val="000000"/>
                </a:solidFill>
              </a:rPr>
              <a:t>The first four filters detect HTTP-based DDoS attacks and the fifth filter detects XML-based attacks. </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t>Denial of service (Cont’d)</a:t>
            </a:r>
            <a:endParaRPr/>
          </a:p>
        </p:txBody>
      </p:sp>
      <p:sp>
        <p:nvSpPr>
          <p:cNvPr id="383" name="Google Shape;383;p63"/>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b="1">
                <a:solidFill>
                  <a:srgbClr val="000000"/>
                </a:solidFill>
              </a:rPr>
              <a:t>Sensor</a:t>
            </a:r>
            <a:r>
              <a:rPr lang="en">
                <a:solidFill>
                  <a:srgbClr val="000000"/>
                </a:solidFill>
              </a:rPr>
              <a:t>: </a:t>
            </a:r>
            <a:endParaRPr>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It monitors the incoming request messages. </a:t>
            </a:r>
            <a:endParaRPr sz="1800">
              <a:solidFill>
                <a:srgbClr val="000000"/>
              </a:solidFill>
            </a:endParaRPr>
          </a:p>
          <a:p>
            <a:pPr marL="914400" lvl="1" indent="-317500" algn="l" rtl="0">
              <a:spcBef>
                <a:spcPts val="0"/>
              </a:spcBef>
              <a:spcAft>
                <a:spcPts val="0"/>
              </a:spcAft>
              <a:buClr>
                <a:srgbClr val="000000"/>
              </a:buClr>
              <a:buSzPts val="1400"/>
              <a:buChar char="○"/>
            </a:pPr>
            <a:r>
              <a:rPr lang="en" sz="1800">
                <a:solidFill>
                  <a:srgbClr val="000000"/>
                </a:solidFill>
              </a:rPr>
              <a:t>If it identifies increase in number of messages, it marks it as suspicious. </a:t>
            </a:r>
            <a:r>
              <a:rPr lang="en">
                <a:solidFill>
                  <a:srgbClr val="000000"/>
                </a:solidFill>
              </a:rPr>
              <a:t> </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HOP Count filter</a:t>
            </a:r>
            <a:r>
              <a:rPr lang="en">
                <a:solidFill>
                  <a:srgbClr val="000000"/>
                </a:solidFill>
              </a:rPr>
              <a:t>: </a:t>
            </a:r>
            <a:endParaRPr>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It will count the hop count value (no of nodes traverse from source) and compare it with pre-defined HOP count. </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If a difference is found, it means that the header or the message has been modified on hacker machine and thus is marked suspicious.  </a:t>
            </a:r>
            <a:endParaRPr sz="1800">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IP Frequency Divergence</a:t>
            </a:r>
            <a:r>
              <a:rPr lang="en">
                <a:solidFill>
                  <a:srgbClr val="000000"/>
                </a:solidFill>
              </a:rPr>
              <a:t>: </a:t>
            </a:r>
            <a:endParaRPr>
              <a:solidFill>
                <a:srgbClr val="000000"/>
              </a:solidFill>
            </a:endParaRPr>
          </a:p>
          <a:p>
            <a:pPr marL="914400" lvl="1" indent="-317500" algn="l" rtl="0">
              <a:spcBef>
                <a:spcPts val="0"/>
              </a:spcBef>
              <a:spcAft>
                <a:spcPts val="0"/>
              </a:spcAft>
              <a:buClr>
                <a:srgbClr val="000000"/>
              </a:buClr>
              <a:buSzPts val="1400"/>
              <a:buChar char="○"/>
            </a:pPr>
            <a:r>
              <a:rPr lang="en" sz="1800">
                <a:solidFill>
                  <a:srgbClr val="000000"/>
                </a:solidFill>
              </a:rPr>
              <a:t>Marks a message suspicious, if there is same frequency of IP messages.</a:t>
            </a:r>
            <a:r>
              <a:rPr lang="en">
                <a:solidFill>
                  <a:srgbClr val="000000"/>
                </a:solidFill>
              </a:rPr>
              <a:t>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Denial of service (Cont’d)</a:t>
            </a:r>
            <a:endParaRPr/>
          </a:p>
        </p:txBody>
      </p:sp>
      <p:sp>
        <p:nvSpPr>
          <p:cNvPr id="389" name="Google Shape;389;p64"/>
          <p:cNvSpPr txBox="1">
            <a:spLocks noGrp="1"/>
          </p:cNvSpPr>
          <p:nvPr>
            <p:ph type="body" idx="1"/>
          </p:nvPr>
        </p:nvSpPr>
        <p:spPr>
          <a:xfrm>
            <a:off x="311700" y="9238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 </a:t>
            </a:r>
            <a:endParaRPr>
              <a:solidFill>
                <a:srgbClr val="000000"/>
              </a:solidFill>
            </a:endParaRPr>
          </a:p>
          <a:p>
            <a:pPr marL="457200" lvl="0" indent="-342900" algn="l" rtl="0">
              <a:spcBef>
                <a:spcPts val="1600"/>
              </a:spcBef>
              <a:spcAft>
                <a:spcPts val="0"/>
              </a:spcAft>
              <a:buClr>
                <a:srgbClr val="000000"/>
              </a:buClr>
              <a:buSzPts val="1800"/>
              <a:buChar char="●"/>
            </a:pPr>
            <a:r>
              <a:rPr lang="en" b="1">
                <a:solidFill>
                  <a:srgbClr val="000000"/>
                </a:solidFill>
              </a:rPr>
              <a:t>Double Signature</a:t>
            </a:r>
            <a:r>
              <a:rPr lang="en">
                <a:solidFill>
                  <a:srgbClr val="000000"/>
                </a:solidFill>
              </a:rPr>
              <a:t>: </a:t>
            </a:r>
            <a:endParaRPr>
              <a:solidFill>
                <a:srgbClr val="000000"/>
              </a:solidFill>
            </a:endParaRPr>
          </a:p>
          <a:p>
            <a:pPr marL="914400" lvl="1" indent="-317500" algn="l" rtl="0">
              <a:spcBef>
                <a:spcPts val="0"/>
              </a:spcBef>
              <a:spcAft>
                <a:spcPts val="0"/>
              </a:spcAft>
              <a:buClr>
                <a:srgbClr val="000000"/>
              </a:buClr>
              <a:buSzPts val="1400"/>
              <a:buChar char="○"/>
            </a:pPr>
            <a:r>
              <a:rPr lang="en" sz="1800">
                <a:solidFill>
                  <a:srgbClr val="000000"/>
                </a:solidFill>
              </a:rPr>
              <a:t>It doubles the XML signature: one in header and one in bottom. </a:t>
            </a:r>
            <a:endParaRPr sz="1800">
              <a:solidFill>
                <a:srgbClr val="000000"/>
              </a:solidFill>
            </a:endParaRPr>
          </a:p>
          <a:p>
            <a:pPr marL="914400" lvl="1" indent="-317500" algn="l" rtl="0">
              <a:spcBef>
                <a:spcPts val="0"/>
              </a:spcBef>
              <a:spcAft>
                <a:spcPts val="0"/>
              </a:spcAft>
              <a:buClr>
                <a:srgbClr val="000000"/>
              </a:buClr>
              <a:buSzPts val="1400"/>
              <a:buChar char="○"/>
            </a:pPr>
            <a:r>
              <a:rPr lang="en" sz="1800">
                <a:solidFill>
                  <a:srgbClr val="000000"/>
                </a:solidFill>
              </a:rPr>
              <a:t>In case of attack, both XML signatures need to be verified.</a:t>
            </a:r>
            <a:r>
              <a:rPr lang="en">
                <a:solidFill>
                  <a:srgbClr val="000000"/>
                </a:solidFill>
              </a:rPr>
              <a:t>  </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Puzzle Solver</a:t>
            </a:r>
            <a:r>
              <a:rPr lang="en">
                <a:solidFill>
                  <a:srgbClr val="000000"/>
                </a:solidFill>
              </a:rPr>
              <a:t>: </a:t>
            </a:r>
            <a:endParaRPr>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It deals with some intelligent puzzles, where results should be imbedded in some Simple Object Access Protocol (SOAP) header. </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In case of attack (HTTP DDoS), the cloud defender will send back the puzzle to IP, from which it is receiving messages. </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If the cloud defender received back the solved puzzle then the request is deemed legitimate, otherwise it is marked as HTTP DDoS attack. </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ctrTitle"/>
          </p:nvPr>
        </p:nvSpPr>
        <p:spPr>
          <a:xfrm>
            <a:off x="311700" y="363575"/>
            <a:ext cx="8520600" cy="136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Cloud Security</a:t>
            </a:r>
            <a:endParaRPr/>
          </a:p>
        </p:txBody>
      </p:sp>
      <p:sp>
        <p:nvSpPr>
          <p:cNvPr id="282" name="Google Shape;282;p47"/>
          <p:cNvSpPr txBox="1">
            <a:spLocks noGrp="1"/>
          </p:cNvSpPr>
          <p:nvPr>
            <p:ph type="subTitle" idx="1"/>
          </p:nvPr>
        </p:nvSpPr>
        <p:spPr>
          <a:xfrm>
            <a:off x="311700" y="1919725"/>
            <a:ext cx="8520600" cy="120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Prof. Dr. A.K.M. Muzahidul Islam</a:t>
            </a:r>
            <a:endParaRPr/>
          </a:p>
          <a:p>
            <a:pPr marL="0" lvl="0" indent="0" algn="ctr" rtl="0">
              <a:spcBef>
                <a:spcPts val="0"/>
              </a:spcBef>
              <a:spcAft>
                <a:spcPts val="0"/>
              </a:spcAft>
              <a:buNone/>
            </a:pPr>
            <a:r>
              <a:rPr lang="en"/>
              <a:t>United International University (UIU)</a:t>
            </a:r>
            <a:endParaRPr/>
          </a:p>
        </p:txBody>
      </p:sp>
      <p:sp>
        <p:nvSpPr>
          <p:cNvPr id="283" name="Google Shape;283;p47"/>
          <p:cNvSpPr txBox="1"/>
          <p:nvPr/>
        </p:nvSpPr>
        <p:spPr>
          <a:xfrm>
            <a:off x="76200" y="3280225"/>
            <a:ext cx="9027300" cy="1710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200" b="1" dirty="0">
                <a:solidFill>
                  <a:srgbClr val="4A4A4A"/>
                </a:solidFill>
              </a:rPr>
              <a:t>Sources:</a:t>
            </a:r>
            <a:endParaRPr sz="2200" b="1" dirty="0">
              <a:solidFill>
                <a:srgbClr val="4A4A4A"/>
              </a:solidFill>
            </a:endParaRPr>
          </a:p>
          <a:p>
            <a:pPr marL="457200" lvl="0" indent="-330200" algn="just" rtl="0">
              <a:lnSpc>
                <a:spcPct val="115000"/>
              </a:lnSpc>
              <a:spcBef>
                <a:spcPts val="1200"/>
              </a:spcBef>
              <a:spcAft>
                <a:spcPts val="0"/>
              </a:spcAft>
              <a:buClr>
                <a:srgbClr val="4A4A4A"/>
              </a:buClr>
              <a:buSzPts val="1600"/>
              <a:buAutoNum type="arabicPeriod"/>
            </a:pPr>
            <a:r>
              <a:rPr lang="en" sz="1600" dirty="0">
                <a:solidFill>
                  <a:srgbClr val="4A4A4A"/>
                </a:solidFill>
              </a:rPr>
              <a:t>https://www.edureka.co/blog/cloud-security/</a:t>
            </a:r>
            <a:endParaRPr sz="1600" dirty="0">
              <a:solidFill>
                <a:srgbClr val="4A4A4A"/>
              </a:solidFill>
            </a:endParaRPr>
          </a:p>
          <a:p>
            <a:pPr marL="457200" lvl="0" indent="-330200" algn="just" rtl="0">
              <a:lnSpc>
                <a:spcPct val="115000"/>
              </a:lnSpc>
              <a:spcBef>
                <a:spcPts val="0"/>
              </a:spcBef>
              <a:spcAft>
                <a:spcPts val="0"/>
              </a:spcAft>
              <a:buClr>
                <a:srgbClr val="4A4A4A"/>
              </a:buClr>
              <a:buSzPts val="1600"/>
              <a:buAutoNum type="arabicPeriod"/>
            </a:pPr>
            <a:r>
              <a:rPr lang="en" sz="1600" dirty="0">
                <a:solidFill>
                  <a:srgbClr val="4A4A4A"/>
                </a:solidFill>
              </a:rPr>
              <a:t>https://www.tutorialspoint.com/cloud_computing/cloud_computing_security.htm</a:t>
            </a:r>
            <a:endParaRPr sz="1600" dirty="0">
              <a:solidFill>
                <a:srgbClr val="4A4A4A"/>
              </a:solidFill>
            </a:endParaRPr>
          </a:p>
          <a:p>
            <a:pPr marL="457200" lvl="0" indent="-330200" algn="just" rtl="0">
              <a:lnSpc>
                <a:spcPct val="115000"/>
              </a:lnSpc>
              <a:spcBef>
                <a:spcPts val="0"/>
              </a:spcBef>
              <a:spcAft>
                <a:spcPts val="0"/>
              </a:spcAft>
              <a:buClr>
                <a:srgbClr val="4A4A4A"/>
              </a:buClr>
              <a:buSzPts val="1600"/>
              <a:buAutoNum type="arabicPeriod"/>
            </a:pPr>
            <a:r>
              <a:rPr lang="en" sz="1600" dirty="0">
                <a:solidFill>
                  <a:srgbClr val="4A4A4A"/>
                </a:solidFill>
              </a:rPr>
              <a:t>Cloud Computing Security: A Survey Issa M. Khalil, Abdallah Khreishah and Muhammad Azeem</a:t>
            </a:r>
            <a:endParaRPr sz="1600" dirty="0">
              <a:solidFill>
                <a:srgbClr val="4A4A4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00"/>
                </a:solidFill>
              </a:rPr>
              <a:t>3. </a:t>
            </a:r>
            <a:r>
              <a:rPr lang="en" sz="3000" b="1"/>
              <a:t> Malware Injection Attacks </a:t>
            </a:r>
            <a:endParaRPr sz="3000" b="1">
              <a:solidFill>
                <a:srgbClr val="000000"/>
              </a:solidFill>
            </a:endParaRPr>
          </a:p>
        </p:txBody>
      </p:sp>
      <p:sp>
        <p:nvSpPr>
          <p:cNvPr id="395" name="Google Shape;395;p65"/>
          <p:cNvSpPr txBox="1">
            <a:spLocks noGrp="1"/>
          </p:cNvSpPr>
          <p:nvPr>
            <p:ph type="body" idx="1"/>
          </p:nvPr>
        </p:nvSpPr>
        <p:spPr>
          <a:xfrm>
            <a:off x="311700" y="1152475"/>
            <a:ext cx="8832300" cy="39909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000000"/>
              </a:buClr>
              <a:buSzPts val="2400"/>
              <a:buChar char="●"/>
            </a:pPr>
            <a:r>
              <a:rPr lang="en" sz="2400">
                <a:solidFill>
                  <a:srgbClr val="000000"/>
                </a:solidFill>
              </a:rPr>
              <a:t>Refers to a manipulated copy of the victim’s service instance, uploaded by attacker to cloud, so that some service requests to the victim’s service are processed within that malicious instance. </a:t>
            </a:r>
            <a:endParaRPr sz="2400">
              <a:solidFill>
                <a:srgbClr val="000000"/>
              </a:solidFill>
            </a:endParaRPr>
          </a:p>
          <a:p>
            <a:pPr marL="457200" lvl="0" indent="-381000" algn="l" rtl="0">
              <a:lnSpc>
                <a:spcPct val="100000"/>
              </a:lnSpc>
              <a:spcBef>
                <a:spcPts val="0"/>
              </a:spcBef>
              <a:spcAft>
                <a:spcPts val="0"/>
              </a:spcAft>
              <a:buClr>
                <a:srgbClr val="000000"/>
              </a:buClr>
              <a:buSzPts val="2400"/>
              <a:buChar char="●"/>
            </a:pPr>
            <a:r>
              <a:rPr lang="en" sz="2400">
                <a:solidFill>
                  <a:srgbClr val="000000"/>
                </a:solidFill>
              </a:rPr>
              <a:t>An attacker can get access to user data through this attack. The attacker actually exploits its privileged access capabilities in order to attack that service security domain. </a:t>
            </a:r>
            <a:endParaRPr sz="2400">
              <a:solidFill>
                <a:srgbClr val="000000"/>
              </a:solidFill>
            </a:endParaRPr>
          </a:p>
          <a:p>
            <a:pPr marL="457200" lvl="0" indent="-381000" algn="l" rtl="0">
              <a:lnSpc>
                <a:spcPct val="100000"/>
              </a:lnSpc>
              <a:spcBef>
                <a:spcPts val="0"/>
              </a:spcBef>
              <a:spcAft>
                <a:spcPts val="0"/>
              </a:spcAft>
              <a:buClr>
                <a:srgbClr val="000000"/>
              </a:buClr>
              <a:buSzPts val="2400"/>
              <a:buChar char="●"/>
            </a:pPr>
            <a:r>
              <a:rPr lang="en" sz="2400">
                <a:solidFill>
                  <a:srgbClr val="000000"/>
                </a:solidFill>
              </a:rPr>
              <a:t>The incidents of this attack include credential information leakage, user private-data leakage and unauthorized access to cloud resources. </a:t>
            </a:r>
            <a:endParaRPr sz="2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Malware Injection Attacks (Cont’d)</a:t>
            </a:r>
            <a:endParaRPr sz="3000" b="1">
              <a:solidFill>
                <a:srgbClr val="000000"/>
              </a:solidFill>
            </a:endParaRPr>
          </a:p>
        </p:txBody>
      </p:sp>
      <p:sp>
        <p:nvSpPr>
          <p:cNvPr id="401" name="Google Shape;401;p66"/>
          <p:cNvSpPr txBox="1">
            <a:spLocks noGrp="1"/>
          </p:cNvSpPr>
          <p:nvPr>
            <p:ph type="body" idx="1"/>
          </p:nvPr>
        </p:nvSpPr>
        <p:spPr>
          <a:xfrm>
            <a:off x="311700" y="1152475"/>
            <a:ext cx="8745000" cy="39909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000000"/>
              </a:buClr>
              <a:buSzPts val="2400"/>
              <a:buChar char="●"/>
            </a:pPr>
            <a:r>
              <a:rPr lang="en" sz="2400">
                <a:solidFill>
                  <a:srgbClr val="000000"/>
                </a:solidFill>
              </a:rPr>
              <a:t>The challenge does not only lie in the failure to detect the malware injection attack but also in the inability to determine the particular node on which the attacker has uploaded the malicious instance [44]. </a:t>
            </a:r>
            <a:endParaRPr sz="2400">
              <a:solidFill>
                <a:srgbClr val="000000"/>
              </a:solidFill>
            </a:endParaRPr>
          </a:p>
          <a:p>
            <a:pPr marL="457200" lvl="0" indent="-381000" algn="l" rtl="0">
              <a:lnSpc>
                <a:spcPct val="100000"/>
              </a:lnSpc>
              <a:spcBef>
                <a:spcPts val="0"/>
              </a:spcBef>
              <a:spcAft>
                <a:spcPts val="0"/>
              </a:spcAft>
              <a:buClr>
                <a:srgbClr val="000000"/>
              </a:buClr>
              <a:buSzPts val="2400"/>
              <a:buChar char="●"/>
            </a:pPr>
            <a:r>
              <a:rPr lang="en" sz="2400">
                <a:solidFill>
                  <a:srgbClr val="000000"/>
                </a:solidFill>
              </a:rPr>
              <a:t>Retrospective detection (examination of hard-drive and memory) has been a widely used technique to detect the host of malware instances. </a:t>
            </a:r>
            <a:endParaRPr sz="2400">
              <a:solidFill>
                <a:srgbClr val="000000"/>
              </a:solidFill>
            </a:endParaRPr>
          </a:p>
          <a:p>
            <a:pPr marL="457200" lvl="0" indent="-381000" algn="l" rtl="0">
              <a:lnSpc>
                <a:spcPct val="100000"/>
              </a:lnSpc>
              <a:spcBef>
                <a:spcPts val="0"/>
              </a:spcBef>
              <a:spcAft>
                <a:spcPts val="0"/>
              </a:spcAft>
              <a:buClr>
                <a:srgbClr val="000000"/>
              </a:buClr>
              <a:buSzPts val="2400"/>
              <a:buChar char="●"/>
            </a:pPr>
            <a:r>
              <a:rPr lang="en" sz="2400">
                <a:solidFill>
                  <a:srgbClr val="000000"/>
                </a:solidFill>
              </a:rPr>
              <a:t>Liu et al. in [50] propose a new retrospective detection approach based on portable executable (PE) format file relationship. </a:t>
            </a:r>
            <a:endParaRPr sz="2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Malware Injection Attacks (Cont’d)</a:t>
            </a:r>
            <a:endParaRPr sz="3000" b="1">
              <a:solidFill>
                <a:srgbClr val="000000"/>
              </a:solidFill>
            </a:endParaRPr>
          </a:p>
        </p:txBody>
      </p:sp>
      <p:sp>
        <p:nvSpPr>
          <p:cNvPr id="407" name="Google Shape;407;p6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000000"/>
              </a:buClr>
              <a:buSzPts val="2400"/>
              <a:buChar char="●"/>
            </a:pPr>
            <a:r>
              <a:rPr lang="en" sz="2400">
                <a:solidFill>
                  <a:srgbClr val="000000"/>
                </a:solidFill>
              </a:rPr>
              <a:t>This approach has been implemented and validated in HADOOP platform that proves higher detection rate as well as lower false positive rate. </a:t>
            </a:r>
            <a:endParaRPr sz="2400">
              <a:solidFill>
                <a:srgbClr val="000000"/>
              </a:solidFill>
            </a:endParaRPr>
          </a:p>
          <a:p>
            <a:pPr marL="457200" lvl="0" indent="-381000" algn="l" rtl="0">
              <a:lnSpc>
                <a:spcPct val="100000"/>
              </a:lnSpc>
              <a:spcBef>
                <a:spcPts val="0"/>
              </a:spcBef>
              <a:spcAft>
                <a:spcPts val="0"/>
              </a:spcAft>
              <a:buClr>
                <a:srgbClr val="000000"/>
              </a:buClr>
              <a:buSzPts val="2400"/>
              <a:buChar char="●"/>
            </a:pPr>
            <a:r>
              <a:rPr lang="en" sz="2400">
                <a:solidFill>
                  <a:srgbClr val="000000"/>
                </a:solidFill>
              </a:rPr>
              <a:t>The main drawback of this approach is that its success is based on three assumptions (pre-requisites): </a:t>
            </a:r>
            <a:endParaRPr sz="2400">
              <a:solidFill>
                <a:srgbClr val="000000"/>
              </a:solidFill>
            </a:endParaRPr>
          </a:p>
          <a:p>
            <a:pPr marL="1371600" lvl="1" indent="-381000" algn="l" rtl="0">
              <a:lnSpc>
                <a:spcPct val="100000"/>
              </a:lnSpc>
              <a:spcBef>
                <a:spcPts val="0"/>
              </a:spcBef>
              <a:spcAft>
                <a:spcPts val="0"/>
              </a:spcAft>
              <a:buClr>
                <a:srgbClr val="000000"/>
              </a:buClr>
              <a:buSzPts val="2400"/>
              <a:buChar char="○"/>
            </a:pPr>
            <a:r>
              <a:rPr lang="en" sz="2400">
                <a:solidFill>
                  <a:srgbClr val="000000"/>
                </a:solidFill>
              </a:rPr>
              <a:t>(1) most legitimate programs and malware files are in PE format and lie within a windows platform; </a:t>
            </a:r>
            <a:endParaRPr sz="2400">
              <a:solidFill>
                <a:srgbClr val="000000"/>
              </a:solidFill>
            </a:endParaRPr>
          </a:p>
          <a:p>
            <a:pPr marL="1371600" lvl="1" indent="-381000" algn="l" rtl="0">
              <a:lnSpc>
                <a:spcPct val="100000"/>
              </a:lnSpc>
              <a:spcBef>
                <a:spcPts val="0"/>
              </a:spcBef>
              <a:spcAft>
                <a:spcPts val="0"/>
              </a:spcAft>
              <a:buClr>
                <a:srgbClr val="000000"/>
              </a:buClr>
              <a:buSzPts val="2400"/>
              <a:buChar char="○"/>
            </a:pPr>
            <a:r>
              <a:rPr lang="en" sz="2400">
                <a:solidFill>
                  <a:srgbClr val="000000"/>
                </a:solidFill>
              </a:rPr>
              <a:t>(2) the number of legitimate files is greater than that of malware files in user’s computer; and </a:t>
            </a:r>
            <a:endParaRPr sz="2400">
              <a:solidFill>
                <a:srgbClr val="000000"/>
              </a:solidFill>
            </a:endParaRPr>
          </a:p>
          <a:p>
            <a:pPr marL="1371600" lvl="1" indent="-381000" algn="l" rtl="0">
              <a:lnSpc>
                <a:spcPct val="100000"/>
              </a:lnSpc>
              <a:spcBef>
                <a:spcPts val="0"/>
              </a:spcBef>
              <a:spcAft>
                <a:spcPts val="0"/>
              </a:spcAft>
              <a:buClr>
                <a:srgbClr val="000000"/>
              </a:buClr>
              <a:buSzPts val="2400"/>
              <a:buChar char="○"/>
            </a:pPr>
            <a:r>
              <a:rPr lang="en" sz="2400">
                <a:solidFill>
                  <a:srgbClr val="000000"/>
                </a:solidFill>
              </a:rPr>
              <a:t>(3) creating/writing/reading PE format files seldom happen in a user’s computer. </a:t>
            </a:r>
            <a:endParaRPr sz="2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00"/>
                </a:solidFill>
              </a:rPr>
              <a:t>4. </a:t>
            </a:r>
            <a:r>
              <a:rPr lang="en" sz="3000" b="1"/>
              <a:t>Cross VM side channels</a:t>
            </a:r>
            <a:endParaRPr sz="3000" b="1">
              <a:solidFill>
                <a:srgbClr val="000000"/>
              </a:solidFill>
            </a:endParaRPr>
          </a:p>
        </p:txBody>
      </p:sp>
      <p:sp>
        <p:nvSpPr>
          <p:cNvPr id="413" name="Google Shape;413;p68"/>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a:solidFill>
                  <a:srgbClr val="000000"/>
                </a:solidFill>
              </a:rPr>
              <a:t>VM side channel attack is an access-driven attack in which an attacker VM alternates execution with the victim VM and leverages the processor cashes to infer the behavior of the victim. </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It requires that the attacker resides on a different VM on the same physical hardware as that of the victim’s VM.</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chemeClr val="dk1"/>
                </a:solidFill>
              </a:rPr>
              <a:t>Incidents of side channel attacks</a:t>
            </a:r>
            <a:endParaRPr sz="2400">
              <a:solidFill>
                <a:schemeClr val="dk1"/>
              </a:solidFill>
            </a:endParaRPr>
          </a:p>
          <a:p>
            <a:pPr marL="1371600" lvl="1" indent="-381000" algn="l" rtl="0">
              <a:spcBef>
                <a:spcPts val="0"/>
              </a:spcBef>
              <a:spcAft>
                <a:spcPts val="0"/>
              </a:spcAft>
              <a:buClr>
                <a:srgbClr val="000000"/>
              </a:buClr>
              <a:buSzPts val="2400"/>
              <a:buChar char="○"/>
            </a:pPr>
            <a:r>
              <a:rPr lang="en" sz="2400" b="1">
                <a:solidFill>
                  <a:schemeClr val="dk1"/>
                </a:solidFill>
              </a:rPr>
              <a:t>Timing side channel attack</a:t>
            </a:r>
            <a:endParaRPr sz="2400" b="1">
              <a:solidFill>
                <a:schemeClr val="dk1"/>
              </a:solidFill>
            </a:endParaRPr>
          </a:p>
          <a:p>
            <a:pPr marL="1371600" lvl="1" indent="-381000" algn="l" rtl="0">
              <a:lnSpc>
                <a:spcPct val="100000"/>
              </a:lnSpc>
              <a:spcBef>
                <a:spcPts val="0"/>
              </a:spcBef>
              <a:spcAft>
                <a:spcPts val="0"/>
              </a:spcAft>
              <a:buClr>
                <a:srgbClr val="000000"/>
              </a:buClr>
              <a:buSzPts val="2400"/>
              <a:buChar char="○"/>
            </a:pPr>
            <a:r>
              <a:rPr lang="en" sz="2400" b="1">
                <a:solidFill>
                  <a:schemeClr val="dk1"/>
                </a:solidFill>
              </a:rPr>
              <a:t>Energy-consumption side channel attack</a:t>
            </a:r>
            <a:endParaRPr sz="24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a:t>Timing side channel attack</a:t>
            </a:r>
            <a:endParaRPr sz="3000" b="1"/>
          </a:p>
          <a:p>
            <a:pPr marL="0" lvl="0" indent="0" algn="l" rtl="0">
              <a:spcBef>
                <a:spcPts val="1600"/>
              </a:spcBef>
              <a:spcAft>
                <a:spcPts val="0"/>
              </a:spcAft>
              <a:buNone/>
            </a:pPr>
            <a:endParaRPr sz="3000" b="1">
              <a:solidFill>
                <a:srgbClr val="000000"/>
              </a:solidFill>
            </a:endParaRPr>
          </a:p>
        </p:txBody>
      </p:sp>
      <p:sp>
        <p:nvSpPr>
          <p:cNvPr id="419" name="Google Shape;419;p69"/>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a:solidFill>
                  <a:schemeClr val="dk1"/>
                </a:solidFill>
              </a:rPr>
              <a:t>It is based on measuring how much time various computations take to perform. </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Cloud customers may not have the authorization to check for possible side channels from other cloud mates obviously due to privacy concerns. </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On the other hand, cloud providers can thoroughly check and detect timing attack incidents but may not be willing to report such breaches due to many considerations such as protecting company reputation. </a:t>
            </a:r>
            <a:endParaRPr sz="24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00"/>
                </a:solidFill>
              </a:rPr>
              <a:t> </a:t>
            </a:r>
            <a:r>
              <a:rPr lang="en" sz="2400" b="1"/>
              <a:t>Energy-consumption side channel attack</a:t>
            </a:r>
            <a:endParaRPr sz="3000" b="1">
              <a:solidFill>
                <a:srgbClr val="000000"/>
              </a:solidFill>
            </a:endParaRPr>
          </a:p>
        </p:txBody>
      </p:sp>
      <p:sp>
        <p:nvSpPr>
          <p:cNvPr id="425" name="Google Shape;425;p70"/>
          <p:cNvSpPr txBox="1">
            <a:spLocks noGrp="1"/>
          </p:cNvSpPr>
          <p:nvPr>
            <p:ph type="body" idx="1"/>
          </p:nvPr>
        </p:nvSpPr>
        <p:spPr>
          <a:xfrm>
            <a:off x="311700" y="1152475"/>
            <a:ext cx="8832300" cy="3990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a:solidFill>
                  <a:srgbClr val="000000"/>
                </a:solidFill>
              </a:rPr>
              <a:t>Instead of directly attacking the software stack (virtualization layer), attackers can indirectly collect sensitive information about the cloud using energy consumption logs. </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This type of data (energy consumption log) is maintained to monitor the infrastructure status and to provide computer energy efficient workload mapping. </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Currently, no efficient solutions have been provided against timing-side channel attacks and energy consumption side channel attacks. </a:t>
            </a:r>
            <a:endParaRPr sz="24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00"/>
                </a:solidFill>
              </a:rPr>
              <a:t>5. </a:t>
            </a:r>
            <a:r>
              <a:rPr lang="en" sz="3000" b="1"/>
              <a:t>Targeted shared memory</a:t>
            </a:r>
            <a:endParaRPr sz="3000" b="1">
              <a:solidFill>
                <a:srgbClr val="000000"/>
              </a:solidFill>
            </a:endParaRPr>
          </a:p>
        </p:txBody>
      </p:sp>
      <p:sp>
        <p:nvSpPr>
          <p:cNvPr id="431" name="Google Shape;431;p71"/>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000000"/>
              </a:buClr>
              <a:buSzPts val="2400"/>
              <a:buChar char="●"/>
            </a:pPr>
            <a:r>
              <a:rPr lang="en" sz="2400">
                <a:solidFill>
                  <a:srgbClr val="000000"/>
                </a:solidFill>
              </a:rPr>
              <a:t>In this attack, attackers take advantage of shared memory (cache or main memory) of both physical and virtual machines. </a:t>
            </a:r>
            <a:endParaRPr sz="2400">
              <a:solidFill>
                <a:srgbClr val="000000"/>
              </a:solidFill>
            </a:endParaRPr>
          </a:p>
          <a:p>
            <a:pPr marL="457200" lvl="0" indent="-381000" algn="l" rtl="0">
              <a:lnSpc>
                <a:spcPct val="100000"/>
              </a:lnSpc>
              <a:spcBef>
                <a:spcPts val="0"/>
              </a:spcBef>
              <a:spcAft>
                <a:spcPts val="0"/>
              </a:spcAft>
              <a:buClr>
                <a:srgbClr val="000000"/>
              </a:buClr>
              <a:buSzPts val="2400"/>
              <a:buChar char="●"/>
            </a:pPr>
            <a:r>
              <a:rPr lang="en" sz="2400">
                <a:solidFill>
                  <a:srgbClr val="000000"/>
                </a:solidFill>
              </a:rPr>
              <a:t>It is an initial level attack in cloud computing that can lead up to several different types of attacks such as side channel attacks and malware injection attacks [53].</a:t>
            </a:r>
            <a:endParaRPr sz="2400">
              <a:solidFill>
                <a:srgbClr val="000000"/>
              </a:solidFill>
            </a:endParaRPr>
          </a:p>
          <a:p>
            <a:pPr marL="457200" lvl="0" indent="-381000" algn="l" rtl="0">
              <a:lnSpc>
                <a:spcPct val="100000"/>
              </a:lnSpc>
              <a:spcBef>
                <a:spcPts val="0"/>
              </a:spcBef>
              <a:spcAft>
                <a:spcPts val="0"/>
              </a:spcAft>
              <a:buClr>
                <a:srgbClr val="000000"/>
              </a:buClr>
              <a:buSzPts val="2400"/>
              <a:buChar char="●"/>
            </a:pPr>
            <a:r>
              <a:rPr lang="en" sz="2400">
                <a:solidFill>
                  <a:schemeClr val="dk1"/>
                </a:solidFill>
              </a:rPr>
              <a:t>Attackers can get unauthorized access to information that reveals the internal structure of the cloud such as the number of processes running, the number of users logged-in in a specific time and the temporary cookies residing in memory. </a:t>
            </a:r>
            <a:endParaRPr sz="2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000000"/>
                </a:solidFill>
              </a:rPr>
              <a:t>6. </a:t>
            </a:r>
            <a:r>
              <a:rPr lang="en" sz="3000" b="1" dirty="0"/>
              <a:t>Phishing</a:t>
            </a:r>
            <a:endParaRPr sz="3000" b="1" dirty="0">
              <a:solidFill>
                <a:srgbClr val="000000"/>
              </a:solidFill>
            </a:endParaRPr>
          </a:p>
        </p:txBody>
      </p:sp>
      <p:sp>
        <p:nvSpPr>
          <p:cNvPr id="437" name="Google Shape;437;p72"/>
          <p:cNvSpPr txBox="1">
            <a:spLocks noGrp="1"/>
          </p:cNvSpPr>
          <p:nvPr>
            <p:ph type="body" idx="1"/>
          </p:nvPr>
        </p:nvSpPr>
        <p:spPr>
          <a:xfrm>
            <a:off x="311700" y="1152475"/>
            <a:ext cx="8637600" cy="3990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a:solidFill>
                  <a:srgbClr val="000000"/>
                </a:solidFill>
              </a:rPr>
              <a:t>It is an attempt to access personal information from unsuspecting user through social engineering techniques. </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It is commonly achieved by sending links of webpages in emails or through instant messages</a:t>
            </a:r>
            <a:endParaRPr sz="2400">
              <a:solidFill>
                <a:srgbClr val="000000"/>
              </a:solidFill>
            </a:endParaRPr>
          </a:p>
          <a:p>
            <a:pPr marL="914400" lvl="1" indent="-381000" algn="l" rtl="0">
              <a:spcBef>
                <a:spcPts val="0"/>
              </a:spcBef>
              <a:spcAft>
                <a:spcPts val="0"/>
              </a:spcAft>
              <a:buClr>
                <a:srgbClr val="000000"/>
              </a:buClr>
              <a:buSzPts val="2400"/>
              <a:buChar char="○"/>
            </a:pPr>
            <a:r>
              <a:rPr lang="en" sz="2400">
                <a:solidFill>
                  <a:srgbClr val="000000"/>
                </a:solidFill>
              </a:rPr>
              <a:t>e.g. bank account login or credit card information </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Phishing attacks can be classified into two categories: </a:t>
            </a:r>
            <a:endParaRPr sz="24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(1) An abusive behavior in which an attacker hosts a phishing attack site on cloud by using one of the cloud services and </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(2) Hijack accounts and services in the cloud through traditional social engineering techniques. </a:t>
            </a:r>
            <a:endParaRPr sz="18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00"/>
                </a:solidFill>
              </a:rPr>
              <a:t>7. </a:t>
            </a:r>
            <a:r>
              <a:rPr lang="en" sz="3000" b="1"/>
              <a:t>Botnets (Stepping Stone) Attack </a:t>
            </a:r>
            <a:endParaRPr sz="3000" b="1">
              <a:solidFill>
                <a:srgbClr val="000000"/>
              </a:solidFill>
            </a:endParaRPr>
          </a:p>
        </p:txBody>
      </p:sp>
      <p:sp>
        <p:nvSpPr>
          <p:cNvPr id="443" name="Google Shape;443;p73"/>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In Stepping Stone, attackers try to achieve their goals (such as spying, DoS, damaging, etc.) while avoiding revealing their identities and locations to minimize the possibility of detection and trace-back. </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This is achieved by indirectly attacking the targeted victim through a sequence of other hosts (called stepping stones). </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Stepping stone hosts can be recruited through illegal botnets. </a:t>
            </a:r>
            <a:endParaRPr sz="20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A bot-master, through botnet attack, can setup command and control server to steal sensitive information and gain unauthorized access. </a:t>
            </a:r>
            <a:endParaRPr sz="1800">
              <a:solidFill>
                <a:srgbClr val="000000"/>
              </a:solidFill>
            </a:endParaRPr>
          </a:p>
          <a:p>
            <a:pPr marL="914400" lvl="1" indent="-342900" algn="l" rtl="0">
              <a:spcBef>
                <a:spcPts val="0"/>
              </a:spcBef>
              <a:spcAft>
                <a:spcPts val="0"/>
              </a:spcAft>
              <a:buClr>
                <a:srgbClr val="000000"/>
              </a:buClr>
              <a:buSzPts val="1800"/>
              <a:buChar char="○"/>
            </a:pPr>
            <a:r>
              <a:rPr lang="en" sz="1800" b="1">
                <a:solidFill>
                  <a:srgbClr val="000000"/>
                </a:solidFill>
              </a:rPr>
              <a:t>Example</a:t>
            </a:r>
            <a:r>
              <a:rPr lang="en" sz="1800">
                <a:solidFill>
                  <a:srgbClr val="000000"/>
                </a:solidFill>
              </a:rPr>
              <a:t>: </a:t>
            </a:r>
            <a:endParaRPr sz="1800">
              <a:solidFill>
                <a:srgbClr val="000000"/>
              </a:solidFill>
            </a:endParaRPr>
          </a:p>
          <a:p>
            <a:pPr marL="1371600" lvl="2" indent="-342900" algn="l" rtl="0">
              <a:spcBef>
                <a:spcPts val="0"/>
              </a:spcBef>
              <a:spcAft>
                <a:spcPts val="0"/>
              </a:spcAft>
              <a:buClr>
                <a:srgbClr val="000000"/>
              </a:buClr>
              <a:buSzPts val="1800"/>
              <a:buChar char="■"/>
            </a:pPr>
            <a:r>
              <a:rPr lang="en" sz="1800">
                <a:solidFill>
                  <a:srgbClr val="000000"/>
                </a:solidFill>
              </a:rPr>
              <a:t>Botnet attacks have been reported in Amazon EC2, </a:t>
            </a:r>
            <a:endParaRPr sz="1800">
              <a:solidFill>
                <a:srgbClr val="000000"/>
              </a:solidFill>
            </a:endParaRPr>
          </a:p>
          <a:p>
            <a:pPr marL="1371600" lvl="2" indent="-342900" algn="l" rtl="0">
              <a:spcBef>
                <a:spcPts val="0"/>
              </a:spcBef>
              <a:spcAft>
                <a:spcPts val="0"/>
              </a:spcAft>
              <a:buClr>
                <a:srgbClr val="000000"/>
              </a:buClr>
              <a:buSzPts val="1800"/>
              <a:buChar char="■"/>
            </a:pPr>
            <a:r>
              <a:rPr lang="en" sz="1800">
                <a:solidFill>
                  <a:srgbClr val="000000"/>
                </a:solidFill>
              </a:rPr>
              <a:t>Google AppEngine and Raytheon UK</a:t>
            </a:r>
            <a:endParaRPr sz="18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00"/>
                </a:solidFill>
              </a:rPr>
              <a:t>8. </a:t>
            </a:r>
            <a:r>
              <a:rPr lang="en" sz="3000" b="1"/>
              <a:t>Audio Steganography</a:t>
            </a:r>
            <a:endParaRPr sz="3000" b="1">
              <a:solidFill>
                <a:srgbClr val="000000"/>
              </a:solidFill>
            </a:endParaRPr>
          </a:p>
        </p:txBody>
      </p:sp>
      <p:sp>
        <p:nvSpPr>
          <p:cNvPr id="449" name="Google Shape;449;p74"/>
          <p:cNvSpPr txBox="1">
            <a:spLocks noGrp="1"/>
          </p:cNvSpPr>
          <p:nvPr>
            <p:ph type="body" idx="1"/>
          </p:nvPr>
        </p:nvSpPr>
        <p:spPr>
          <a:xfrm>
            <a:off x="311700" y="1152475"/>
            <a:ext cx="8680200" cy="39909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Char char="●"/>
            </a:pPr>
            <a:r>
              <a:rPr lang="en" sz="2000">
                <a:solidFill>
                  <a:srgbClr val="000000"/>
                </a:solidFill>
              </a:rPr>
              <a:t>Audio Steganography attack has been regarded as one of the most serious attack to cloud storage systems.</a:t>
            </a:r>
            <a:endParaRPr sz="2000">
              <a:solidFill>
                <a:srgbClr val="000000"/>
              </a:solidFill>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rPr>
              <a:t>Audio Steganography helps users to hide their secret data within regular audio files.</a:t>
            </a:r>
            <a:endParaRPr sz="2000">
              <a:solidFill>
                <a:srgbClr val="000000"/>
              </a:solidFill>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rPr>
              <a:t>The Steganography user can transmit secret information through sending media files, which appear to be normal sound files.</a:t>
            </a:r>
            <a:endParaRPr sz="2000">
              <a:solidFill>
                <a:srgbClr val="000000"/>
              </a:solidFill>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rPr>
              <a:t>Hackers utilize this feature to deceive the current security mechanisms or traditional countermeasures (e.g., steg-analysis) for protecting cloud storage systems by hiding their malicious code in sound files and sending it to victim servers [70]. Very little research has considered proposals to thwart Audio Steganography attacks against cloud storage systems, which make it an open area that requires practical solutions. </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1200"/>
              </a:spcAft>
              <a:buNone/>
            </a:pPr>
            <a:r>
              <a:rPr lang="en" sz="3600" b="1">
                <a:solidFill>
                  <a:srgbClr val="4A4A4A"/>
                </a:solidFill>
              </a:rPr>
              <a:t>Cloud Security Stages</a:t>
            </a:r>
            <a:endParaRPr sz="3600" b="1"/>
          </a:p>
        </p:txBody>
      </p:sp>
      <p:sp>
        <p:nvSpPr>
          <p:cNvPr id="289" name="Google Shape;289;p48"/>
          <p:cNvSpPr txBox="1">
            <a:spLocks noGrp="1"/>
          </p:cNvSpPr>
          <p:nvPr>
            <p:ph type="body" idx="1"/>
          </p:nvPr>
        </p:nvSpPr>
        <p:spPr>
          <a:xfrm>
            <a:off x="157450" y="847675"/>
            <a:ext cx="8909100" cy="429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4A4A4A"/>
              </a:buClr>
              <a:buSzPts val="1800"/>
              <a:buChar char="●"/>
            </a:pPr>
            <a:r>
              <a:rPr lang="en" b="1" dirty="0">
                <a:solidFill>
                  <a:srgbClr val="4A4A4A"/>
                </a:solidFill>
              </a:rPr>
              <a:t>Monitoring Data</a:t>
            </a:r>
            <a:endParaRPr b="1" dirty="0">
              <a:solidFill>
                <a:srgbClr val="4A4A4A"/>
              </a:solidFill>
            </a:endParaRPr>
          </a:p>
          <a:p>
            <a:pPr marL="914400" lvl="1" indent="-330200" algn="l" rtl="0">
              <a:lnSpc>
                <a:spcPct val="100000"/>
              </a:lnSpc>
              <a:spcBef>
                <a:spcPts val="0"/>
              </a:spcBef>
              <a:spcAft>
                <a:spcPts val="0"/>
              </a:spcAft>
              <a:buClr>
                <a:schemeClr val="dk1"/>
              </a:buClr>
              <a:buSzPts val="1600"/>
              <a:buChar char="○"/>
            </a:pPr>
            <a:r>
              <a:rPr lang="en" sz="1600" dirty="0">
                <a:solidFill>
                  <a:srgbClr val="4A4A4A"/>
                </a:solidFill>
              </a:rPr>
              <a:t>The Cloud Monitoring tool which constantly analyses the data flow on your cloud application would alert as soon as some “weird” stuff starts happening on your application. </a:t>
            </a:r>
            <a:endParaRPr sz="1600" dirty="0">
              <a:solidFill>
                <a:srgbClr val="4A4A4A"/>
              </a:solidFill>
            </a:endParaRPr>
          </a:p>
          <a:p>
            <a:pPr marL="914400" lvl="1" indent="-330200" algn="l" rtl="0">
              <a:lnSpc>
                <a:spcPct val="100000"/>
              </a:lnSpc>
              <a:spcBef>
                <a:spcPts val="0"/>
              </a:spcBef>
              <a:spcAft>
                <a:spcPts val="0"/>
              </a:spcAft>
              <a:buClr>
                <a:schemeClr val="dk1"/>
              </a:buClr>
              <a:buSzPts val="1600"/>
              <a:buChar char="○"/>
            </a:pPr>
            <a:r>
              <a:rPr lang="en" sz="1600" dirty="0">
                <a:solidFill>
                  <a:srgbClr val="4A4A4A"/>
                </a:solidFill>
              </a:rPr>
              <a:t>How do they assess the “weird” stuff? </a:t>
            </a:r>
            <a:r>
              <a:rPr lang="en" sz="1600" dirty="0">
                <a:solidFill>
                  <a:srgbClr val="4A4A4A"/>
                </a:solidFill>
                <a:highlight>
                  <a:srgbClr val="FFFFFF"/>
                </a:highlight>
              </a:rPr>
              <a:t>Well the cloud monitoring tool would have advanced machine learning algorithms which logs normal system behavior.</a:t>
            </a:r>
            <a:endParaRPr sz="1600" dirty="0">
              <a:solidFill>
                <a:srgbClr val="4A4A4A"/>
              </a:solidFill>
              <a:highlight>
                <a:srgbClr val="FFFFFF"/>
              </a:highlight>
            </a:endParaRPr>
          </a:p>
          <a:p>
            <a:pPr marL="914400" lvl="1" indent="-330200" algn="just" rtl="0">
              <a:lnSpc>
                <a:spcPct val="100000"/>
              </a:lnSpc>
              <a:spcBef>
                <a:spcPts val="0"/>
              </a:spcBef>
              <a:spcAft>
                <a:spcPts val="0"/>
              </a:spcAft>
              <a:buClr>
                <a:srgbClr val="FF0000"/>
              </a:buClr>
              <a:buSzPts val="1600"/>
              <a:buChar char="○"/>
            </a:pPr>
            <a:r>
              <a:rPr lang="en" sz="1600" b="1" dirty="0" smtClean="0">
                <a:solidFill>
                  <a:srgbClr val="FF0000"/>
                </a:solidFill>
              </a:rPr>
              <a:t>For example, for </a:t>
            </a:r>
            <a:r>
              <a:rPr lang="en" sz="1600" b="1" dirty="0">
                <a:solidFill>
                  <a:srgbClr val="FF0000"/>
                </a:solidFill>
              </a:rPr>
              <a:t>Cloud monitoring, AWS has CloudWatch as the tool.</a:t>
            </a:r>
            <a:endParaRPr sz="1600" b="1" dirty="0">
              <a:solidFill>
                <a:srgbClr val="FF0000"/>
              </a:solidFill>
              <a:highlight>
                <a:srgbClr val="FFFFFF"/>
              </a:highlight>
            </a:endParaRPr>
          </a:p>
          <a:p>
            <a:pPr marL="457200" lvl="0" indent="-342900" algn="l" rtl="0">
              <a:spcBef>
                <a:spcPts val="0"/>
              </a:spcBef>
              <a:spcAft>
                <a:spcPts val="0"/>
              </a:spcAft>
              <a:buClr>
                <a:srgbClr val="4A4A4A"/>
              </a:buClr>
              <a:buSzPts val="1800"/>
              <a:buChar char="●"/>
            </a:pPr>
            <a:r>
              <a:rPr lang="en" b="1" dirty="0">
                <a:solidFill>
                  <a:srgbClr val="4A4A4A"/>
                </a:solidFill>
              </a:rPr>
              <a:t>Gaining Visibility</a:t>
            </a:r>
            <a:endParaRPr b="1" dirty="0">
              <a:solidFill>
                <a:srgbClr val="4A4A4A"/>
              </a:solidFill>
            </a:endParaRPr>
          </a:p>
          <a:p>
            <a:pPr marL="914400" lvl="1" indent="-330200" algn="l" rtl="0">
              <a:lnSpc>
                <a:spcPct val="100000"/>
              </a:lnSpc>
              <a:spcBef>
                <a:spcPts val="0"/>
              </a:spcBef>
              <a:spcAft>
                <a:spcPts val="0"/>
              </a:spcAft>
              <a:buClr>
                <a:srgbClr val="4A4A4A"/>
              </a:buClr>
              <a:buSzPts val="1600"/>
              <a:buChar char="○"/>
            </a:pPr>
            <a:r>
              <a:rPr lang="en" sz="1600" dirty="0">
                <a:solidFill>
                  <a:srgbClr val="4A4A4A"/>
                </a:solidFill>
                <a:highlight>
                  <a:srgbClr val="FFFFFF"/>
                </a:highlight>
              </a:rPr>
              <a:t>The tool Gives you the visibility to the data which is coming in and out of your cloud. </a:t>
            </a:r>
            <a:endParaRPr sz="1600" dirty="0">
              <a:solidFill>
                <a:srgbClr val="4A4A4A"/>
              </a:solidFill>
              <a:highlight>
                <a:srgbClr val="FFFFFF"/>
              </a:highlight>
            </a:endParaRPr>
          </a:p>
          <a:p>
            <a:pPr marL="914400" lvl="1" indent="-330200" algn="l" rtl="0">
              <a:lnSpc>
                <a:spcPct val="100000"/>
              </a:lnSpc>
              <a:spcBef>
                <a:spcPts val="0"/>
              </a:spcBef>
              <a:spcAft>
                <a:spcPts val="0"/>
              </a:spcAft>
              <a:buClr>
                <a:srgbClr val="4A4A4A"/>
              </a:buClr>
              <a:buSzPts val="1600"/>
              <a:buChar char="○"/>
            </a:pPr>
            <a:r>
              <a:rPr lang="en" sz="1600" dirty="0">
                <a:solidFill>
                  <a:srgbClr val="4A4A4A"/>
                </a:solidFill>
                <a:highlight>
                  <a:srgbClr val="FFFFFF"/>
                </a:highlight>
              </a:rPr>
              <a:t>Using these you can track not only where the fault has occurred, but also “who” is responsible for the same.</a:t>
            </a:r>
            <a:endParaRPr sz="1600" dirty="0">
              <a:solidFill>
                <a:srgbClr val="4A4A4A"/>
              </a:solidFill>
              <a:highlight>
                <a:srgbClr val="FFFFFF"/>
              </a:highlight>
            </a:endParaRPr>
          </a:p>
          <a:p>
            <a:pPr marL="914400" lvl="1" indent="-330200" algn="just" rtl="0">
              <a:lnSpc>
                <a:spcPct val="100000"/>
              </a:lnSpc>
              <a:spcBef>
                <a:spcPts val="0"/>
              </a:spcBef>
              <a:spcAft>
                <a:spcPts val="0"/>
              </a:spcAft>
              <a:buClr>
                <a:srgbClr val="FF0000"/>
              </a:buClr>
              <a:buSzPts val="1600"/>
              <a:buChar char="○"/>
            </a:pPr>
            <a:r>
              <a:rPr lang="en" sz="1600" b="1" dirty="0">
                <a:solidFill>
                  <a:srgbClr val="FF0000"/>
                </a:solidFill>
              </a:rPr>
              <a:t>For data visibility, AWS has CloudTrail as the tool.</a:t>
            </a:r>
            <a:endParaRPr sz="1600" b="1" dirty="0">
              <a:solidFill>
                <a:srgbClr val="FF0000"/>
              </a:solidFill>
              <a:highlight>
                <a:srgbClr val="FFFFFF"/>
              </a:highlight>
            </a:endParaRPr>
          </a:p>
          <a:p>
            <a:pPr marL="457200" lvl="0" indent="-342900" algn="l" rtl="0">
              <a:spcBef>
                <a:spcPts val="0"/>
              </a:spcBef>
              <a:spcAft>
                <a:spcPts val="0"/>
              </a:spcAft>
              <a:buClr>
                <a:srgbClr val="4A4A4A"/>
              </a:buClr>
              <a:buSzPts val="1800"/>
              <a:buChar char="●"/>
            </a:pPr>
            <a:r>
              <a:rPr lang="en" b="1" dirty="0">
                <a:solidFill>
                  <a:srgbClr val="4A4A4A"/>
                </a:solidFill>
              </a:rPr>
              <a:t>Managing Access</a:t>
            </a:r>
            <a:endParaRPr b="1" dirty="0">
              <a:solidFill>
                <a:srgbClr val="4A4A4A"/>
              </a:solidFill>
            </a:endParaRPr>
          </a:p>
          <a:p>
            <a:pPr marL="914400" lvl="1" indent="-330200" algn="l" rtl="0">
              <a:lnSpc>
                <a:spcPct val="100000"/>
              </a:lnSpc>
              <a:spcBef>
                <a:spcPts val="0"/>
              </a:spcBef>
              <a:spcAft>
                <a:spcPts val="0"/>
              </a:spcAft>
              <a:buClr>
                <a:srgbClr val="4A4A4A"/>
              </a:buClr>
              <a:buSzPts val="1600"/>
              <a:buChar char="○"/>
            </a:pPr>
            <a:r>
              <a:rPr lang="en" sz="1600" dirty="0">
                <a:solidFill>
                  <a:srgbClr val="4A4A4A"/>
                </a:solidFill>
                <a:highlight>
                  <a:srgbClr val="FFFFFF"/>
                </a:highlight>
              </a:rPr>
              <a:t>The tools will list all the users who are there on the system. </a:t>
            </a:r>
            <a:endParaRPr sz="1600" dirty="0">
              <a:solidFill>
                <a:srgbClr val="4A4A4A"/>
              </a:solidFill>
              <a:highlight>
                <a:srgbClr val="FFFFFF"/>
              </a:highlight>
            </a:endParaRPr>
          </a:p>
          <a:p>
            <a:pPr marL="914400" lvl="1" indent="-330200" algn="l" rtl="0">
              <a:lnSpc>
                <a:spcPct val="100000"/>
              </a:lnSpc>
              <a:spcBef>
                <a:spcPts val="0"/>
              </a:spcBef>
              <a:spcAft>
                <a:spcPts val="0"/>
              </a:spcAft>
              <a:buClr>
                <a:srgbClr val="4A4A4A"/>
              </a:buClr>
              <a:buSzPts val="1600"/>
              <a:buChar char="○"/>
            </a:pPr>
            <a:r>
              <a:rPr lang="en" sz="1600" dirty="0">
                <a:solidFill>
                  <a:srgbClr val="4A4A4A"/>
                </a:solidFill>
                <a:highlight>
                  <a:srgbClr val="FFFFFF"/>
                </a:highlight>
              </a:rPr>
              <a:t>Hence you  can track this individual and wipe him out of the system.</a:t>
            </a:r>
            <a:endParaRPr sz="1600" dirty="0">
              <a:solidFill>
                <a:srgbClr val="4A4A4A"/>
              </a:solidFill>
              <a:highlight>
                <a:srgbClr val="FFFFFF"/>
              </a:highlight>
            </a:endParaRPr>
          </a:p>
          <a:p>
            <a:pPr marL="914400" lvl="1" indent="-330200" algn="just" rtl="0">
              <a:lnSpc>
                <a:spcPct val="100000"/>
              </a:lnSpc>
              <a:spcBef>
                <a:spcPts val="0"/>
              </a:spcBef>
              <a:spcAft>
                <a:spcPts val="0"/>
              </a:spcAft>
              <a:buClr>
                <a:srgbClr val="FF0000"/>
              </a:buClr>
              <a:buSzPts val="1600"/>
              <a:buChar char="○"/>
            </a:pPr>
            <a:r>
              <a:rPr lang="en" sz="1600" b="1" dirty="0">
                <a:solidFill>
                  <a:srgbClr val="FF0000"/>
                </a:solidFill>
              </a:rPr>
              <a:t>For managing access, AWS has IAM as the tool.</a:t>
            </a:r>
            <a:endParaRPr sz="1600" b="1" dirty="0">
              <a:solidFill>
                <a:srgbClr val="FF0000"/>
              </a:solidFill>
              <a:highlight>
                <a:srgbClr val="FFFFFF"/>
              </a:highlight>
            </a:endParaRPr>
          </a:p>
          <a:p>
            <a:pPr marL="0" lvl="0" indent="0" algn="l" rtl="0">
              <a:spcBef>
                <a:spcPts val="12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Audio Steganography (Cont’d)</a:t>
            </a:r>
            <a:endParaRPr sz="3000" b="1">
              <a:solidFill>
                <a:srgbClr val="000000"/>
              </a:solidFill>
            </a:endParaRPr>
          </a:p>
        </p:txBody>
      </p:sp>
      <p:sp>
        <p:nvSpPr>
          <p:cNvPr id="455" name="Google Shape;455;p75"/>
          <p:cNvSpPr txBox="1">
            <a:spLocks noGrp="1"/>
          </p:cNvSpPr>
          <p:nvPr>
            <p:ph type="body" idx="1"/>
          </p:nvPr>
        </p:nvSpPr>
        <p:spPr>
          <a:xfrm>
            <a:off x="311700" y="1152475"/>
            <a:ext cx="8520600" cy="19806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000000"/>
              </a:buClr>
              <a:buSzPts val="2400"/>
              <a:buChar char="●"/>
            </a:pPr>
            <a:r>
              <a:rPr lang="en" sz="2400">
                <a:solidFill>
                  <a:srgbClr val="000000"/>
                </a:solidFill>
              </a:rPr>
              <a:t>Hackers utilize this feature to deceive the current security mechanisms or traditional countermeasures (e.g., steg-analysis) for protecting cloud storage systems by hiding their malicious code in sound files and sending it to victim servers [70]. </a:t>
            </a:r>
            <a:endParaRPr sz="24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6"/>
          <p:cNvSpPr txBox="1">
            <a:spLocks noGrp="1"/>
          </p:cNvSpPr>
          <p:nvPr>
            <p:ph type="title"/>
          </p:nvPr>
        </p:nvSpPr>
        <p:spPr>
          <a:xfrm>
            <a:off x="311700" y="445025"/>
            <a:ext cx="426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00"/>
                </a:solidFill>
              </a:rPr>
              <a:t>9. </a:t>
            </a:r>
            <a:r>
              <a:rPr lang="en" sz="3000" b="1"/>
              <a:t>VM Rollback attack </a:t>
            </a:r>
            <a:endParaRPr sz="3000" b="1">
              <a:solidFill>
                <a:srgbClr val="000000"/>
              </a:solidFill>
            </a:endParaRPr>
          </a:p>
        </p:txBody>
      </p:sp>
      <p:sp>
        <p:nvSpPr>
          <p:cNvPr id="461" name="Google Shape;461;p76"/>
          <p:cNvSpPr txBox="1">
            <a:spLocks noGrp="1"/>
          </p:cNvSpPr>
          <p:nvPr>
            <p:ph type="body" idx="1"/>
          </p:nvPr>
        </p:nvSpPr>
        <p:spPr>
          <a:xfrm>
            <a:off x="311700" y="1152475"/>
            <a:ext cx="8520600" cy="3460800"/>
          </a:xfrm>
          <a:prstGeom prst="rect">
            <a:avLst/>
          </a:prstGeom>
        </p:spPr>
        <p:txBody>
          <a:bodyPr spcFirstLastPara="1" wrap="square" lIns="91425" tIns="91425" rIns="91425" bIns="91425" anchor="t" anchorCtr="0">
            <a:noAutofit/>
          </a:bodyPr>
          <a:lstStyle/>
          <a:p>
            <a:pPr marL="457200" lvl="0" indent="-381000" algn="just" rtl="0">
              <a:lnSpc>
                <a:spcPct val="100000"/>
              </a:lnSpc>
              <a:spcBef>
                <a:spcPts val="0"/>
              </a:spcBef>
              <a:spcAft>
                <a:spcPts val="0"/>
              </a:spcAft>
              <a:buClr>
                <a:srgbClr val="000000"/>
              </a:buClr>
              <a:buSzPts val="2400"/>
              <a:buChar char="●"/>
            </a:pPr>
            <a:r>
              <a:rPr lang="en" sz="2400">
                <a:solidFill>
                  <a:srgbClr val="000000"/>
                </a:solidFill>
              </a:rPr>
              <a:t>The Virtualization Environment in cloud computing is the most vulnerable area to attack. </a:t>
            </a:r>
            <a:endParaRPr sz="2400">
              <a:solidFill>
                <a:srgbClr val="000000"/>
              </a:solidFill>
            </a:endParaRPr>
          </a:p>
          <a:p>
            <a:pPr marL="457200" lvl="0" indent="-381000" algn="just" rtl="0">
              <a:lnSpc>
                <a:spcPct val="100000"/>
              </a:lnSpc>
              <a:spcBef>
                <a:spcPts val="0"/>
              </a:spcBef>
              <a:spcAft>
                <a:spcPts val="0"/>
              </a:spcAft>
              <a:buClr>
                <a:srgbClr val="000000"/>
              </a:buClr>
              <a:buSzPts val="2400"/>
              <a:buChar char="●"/>
            </a:pPr>
            <a:r>
              <a:rPr lang="en" sz="2400">
                <a:solidFill>
                  <a:srgbClr val="000000"/>
                </a:solidFill>
              </a:rPr>
              <a:t>The hypervisor can suspend a VM at any time during execution, take a snapshot of current CPU states, disk and memory and resume a snapshot later without guest VM awareness.</a:t>
            </a:r>
            <a:endParaRPr sz="2400">
              <a:solidFill>
                <a:srgbClr val="000000"/>
              </a:solidFill>
            </a:endParaRPr>
          </a:p>
          <a:p>
            <a:pPr marL="457200" lvl="0" indent="-381000" algn="just" rtl="0">
              <a:lnSpc>
                <a:spcPct val="100000"/>
              </a:lnSpc>
              <a:spcBef>
                <a:spcPts val="0"/>
              </a:spcBef>
              <a:spcAft>
                <a:spcPts val="0"/>
              </a:spcAft>
              <a:buClr>
                <a:srgbClr val="000000"/>
              </a:buClr>
              <a:buSzPts val="2400"/>
              <a:buChar char="●"/>
            </a:pPr>
            <a:r>
              <a:rPr lang="en" sz="2400">
                <a:solidFill>
                  <a:srgbClr val="000000"/>
                </a:solidFill>
              </a:rPr>
              <a:t>This feature has been widely used for fault tolerance and VM maintenance; however, it also provides an open window to an attacker to launch VM rollback attacks.</a:t>
            </a:r>
            <a:endParaRPr sz="24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7"/>
          <p:cNvSpPr txBox="1">
            <a:spLocks noGrp="1"/>
          </p:cNvSpPr>
          <p:nvPr>
            <p:ph type="title"/>
          </p:nvPr>
        </p:nvSpPr>
        <p:spPr>
          <a:xfrm>
            <a:off x="311700" y="368825"/>
            <a:ext cx="591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VM Rollback attack (Cont’d) </a:t>
            </a:r>
            <a:endParaRPr sz="3000" b="1">
              <a:solidFill>
                <a:srgbClr val="000000"/>
              </a:solidFill>
            </a:endParaRPr>
          </a:p>
        </p:txBody>
      </p:sp>
      <p:sp>
        <p:nvSpPr>
          <p:cNvPr id="467" name="Google Shape;467;p77"/>
          <p:cNvSpPr txBox="1">
            <a:spLocks noGrp="1"/>
          </p:cNvSpPr>
          <p:nvPr>
            <p:ph type="body" idx="1"/>
          </p:nvPr>
        </p:nvSpPr>
        <p:spPr>
          <a:xfrm>
            <a:off x="311700" y="1152475"/>
            <a:ext cx="8520600" cy="3806100"/>
          </a:xfrm>
          <a:prstGeom prst="rect">
            <a:avLst/>
          </a:prstGeom>
        </p:spPr>
        <p:txBody>
          <a:bodyPr spcFirstLastPara="1" wrap="square" lIns="91425" tIns="91425" rIns="91425" bIns="91425" anchor="t" anchorCtr="0">
            <a:noAutofit/>
          </a:bodyPr>
          <a:lstStyle/>
          <a:p>
            <a:pPr marL="457200" lvl="0" indent="-355600" algn="just" rtl="0">
              <a:lnSpc>
                <a:spcPct val="100000"/>
              </a:lnSpc>
              <a:spcBef>
                <a:spcPts val="0"/>
              </a:spcBef>
              <a:spcAft>
                <a:spcPts val="0"/>
              </a:spcAft>
              <a:buClr>
                <a:srgbClr val="000000"/>
              </a:buClr>
              <a:buSzPts val="2000"/>
              <a:buChar char="●"/>
            </a:pPr>
            <a:r>
              <a:rPr lang="en" sz="2000">
                <a:solidFill>
                  <a:srgbClr val="000000"/>
                </a:solidFill>
              </a:rPr>
              <a:t>A user can take advantage of previous snapshots and run it without the user’s awareness and then clean the history and again run the same or different snapshot.</a:t>
            </a:r>
            <a:endParaRPr sz="2000">
              <a:solidFill>
                <a:srgbClr val="000000"/>
              </a:solidFill>
            </a:endParaRPr>
          </a:p>
          <a:p>
            <a:pPr marL="457200" lvl="0" indent="-355600" algn="just" rtl="0">
              <a:lnSpc>
                <a:spcPct val="100000"/>
              </a:lnSpc>
              <a:spcBef>
                <a:spcPts val="0"/>
              </a:spcBef>
              <a:spcAft>
                <a:spcPts val="0"/>
              </a:spcAft>
              <a:buClr>
                <a:srgbClr val="000000"/>
              </a:buClr>
              <a:buSzPts val="2000"/>
              <a:buChar char="●"/>
            </a:pPr>
            <a:r>
              <a:rPr lang="en" sz="2000">
                <a:solidFill>
                  <a:srgbClr val="000000"/>
                </a:solidFill>
              </a:rPr>
              <a:t>By cleaning the history, the attacker will not be caught for his suspicious activities.</a:t>
            </a:r>
            <a:endParaRPr sz="2000">
              <a:solidFill>
                <a:srgbClr val="000000"/>
              </a:solidFill>
            </a:endParaRPr>
          </a:p>
          <a:p>
            <a:pPr marL="457200" lvl="0" indent="-355600" algn="just" rtl="0">
              <a:lnSpc>
                <a:spcPct val="100000"/>
              </a:lnSpc>
              <a:spcBef>
                <a:spcPts val="0"/>
              </a:spcBef>
              <a:spcAft>
                <a:spcPts val="0"/>
              </a:spcAft>
              <a:buClr>
                <a:srgbClr val="000000"/>
              </a:buClr>
              <a:buSzPts val="2000"/>
              <a:buChar char="●"/>
            </a:pPr>
            <a:r>
              <a:rPr lang="en" sz="2000">
                <a:solidFill>
                  <a:srgbClr val="000000"/>
                </a:solidFill>
              </a:rPr>
              <a:t>Ex. An attacker can launch a brute force attack to guess a login password for VM, even if the guest OS has a restriction on the number of attempts such as blocking the user after three failed attempts or erasing all data after 10 times, the attacker can still rollback the VM to its initial state after each try.</a:t>
            </a:r>
            <a:endParaRPr sz="2000">
              <a:solidFill>
                <a:srgbClr val="000000"/>
              </a:solidFill>
            </a:endParaRPr>
          </a:p>
          <a:p>
            <a:pPr marL="457200" lvl="0" indent="-355600" algn="just" rtl="0">
              <a:lnSpc>
                <a:spcPct val="100000"/>
              </a:lnSpc>
              <a:spcBef>
                <a:spcPts val="0"/>
              </a:spcBef>
              <a:spcAft>
                <a:spcPts val="0"/>
              </a:spcAft>
              <a:buClr>
                <a:srgbClr val="000000"/>
              </a:buClr>
              <a:buSzPts val="2000"/>
              <a:buChar char="●"/>
            </a:pPr>
            <a:r>
              <a:rPr lang="en" sz="2000">
                <a:solidFill>
                  <a:srgbClr val="000000"/>
                </a:solidFill>
              </a:rPr>
              <a:t>The attacker will clear the counter inside the VM and bypass the restriction and run the brute-force attack again. </a:t>
            </a:r>
            <a:endParaRPr sz="20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02150"/>
            <a:ext cx="8520600" cy="572700"/>
          </a:xfrm>
        </p:spPr>
        <p:txBody>
          <a:bodyPr/>
          <a:lstStyle/>
          <a:p>
            <a:r>
              <a:rPr lang="en-US" dirty="0" smtClean="0"/>
              <a:t>10. Man-in-the-Cloud </a:t>
            </a:r>
            <a:r>
              <a:rPr lang="en-US" dirty="0">
                <a:solidFill>
                  <a:schemeClr val="tx1"/>
                </a:solidFill>
              </a:rPr>
              <a:t>(</a:t>
            </a:r>
            <a:r>
              <a:rPr lang="en-US" dirty="0" err="1">
                <a:solidFill>
                  <a:schemeClr val="tx1"/>
                </a:solidFill>
              </a:rPr>
              <a:t>MitC</a:t>
            </a:r>
            <a:r>
              <a:rPr lang="en-US" dirty="0">
                <a:solidFill>
                  <a:schemeClr val="tx1"/>
                </a:solidFill>
              </a:rPr>
              <a:t>) </a:t>
            </a:r>
            <a:r>
              <a:rPr lang="en-US" dirty="0" smtClean="0"/>
              <a:t>Attack</a:t>
            </a:r>
            <a:endParaRPr lang="en-US" dirty="0"/>
          </a:p>
        </p:txBody>
      </p:sp>
      <p:sp>
        <p:nvSpPr>
          <p:cNvPr id="3" name="Text Placeholder 2"/>
          <p:cNvSpPr>
            <a:spLocks noGrp="1"/>
          </p:cNvSpPr>
          <p:nvPr>
            <p:ph type="body" idx="1"/>
          </p:nvPr>
        </p:nvSpPr>
        <p:spPr>
          <a:xfrm>
            <a:off x="311700" y="1009600"/>
            <a:ext cx="8520600" cy="3943400"/>
          </a:xfrm>
        </p:spPr>
        <p:txBody>
          <a:bodyPr/>
          <a:lstStyle/>
          <a:p>
            <a:r>
              <a:rPr lang="en-US" dirty="0">
                <a:solidFill>
                  <a:schemeClr val="tx1"/>
                </a:solidFill>
              </a:rPr>
              <a:t>One malicious tactic that has become quite prevalent in recent years is known as a ‘man in the cloud’ (</a:t>
            </a:r>
            <a:r>
              <a:rPr lang="en-US" dirty="0" err="1">
                <a:solidFill>
                  <a:schemeClr val="tx1"/>
                </a:solidFill>
              </a:rPr>
              <a:t>MitC</a:t>
            </a:r>
            <a:r>
              <a:rPr lang="en-US" dirty="0">
                <a:solidFill>
                  <a:schemeClr val="tx1"/>
                </a:solidFill>
              </a:rPr>
              <a:t>) attack. </a:t>
            </a:r>
            <a:endParaRPr lang="en-US" dirty="0" smtClean="0">
              <a:solidFill>
                <a:schemeClr val="tx1"/>
              </a:solidFill>
            </a:endParaRPr>
          </a:p>
          <a:p>
            <a:pPr lvl="1"/>
            <a:r>
              <a:rPr lang="en-US" dirty="0" smtClean="0">
                <a:solidFill>
                  <a:schemeClr val="tx1"/>
                </a:solidFill>
              </a:rPr>
              <a:t>This </a:t>
            </a:r>
            <a:r>
              <a:rPr lang="en-US" dirty="0">
                <a:solidFill>
                  <a:schemeClr val="tx1"/>
                </a:solidFill>
              </a:rPr>
              <a:t>attack aims to access victims’ accounts without the need to obtain compromised user credentials beforehand. Below, this article explains the anatomy of </a:t>
            </a:r>
            <a:r>
              <a:rPr lang="en-US" dirty="0" err="1">
                <a:solidFill>
                  <a:schemeClr val="tx1"/>
                </a:solidFill>
              </a:rPr>
              <a:t>MitC</a:t>
            </a:r>
            <a:r>
              <a:rPr lang="en-US" dirty="0">
                <a:solidFill>
                  <a:schemeClr val="tx1"/>
                </a:solidFill>
              </a:rPr>
              <a:t> attacks and offers practical advice about what can be done to defend against them</a:t>
            </a:r>
            <a:r>
              <a:rPr lang="en-US" dirty="0" smtClean="0">
                <a:solidFill>
                  <a:schemeClr val="tx1"/>
                </a:solidFill>
              </a:rPr>
              <a:t>.</a:t>
            </a:r>
          </a:p>
          <a:p>
            <a:r>
              <a:rPr lang="en-US" dirty="0">
                <a:solidFill>
                  <a:schemeClr val="tx1"/>
                </a:solidFill>
              </a:rPr>
              <a:t>To gain access to cloud accounts, </a:t>
            </a:r>
            <a:r>
              <a:rPr lang="en-US" dirty="0" err="1">
                <a:solidFill>
                  <a:schemeClr val="tx1"/>
                </a:solidFill>
              </a:rPr>
              <a:t>MitC</a:t>
            </a:r>
            <a:r>
              <a:rPr lang="en-US" dirty="0">
                <a:solidFill>
                  <a:schemeClr val="tx1"/>
                </a:solidFill>
              </a:rPr>
              <a:t> attacks take advantage of the </a:t>
            </a:r>
            <a:r>
              <a:rPr lang="en-US" b="1" dirty="0" err="1">
                <a:solidFill>
                  <a:srgbClr val="FF0000"/>
                </a:solidFill>
              </a:rPr>
              <a:t>OAuth</a:t>
            </a:r>
            <a:r>
              <a:rPr lang="en-US" dirty="0">
                <a:solidFill>
                  <a:schemeClr val="tx1"/>
                </a:solidFill>
              </a:rPr>
              <a:t> </a:t>
            </a:r>
            <a:r>
              <a:rPr lang="en-US" dirty="0" err="1">
                <a:solidFill>
                  <a:schemeClr val="tx1"/>
                </a:solidFill>
              </a:rPr>
              <a:t>synchronisation</a:t>
            </a:r>
            <a:r>
              <a:rPr lang="en-US" dirty="0">
                <a:solidFill>
                  <a:schemeClr val="tx1"/>
                </a:solidFill>
              </a:rPr>
              <a:t> </a:t>
            </a:r>
            <a:r>
              <a:rPr lang="en-US" b="1" dirty="0">
                <a:solidFill>
                  <a:srgbClr val="FF0000"/>
                </a:solidFill>
              </a:rPr>
              <a:t>token system </a:t>
            </a:r>
            <a:r>
              <a:rPr lang="en-US" dirty="0">
                <a:solidFill>
                  <a:schemeClr val="tx1"/>
                </a:solidFill>
              </a:rPr>
              <a:t>used by cloud applications. </a:t>
            </a:r>
            <a:endParaRPr lang="en-US" dirty="0" smtClean="0">
              <a:solidFill>
                <a:schemeClr val="tx1"/>
              </a:solidFill>
            </a:endParaRPr>
          </a:p>
          <a:p>
            <a:pPr lvl="1"/>
            <a:r>
              <a:rPr lang="en-US" dirty="0" smtClean="0">
                <a:solidFill>
                  <a:schemeClr val="tx1"/>
                </a:solidFill>
              </a:rPr>
              <a:t>The </a:t>
            </a:r>
            <a:r>
              <a:rPr lang="en-US" dirty="0">
                <a:solidFill>
                  <a:schemeClr val="tx1"/>
                </a:solidFill>
              </a:rPr>
              <a:t>majority of popular cloud services – Dropbox, Microsoft </a:t>
            </a:r>
            <a:r>
              <a:rPr lang="en-US" dirty="0" err="1">
                <a:solidFill>
                  <a:schemeClr val="tx1"/>
                </a:solidFill>
              </a:rPr>
              <a:t>OneDrive</a:t>
            </a:r>
            <a:r>
              <a:rPr lang="en-US" dirty="0">
                <a:solidFill>
                  <a:schemeClr val="tx1"/>
                </a:solidFill>
              </a:rPr>
              <a:t>, Google Drive, and more – each save one of these tokens on a user’s device after initial authentication is completed. </a:t>
            </a:r>
            <a:endParaRPr lang="en-US" dirty="0" smtClean="0">
              <a:solidFill>
                <a:schemeClr val="tx1"/>
              </a:solidFill>
            </a:endParaRPr>
          </a:p>
          <a:p>
            <a:pPr lvl="1"/>
            <a:r>
              <a:rPr lang="en-US" dirty="0" smtClean="0">
                <a:solidFill>
                  <a:schemeClr val="tx1"/>
                </a:solidFill>
              </a:rPr>
              <a:t>This </a:t>
            </a:r>
            <a:r>
              <a:rPr lang="en-US" dirty="0">
                <a:solidFill>
                  <a:schemeClr val="tx1"/>
                </a:solidFill>
              </a:rPr>
              <a:t>is done to improve usability – users don’t have to enter their password every time they attempt to access an app if they have an </a:t>
            </a:r>
            <a:r>
              <a:rPr lang="en-US" b="1" dirty="0" err="1">
                <a:solidFill>
                  <a:srgbClr val="FF0000"/>
                </a:solidFill>
              </a:rPr>
              <a:t>OAuth</a:t>
            </a:r>
            <a:r>
              <a:rPr lang="en-US" b="1" dirty="0">
                <a:solidFill>
                  <a:srgbClr val="FF0000"/>
                </a:solidFill>
              </a:rPr>
              <a:t> token</a:t>
            </a:r>
            <a:r>
              <a:rPr lang="en-US" dirty="0" smtClean="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455296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solidFill>
                  <a:schemeClr val="tx1"/>
                </a:solidFill>
              </a:rPr>
              <a:t>The </a:t>
            </a:r>
            <a:r>
              <a:rPr lang="en-US" dirty="0">
                <a:solidFill>
                  <a:schemeClr val="tx1"/>
                </a:solidFill>
              </a:rPr>
              <a:t>anytime, anywhere nature of cloud services means that the same token can grant access from any device. </a:t>
            </a:r>
            <a:endParaRPr lang="en-US" dirty="0" smtClean="0">
              <a:solidFill>
                <a:schemeClr val="tx1"/>
              </a:solidFill>
            </a:endParaRPr>
          </a:p>
          <a:p>
            <a:pPr lvl="1"/>
            <a:r>
              <a:rPr lang="en-US" dirty="0" smtClean="0">
                <a:solidFill>
                  <a:schemeClr val="tx1"/>
                </a:solidFill>
              </a:rPr>
              <a:t>As </a:t>
            </a:r>
            <a:r>
              <a:rPr lang="en-US" dirty="0">
                <a:solidFill>
                  <a:schemeClr val="tx1"/>
                </a:solidFill>
              </a:rPr>
              <a:t>such, if an attacker can access and copy a token, she or he can infiltrate the victim’s cloud remotely – in a manner that appears genuine and bypasses security measures</a:t>
            </a:r>
            <a:r>
              <a:rPr lang="en-US" dirty="0" smtClean="0">
                <a:solidFill>
                  <a:schemeClr val="tx1"/>
                </a:solidFill>
              </a:rPr>
              <a:t>.</a:t>
            </a:r>
          </a:p>
        </p:txBody>
      </p:sp>
    </p:spTree>
    <p:extLst>
      <p:ext uri="{BB962C8B-B14F-4D97-AF65-F5344CB8AC3E}">
        <p14:creationId xmlns:p14="http://schemas.microsoft.com/office/powerpoint/2010/main" val="402925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b="1"/>
          </a:p>
        </p:txBody>
      </p:sp>
      <p:pic>
        <p:nvPicPr>
          <p:cNvPr id="473" name="Google Shape;473;p78"/>
          <p:cNvPicPr preferRelativeResize="0"/>
          <p:nvPr/>
        </p:nvPicPr>
        <p:blipFill>
          <a:blip r:embed="rId3">
            <a:alphaModFix/>
          </a:blip>
          <a:stretch>
            <a:fillRect/>
          </a:stretch>
        </p:blipFill>
        <p:spPr>
          <a:xfrm>
            <a:off x="3995375" y="1545250"/>
            <a:ext cx="1153250" cy="2021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Well-Known General Cloud Security Mechanisms </a:t>
            </a:r>
            <a:endParaRPr b="1">
              <a:solidFill>
                <a:srgbClr val="000000"/>
              </a:solidFill>
            </a:endParaRPr>
          </a:p>
        </p:txBody>
      </p:sp>
      <p:sp>
        <p:nvSpPr>
          <p:cNvPr id="484" name="Google Shape;484;p80"/>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AutoNum type="arabicPeriod"/>
            </a:pPr>
            <a:r>
              <a:rPr lang="en" sz="2400">
                <a:solidFill>
                  <a:srgbClr val="000000"/>
                </a:solidFill>
              </a:rPr>
              <a:t>Intrusion Detection Systems (IDS)</a:t>
            </a:r>
            <a:endParaRPr sz="2400">
              <a:solidFill>
                <a:srgbClr val="000000"/>
              </a:solidFill>
            </a:endParaRPr>
          </a:p>
          <a:p>
            <a:pPr marL="457200" lvl="0" indent="-381000" algn="l" rtl="0">
              <a:spcBef>
                <a:spcPts val="0"/>
              </a:spcBef>
              <a:spcAft>
                <a:spcPts val="0"/>
              </a:spcAft>
              <a:buClr>
                <a:srgbClr val="000000"/>
              </a:buClr>
              <a:buSzPts val="2400"/>
              <a:buAutoNum type="arabicPeriod"/>
            </a:pPr>
            <a:r>
              <a:rPr lang="en" sz="2400">
                <a:solidFill>
                  <a:srgbClr val="000000"/>
                </a:solidFill>
              </a:rPr>
              <a:t>Autonomous Systems </a:t>
            </a:r>
            <a:endParaRPr sz="2400">
              <a:solidFill>
                <a:srgbClr val="000000"/>
              </a:solidFill>
            </a:endParaRPr>
          </a:p>
          <a:p>
            <a:pPr marL="457200" lvl="0" indent="-381000" algn="l" rtl="0">
              <a:spcBef>
                <a:spcPts val="0"/>
              </a:spcBef>
              <a:spcAft>
                <a:spcPts val="0"/>
              </a:spcAft>
              <a:buClr>
                <a:srgbClr val="000000"/>
              </a:buClr>
              <a:buSzPts val="2400"/>
              <a:buAutoNum type="arabicPeriod"/>
            </a:pPr>
            <a:r>
              <a:rPr lang="en" sz="2400">
                <a:solidFill>
                  <a:srgbClr val="000000"/>
                </a:solidFill>
              </a:rPr>
              <a:t>Federated Identity Management System </a:t>
            </a:r>
            <a:endParaRPr sz="24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91"/>
          <p:cNvSpPr txBox="1">
            <a:spLocks noGrp="1"/>
          </p:cNvSpPr>
          <p:nvPr>
            <p:ph type="body" idx="1"/>
          </p:nvPr>
        </p:nvSpPr>
        <p:spPr>
          <a:xfrm>
            <a:off x="311700" y="2464700"/>
            <a:ext cx="8520600" cy="628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600">
                <a:solidFill>
                  <a:srgbClr val="000000"/>
                </a:solidFill>
              </a:rPr>
              <a:t>THANK YOU </a:t>
            </a:r>
            <a:endParaRPr sz="3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311700" y="445025"/>
            <a:ext cx="5750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Understanding Security of Cloud</a:t>
            </a:r>
            <a:endParaRPr b="1"/>
          </a:p>
        </p:txBody>
      </p:sp>
      <p:sp>
        <p:nvSpPr>
          <p:cNvPr id="295" name="Google Shape;295;p49"/>
          <p:cNvSpPr txBox="1">
            <a:spLocks noGrp="1"/>
          </p:cNvSpPr>
          <p:nvPr>
            <p:ph type="body" idx="1"/>
          </p:nvPr>
        </p:nvSpPr>
        <p:spPr>
          <a:xfrm>
            <a:off x="311700" y="1076275"/>
            <a:ext cx="3912000" cy="3990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 b="1" dirty="0">
                <a:solidFill>
                  <a:schemeClr val="dk1"/>
                </a:solidFill>
              </a:rPr>
              <a:t>Security Boundaries</a:t>
            </a:r>
            <a:endParaRPr dirty="0">
              <a:solidFill>
                <a:schemeClr val="dk1"/>
              </a:solidFill>
              <a:highlight>
                <a:srgbClr val="FFFFFF"/>
              </a:highlight>
            </a:endParaRPr>
          </a:p>
          <a:p>
            <a:pPr marL="457200" lvl="0" indent="-342900" algn="l" rtl="0">
              <a:spcBef>
                <a:spcPts val="400"/>
              </a:spcBef>
              <a:spcAft>
                <a:spcPts val="0"/>
              </a:spcAft>
              <a:buClr>
                <a:schemeClr val="dk1"/>
              </a:buClr>
              <a:buSzPts val="1800"/>
              <a:buChar char="●"/>
            </a:pPr>
            <a:r>
              <a:rPr lang="en" dirty="0">
                <a:solidFill>
                  <a:schemeClr val="dk1"/>
                </a:solidFill>
                <a:highlight>
                  <a:srgbClr val="FFFFFF"/>
                </a:highlight>
              </a:rPr>
              <a:t>A particular service model defines the boundary between </a:t>
            </a:r>
            <a:r>
              <a:rPr lang="en" dirty="0">
                <a:solidFill>
                  <a:srgbClr val="FF0000"/>
                </a:solidFill>
                <a:highlight>
                  <a:srgbClr val="FFFFFF"/>
                </a:highlight>
              </a:rPr>
              <a:t>the responsibilities </a:t>
            </a:r>
            <a:r>
              <a:rPr lang="en" dirty="0">
                <a:solidFill>
                  <a:srgbClr val="000000"/>
                </a:solidFill>
                <a:highlight>
                  <a:srgbClr val="FFFFFF"/>
                </a:highlight>
              </a:rPr>
              <a:t>of </a:t>
            </a:r>
            <a:r>
              <a:rPr lang="en" dirty="0">
                <a:solidFill>
                  <a:srgbClr val="FF0000"/>
                </a:solidFill>
                <a:highlight>
                  <a:srgbClr val="FFFFFF"/>
                </a:highlight>
              </a:rPr>
              <a:t>service provider </a:t>
            </a:r>
            <a:r>
              <a:rPr lang="en" dirty="0">
                <a:solidFill>
                  <a:srgbClr val="000000"/>
                </a:solidFill>
                <a:highlight>
                  <a:srgbClr val="FFFFFF"/>
                </a:highlight>
              </a:rPr>
              <a:t>and</a:t>
            </a:r>
            <a:r>
              <a:rPr lang="en" dirty="0">
                <a:solidFill>
                  <a:srgbClr val="FF0000"/>
                </a:solidFill>
                <a:highlight>
                  <a:srgbClr val="FFFFFF"/>
                </a:highlight>
              </a:rPr>
              <a:t> customer</a:t>
            </a:r>
            <a:r>
              <a:rPr lang="en" dirty="0">
                <a:solidFill>
                  <a:schemeClr val="dk1"/>
                </a:solidFill>
                <a:highlight>
                  <a:srgbClr val="FFFFFF"/>
                </a:highlight>
              </a:rPr>
              <a:t>. </a:t>
            </a:r>
            <a:endParaRPr dirty="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en" b="1" dirty="0">
                <a:solidFill>
                  <a:schemeClr val="dk1"/>
                </a:solidFill>
                <a:highlight>
                  <a:srgbClr val="FFFFFF"/>
                </a:highlight>
              </a:rPr>
              <a:t>Cloud Security Alliance (CSA) stack model</a:t>
            </a:r>
            <a:r>
              <a:rPr lang="en" dirty="0">
                <a:solidFill>
                  <a:schemeClr val="dk1"/>
                </a:solidFill>
                <a:highlight>
                  <a:srgbClr val="FFFFFF"/>
                </a:highlight>
              </a:rPr>
              <a:t> defines the boundaries between each service model and shows how different functional units relate to each other. </a:t>
            </a:r>
            <a:endParaRPr dirty="0">
              <a:solidFill>
                <a:schemeClr val="dk1"/>
              </a:solidFill>
              <a:highlight>
                <a:srgbClr val="FFFFFF"/>
              </a:highlight>
            </a:endParaRPr>
          </a:p>
          <a:p>
            <a:pPr marL="0" lvl="0" indent="0" algn="l" rtl="0">
              <a:spcBef>
                <a:spcPts val="1600"/>
              </a:spcBef>
              <a:spcAft>
                <a:spcPts val="1600"/>
              </a:spcAft>
              <a:buNone/>
            </a:pPr>
            <a:endParaRPr dirty="0">
              <a:solidFill>
                <a:schemeClr val="dk1"/>
              </a:solidFill>
              <a:highlight>
                <a:srgbClr val="FFFFFF"/>
              </a:highlight>
            </a:endParaRPr>
          </a:p>
        </p:txBody>
      </p:sp>
      <p:pic>
        <p:nvPicPr>
          <p:cNvPr id="296" name="Google Shape;296;p49"/>
          <p:cNvPicPr preferRelativeResize="0"/>
          <p:nvPr/>
        </p:nvPicPr>
        <p:blipFill>
          <a:blip r:embed="rId3">
            <a:alphaModFix/>
          </a:blip>
          <a:stretch>
            <a:fillRect/>
          </a:stretch>
        </p:blipFill>
        <p:spPr>
          <a:xfrm>
            <a:off x="4147425" y="1073653"/>
            <a:ext cx="4920376" cy="3725399"/>
          </a:xfrm>
          <a:prstGeom prst="rect">
            <a:avLst/>
          </a:prstGeom>
          <a:noFill/>
          <a:ln>
            <a:noFill/>
          </a:ln>
        </p:spPr>
      </p:pic>
      <p:sp>
        <p:nvSpPr>
          <p:cNvPr id="297" name="Google Shape;297;p49"/>
          <p:cNvSpPr txBox="1"/>
          <p:nvPr/>
        </p:nvSpPr>
        <p:spPr>
          <a:xfrm>
            <a:off x="4430925" y="4780750"/>
            <a:ext cx="4636800" cy="36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dk1"/>
                </a:solidFill>
                <a:highlight>
                  <a:srgbClr val="FFFFFF"/>
                </a:highlight>
              </a:rPr>
              <a:t>The diagram shows the CSA stack model</a:t>
            </a:r>
            <a:endParaRPr sz="18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Key Points to CSA Model</a:t>
            </a:r>
            <a:endParaRPr b="1"/>
          </a:p>
        </p:txBody>
      </p:sp>
      <p:sp>
        <p:nvSpPr>
          <p:cNvPr id="303" name="Google Shape;303;p50"/>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IaaS is the most basic level of service with PaaS and SaaS next two above levels of services.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Moving upwards, each of the service inherits capabilities and security concerns of the model beneath.</a:t>
            </a:r>
            <a:endParaRPr dirty="0">
              <a:solidFill>
                <a:schemeClr val="dk1"/>
              </a:solidFill>
            </a:endParaRPr>
          </a:p>
          <a:p>
            <a:pPr marL="457200" lvl="0" indent="-342900" algn="l" rtl="0">
              <a:spcBef>
                <a:spcPts val="0"/>
              </a:spcBef>
              <a:spcAft>
                <a:spcPts val="0"/>
              </a:spcAft>
              <a:buClr>
                <a:schemeClr val="dk1"/>
              </a:buClr>
              <a:buSzPts val="1800"/>
              <a:buChar char="●"/>
            </a:pPr>
            <a:r>
              <a:rPr lang="en" b="1" dirty="0">
                <a:solidFill>
                  <a:srgbClr val="FF0000"/>
                </a:solidFill>
              </a:rPr>
              <a:t>IaaS</a:t>
            </a:r>
            <a:r>
              <a:rPr lang="en" dirty="0">
                <a:solidFill>
                  <a:schemeClr val="dk1"/>
                </a:solidFill>
              </a:rPr>
              <a:t> provides the infrastructure, </a:t>
            </a:r>
            <a:r>
              <a:rPr lang="en" b="1" dirty="0">
                <a:solidFill>
                  <a:srgbClr val="FF0000"/>
                </a:solidFill>
              </a:rPr>
              <a:t>PaaS </a:t>
            </a:r>
            <a:r>
              <a:rPr lang="en" dirty="0">
                <a:solidFill>
                  <a:schemeClr val="dk1"/>
                </a:solidFill>
              </a:rPr>
              <a:t>provides platform development environment, and </a:t>
            </a:r>
            <a:r>
              <a:rPr lang="en" b="1" dirty="0">
                <a:solidFill>
                  <a:srgbClr val="FF0000"/>
                </a:solidFill>
              </a:rPr>
              <a:t>SaaS</a:t>
            </a:r>
            <a:r>
              <a:rPr lang="en" dirty="0">
                <a:solidFill>
                  <a:schemeClr val="dk1"/>
                </a:solidFill>
              </a:rPr>
              <a:t> provides operating environment.</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IaaS has the least level of integrated functionalities and integrated security while SaaS has the most.</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This model describes the security boundaries at which cloud service provider's responsibilities end and the customer's responsibilities begin.</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Any security mechanism below the security boundary must be built into the system and should be maintained by the customer.</a:t>
            </a:r>
            <a:endParaRPr dirty="0">
              <a:solidFill>
                <a:schemeClr val="dk1"/>
              </a:solidFill>
            </a:endParaRPr>
          </a:p>
          <a:p>
            <a:pPr marL="0" lvl="0" indent="0" algn="l" rtl="0">
              <a:spcBef>
                <a:spcPts val="12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Understanding Data Security</a:t>
            </a:r>
            <a:endParaRPr b="1"/>
          </a:p>
        </p:txBody>
      </p:sp>
      <p:sp>
        <p:nvSpPr>
          <p:cNvPr id="309" name="Google Shape;309;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5400" marR="25400" lvl="0" indent="0" algn="just" rtl="0">
              <a:spcBef>
                <a:spcPts val="600"/>
              </a:spcBef>
              <a:spcAft>
                <a:spcPts val="0"/>
              </a:spcAft>
              <a:buClr>
                <a:schemeClr val="dk1"/>
              </a:buClr>
              <a:buSzPts val="1100"/>
              <a:buFont typeface="Arial"/>
              <a:buNone/>
            </a:pPr>
            <a:r>
              <a:rPr lang="en">
                <a:solidFill>
                  <a:schemeClr val="dk1"/>
                </a:solidFill>
              </a:rPr>
              <a:t>Since all the data is transferred using Internet, data security is of major concern in the cloud. Here are key mechanisms for protecting data.</a:t>
            </a:r>
            <a:endParaRPr>
              <a:solidFill>
                <a:schemeClr val="dk1"/>
              </a:solidFill>
            </a:endParaRPr>
          </a:p>
          <a:p>
            <a:pPr marL="457200" lvl="0" indent="-342900" algn="l" rtl="0">
              <a:spcBef>
                <a:spcPts val="700"/>
              </a:spcBef>
              <a:spcAft>
                <a:spcPts val="0"/>
              </a:spcAft>
              <a:buClr>
                <a:schemeClr val="dk1"/>
              </a:buClr>
              <a:buSzPts val="1800"/>
              <a:buChar char="●"/>
            </a:pPr>
            <a:r>
              <a:rPr lang="en">
                <a:solidFill>
                  <a:schemeClr val="dk1"/>
                </a:solidFill>
              </a:rPr>
              <a:t>Access Control</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Auditing</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Authentication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Authorization</a:t>
            </a:r>
            <a:endParaRPr>
              <a:solidFill>
                <a:schemeClr val="dk1"/>
              </a:solidFill>
            </a:endParaRPr>
          </a:p>
          <a:p>
            <a:pPr marL="25400" marR="25400" lvl="0" indent="0" algn="just" rtl="0">
              <a:spcBef>
                <a:spcPts val="1200"/>
              </a:spcBef>
              <a:spcAft>
                <a:spcPts val="700"/>
              </a:spcAft>
              <a:buNone/>
            </a:pPr>
            <a:r>
              <a:rPr lang="en">
                <a:solidFill>
                  <a:schemeClr val="dk1"/>
                </a:solidFill>
              </a:rPr>
              <a:t>All of the service models should incorporate security mechanism operating in all above-mentioned areas.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Isolated Access to Data</a:t>
            </a:r>
            <a:endParaRPr b="1"/>
          </a:p>
        </p:txBody>
      </p:sp>
      <p:sp>
        <p:nvSpPr>
          <p:cNvPr id="315" name="Google Shape;315;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5400" marR="25400" lvl="0" indent="0" algn="just" rtl="0">
              <a:spcBef>
                <a:spcPts val="600"/>
              </a:spcBef>
              <a:spcAft>
                <a:spcPts val="0"/>
              </a:spcAft>
              <a:buClr>
                <a:schemeClr val="dk1"/>
              </a:buClr>
              <a:buSzPts val="1100"/>
              <a:buFont typeface="Arial"/>
              <a:buNone/>
            </a:pPr>
            <a:r>
              <a:rPr lang="en">
                <a:solidFill>
                  <a:schemeClr val="dk1"/>
                </a:solidFill>
              </a:rPr>
              <a:t>Since data stored in cloud can be accessed from anywhere, we must have a mechanism to isolate data and protect it from client’s direct access.</a:t>
            </a:r>
            <a:endParaRPr>
              <a:solidFill>
                <a:schemeClr val="dk1"/>
              </a:solidFill>
            </a:endParaRPr>
          </a:p>
          <a:p>
            <a:pPr marL="25400" marR="25400" lvl="0" indent="0" algn="just" rtl="0">
              <a:spcBef>
                <a:spcPts val="700"/>
              </a:spcBef>
              <a:spcAft>
                <a:spcPts val="0"/>
              </a:spcAft>
              <a:buClr>
                <a:schemeClr val="dk1"/>
              </a:buClr>
              <a:buSzPts val="1100"/>
              <a:buFont typeface="Arial"/>
              <a:buNone/>
            </a:pPr>
            <a:r>
              <a:rPr lang="en">
                <a:solidFill>
                  <a:schemeClr val="dk1"/>
                </a:solidFill>
              </a:rPr>
              <a:t>Brokered Cloud Storage Access is an approach for isolating storage in the cloud. In this approach, two services are created:</a:t>
            </a:r>
            <a:endParaRPr>
              <a:solidFill>
                <a:schemeClr val="dk1"/>
              </a:solidFill>
            </a:endParaRPr>
          </a:p>
          <a:p>
            <a:pPr marL="457200" lvl="0" indent="-342900" algn="l" rtl="0">
              <a:spcBef>
                <a:spcPts val="700"/>
              </a:spcBef>
              <a:spcAft>
                <a:spcPts val="0"/>
              </a:spcAft>
              <a:buClr>
                <a:schemeClr val="dk1"/>
              </a:buClr>
              <a:buSzPts val="1800"/>
              <a:buChar char="●"/>
            </a:pPr>
            <a:r>
              <a:rPr lang="en">
                <a:solidFill>
                  <a:schemeClr val="dk1"/>
                </a:solidFill>
              </a:rPr>
              <a:t>A broker with full access to storage but no access to client.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 proxy with no access to storage but access to both client and broker.</a:t>
            </a:r>
            <a:endParaRPr>
              <a:solidFill>
                <a:schemeClr val="dk1"/>
              </a:solidFill>
            </a:endParaRPr>
          </a:p>
          <a:p>
            <a:pPr marL="0" lvl="0" indent="0" algn="l" rtl="0">
              <a:spcBef>
                <a:spcPts val="12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3"/>
          <p:cNvSpPr txBox="1">
            <a:spLocks noGrp="1"/>
          </p:cNvSpPr>
          <p:nvPr>
            <p:ph type="title"/>
          </p:nvPr>
        </p:nvSpPr>
        <p:spPr>
          <a:xfrm>
            <a:off x="6900" y="292625"/>
            <a:ext cx="914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Working of Brokered Cloud Storage Access System</a:t>
            </a:r>
            <a:endParaRPr b="1" dirty="0"/>
          </a:p>
        </p:txBody>
      </p:sp>
      <p:sp>
        <p:nvSpPr>
          <p:cNvPr id="321" name="Google Shape;321;p53"/>
          <p:cNvSpPr txBox="1">
            <a:spLocks noGrp="1"/>
          </p:cNvSpPr>
          <p:nvPr>
            <p:ph type="body" idx="1"/>
          </p:nvPr>
        </p:nvSpPr>
        <p:spPr>
          <a:xfrm>
            <a:off x="311700" y="1152475"/>
            <a:ext cx="5168700" cy="3990900"/>
          </a:xfrm>
          <a:prstGeom prst="rect">
            <a:avLst/>
          </a:prstGeom>
        </p:spPr>
        <p:txBody>
          <a:bodyPr spcFirstLastPara="1" wrap="square" lIns="91425" tIns="91425" rIns="91425" bIns="91425" anchor="t" anchorCtr="0">
            <a:noAutofit/>
          </a:bodyPr>
          <a:lstStyle/>
          <a:p>
            <a:pPr marL="25400" marR="25400" lvl="0" indent="0" algn="just" rtl="0">
              <a:spcBef>
                <a:spcPts val="600"/>
              </a:spcBef>
              <a:spcAft>
                <a:spcPts val="0"/>
              </a:spcAft>
              <a:buClr>
                <a:schemeClr val="dk1"/>
              </a:buClr>
              <a:buSzPts val="1100"/>
              <a:buFont typeface="Arial"/>
              <a:buNone/>
            </a:pPr>
            <a:r>
              <a:rPr lang="en" dirty="0">
                <a:solidFill>
                  <a:schemeClr val="dk1"/>
                </a:solidFill>
              </a:rPr>
              <a:t>When the client issues request to access data:</a:t>
            </a:r>
            <a:endParaRPr dirty="0">
              <a:solidFill>
                <a:schemeClr val="dk1"/>
              </a:solidFill>
            </a:endParaRPr>
          </a:p>
          <a:p>
            <a:pPr marL="457200" lvl="0" indent="-342900" algn="l" rtl="0">
              <a:spcBef>
                <a:spcPts val="700"/>
              </a:spcBef>
              <a:spcAft>
                <a:spcPts val="0"/>
              </a:spcAft>
              <a:buClr>
                <a:schemeClr val="dk1"/>
              </a:buClr>
              <a:buSzPts val="1800"/>
              <a:buChar char="●"/>
            </a:pPr>
            <a:r>
              <a:rPr lang="en">
                <a:solidFill>
                  <a:schemeClr val="dk1"/>
                </a:solidFill>
              </a:rPr>
              <a:t>The client data request goes to the external service interface of proxy.</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The proxy forwards the request to the broker.</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The broker requests the data from cloud storage system.</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The cloud storage system returns the data to the broker.</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The broker returns the data to proxy.</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Finally the proxy sends the data to the client.</a:t>
            </a:r>
            <a:endParaRPr dirty="0">
              <a:solidFill>
                <a:schemeClr val="dk1"/>
              </a:solidFill>
            </a:endParaRPr>
          </a:p>
          <a:p>
            <a:pPr marL="0" lvl="0" indent="0" algn="l" rtl="0">
              <a:spcBef>
                <a:spcPts val="1200"/>
              </a:spcBef>
              <a:spcAft>
                <a:spcPts val="1600"/>
              </a:spcAft>
              <a:buNone/>
            </a:pPr>
            <a:endParaRPr dirty="0"/>
          </a:p>
        </p:txBody>
      </p:sp>
      <p:pic>
        <p:nvPicPr>
          <p:cNvPr id="322" name="Google Shape;322;p53"/>
          <p:cNvPicPr preferRelativeResize="0"/>
          <p:nvPr/>
        </p:nvPicPr>
        <p:blipFill>
          <a:blip r:embed="rId3">
            <a:alphaModFix/>
          </a:blip>
          <a:stretch>
            <a:fillRect/>
          </a:stretch>
        </p:blipFill>
        <p:spPr>
          <a:xfrm>
            <a:off x="5273050" y="1170125"/>
            <a:ext cx="3794750" cy="3596500"/>
          </a:xfrm>
          <a:prstGeom prst="rect">
            <a:avLst/>
          </a:prstGeom>
          <a:noFill/>
          <a:ln>
            <a:noFill/>
          </a:ln>
        </p:spPr>
      </p:pic>
      <p:sp>
        <p:nvSpPr>
          <p:cNvPr id="323" name="Google Shape;323;p53"/>
          <p:cNvSpPr txBox="1"/>
          <p:nvPr/>
        </p:nvSpPr>
        <p:spPr>
          <a:xfrm>
            <a:off x="5273050" y="4690425"/>
            <a:ext cx="3870900" cy="4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highlight>
                  <a:srgbClr val="FFFFFF"/>
                </a:highlight>
              </a:rPr>
              <a:t>Figure: Steps shown in the diagram</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Encryption</a:t>
            </a:r>
            <a:endParaRPr b="1"/>
          </a:p>
        </p:txBody>
      </p:sp>
      <p:sp>
        <p:nvSpPr>
          <p:cNvPr id="329" name="Google Shape;329;p54"/>
          <p:cNvSpPr txBox="1">
            <a:spLocks noGrp="1"/>
          </p:cNvSpPr>
          <p:nvPr>
            <p:ph type="body" idx="1"/>
          </p:nvPr>
        </p:nvSpPr>
        <p:spPr>
          <a:xfrm>
            <a:off x="311700" y="1152475"/>
            <a:ext cx="8520600" cy="1477500"/>
          </a:xfrm>
          <a:prstGeom prst="rect">
            <a:avLst/>
          </a:prstGeom>
        </p:spPr>
        <p:txBody>
          <a:bodyPr spcFirstLastPara="1" wrap="square" lIns="91425" tIns="91425" rIns="91425" bIns="91425" anchor="t" anchorCtr="0">
            <a:noAutofit/>
          </a:bodyPr>
          <a:lstStyle/>
          <a:p>
            <a:pPr marL="457200" marR="25400" lvl="0" indent="-342900" algn="just" rtl="0">
              <a:spcBef>
                <a:spcPts val="600"/>
              </a:spcBef>
              <a:spcAft>
                <a:spcPts val="0"/>
              </a:spcAft>
              <a:buClr>
                <a:schemeClr val="dk1"/>
              </a:buClr>
              <a:buSzPts val="1800"/>
              <a:buChar char="●"/>
            </a:pPr>
            <a:r>
              <a:rPr lang="en">
                <a:solidFill>
                  <a:schemeClr val="dk1"/>
                </a:solidFill>
              </a:rPr>
              <a:t>Encryption helps to protect data from being compromised. </a:t>
            </a:r>
            <a:endParaRPr>
              <a:solidFill>
                <a:schemeClr val="dk1"/>
              </a:solidFill>
            </a:endParaRPr>
          </a:p>
          <a:p>
            <a:pPr marL="457200" marR="25400" lvl="0" indent="-342900" algn="just" rtl="0">
              <a:spcBef>
                <a:spcPts val="0"/>
              </a:spcBef>
              <a:spcAft>
                <a:spcPts val="0"/>
              </a:spcAft>
              <a:buClr>
                <a:schemeClr val="dk1"/>
              </a:buClr>
              <a:buSzPts val="1800"/>
              <a:buChar char="●"/>
            </a:pPr>
            <a:r>
              <a:rPr lang="en">
                <a:solidFill>
                  <a:schemeClr val="dk1"/>
                </a:solidFill>
              </a:rPr>
              <a:t>It protects data that is being transferred as well as data stored in the cloud. </a:t>
            </a:r>
            <a:endParaRPr>
              <a:solidFill>
                <a:schemeClr val="dk1"/>
              </a:solidFill>
            </a:endParaRPr>
          </a:p>
          <a:p>
            <a:pPr marL="457200" marR="25400" lvl="0" indent="-342900" algn="just" rtl="0">
              <a:spcBef>
                <a:spcPts val="0"/>
              </a:spcBef>
              <a:spcAft>
                <a:spcPts val="0"/>
              </a:spcAft>
              <a:buClr>
                <a:schemeClr val="dk1"/>
              </a:buClr>
              <a:buSzPts val="1800"/>
              <a:buChar char="●"/>
            </a:pPr>
            <a:r>
              <a:rPr lang="en">
                <a:solidFill>
                  <a:schemeClr val="dk1"/>
                </a:solidFill>
              </a:rPr>
              <a:t>Although encryption helps to protect data from any unauthorized access, it does not prevent data loss.</a:t>
            </a:r>
            <a:endParaRPr>
              <a:solidFill>
                <a:schemeClr val="dk1"/>
              </a:solidFill>
            </a:endParaRPr>
          </a:p>
          <a:p>
            <a:pPr marL="0" lvl="0" indent="0" algn="l" rtl="0">
              <a:spcBef>
                <a:spcPts val="7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11221</TotalTime>
  <Words>3482</Words>
  <Application>Microsoft Office PowerPoint</Application>
  <PresentationFormat>On-screen Show (16:9)</PresentationFormat>
  <Paragraphs>249</Paragraphs>
  <Slides>37</Slides>
  <Notes>35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37</vt:i4>
      </vt:variant>
    </vt:vector>
  </HeadingPairs>
  <TitlesOfParts>
    <vt:vector size="39" baseType="lpstr">
      <vt:lpstr>Arial</vt:lpstr>
      <vt:lpstr>Simple Light</vt:lpstr>
      <vt:lpstr>Cloud Computing CSE 487</vt:lpstr>
      <vt:lpstr>Cloud Security</vt:lpstr>
      <vt:lpstr>Cloud Security Stages</vt:lpstr>
      <vt:lpstr>Understanding Security of Cloud</vt:lpstr>
      <vt:lpstr>Key Points to CSA Model</vt:lpstr>
      <vt:lpstr>Understanding Data Security</vt:lpstr>
      <vt:lpstr>Isolated Access to Data</vt:lpstr>
      <vt:lpstr>Working of Brokered Cloud Storage Access System</vt:lpstr>
      <vt:lpstr>Encryption</vt:lpstr>
      <vt:lpstr>Cloud Security Categories</vt:lpstr>
      <vt:lpstr>Cloud Security Issues and Classifications</vt:lpstr>
      <vt:lpstr>Cloud Security Issues and Classifications (Con’d)</vt:lpstr>
      <vt:lpstr>Cloud Security Issues and Classifications (Cont’d)</vt:lpstr>
      <vt:lpstr> Known Attacks and Countermeasures</vt:lpstr>
      <vt:lpstr>Theft-of Service Attack</vt:lpstr>
      <vt:lpstr>Theft-of Service Attack (Cont’d)</vt:lpstr>
      <vt:lpstr>2. Denial of service</vt:lpstr>
      <vt:lpstr>Denial of service (Cont’d)</vt:lpstr>
      <vt:lpstr>Denial of service (Cont’d)</vt:lpstr>
      <vt:lpstr>3.  Malware Injection Attacks </vt:lpstr>
      <vt:lpstr>Malware Injection Attacks (Cont’d)</vt:lpstr>
      <vt:lpstr>Malware Injection Attacks (Cont’d)</vt:lpstr>
      <vt:lpstr>4. Cross VM side channels</vt:lpstr>
      <vt:lpstr>Timing side channel attack </vt:lpstr>
      <vt:lpstr> Energy-consumption side channel attack</vt:lpstr>
      <vt:lpstr>5. Targeted shared memory</vt:lpstr>
      <vt:lpstr>6. Phishing</vt:lpstr>
      <vt:lpstr>7. Botnets (Stepping Stone) Attack </vt:lpstr>
      <vt:lpstr>8. Audio Steganography</vt:lpstr>
      <vt:lpstr>Audio Steganography (Cont’d)</vt:lpstr>
      <vt:lpstr>9. VM Rollback attack </vt:lpstr>
      <vt:lpstr>VM Rollback attack (Cont’d) </vt:lpstr>
      <vt:lpstr>10. Man-in-the-Cloud (MitC) Attack</vt:lpstr>
      <vt:lpstr>PowerPoint Presentation</vt:lpstr>
      <vt:lpstr>PowerPoint Presentation</vt:lpstr>
      <vt:lpstr>Well-Known General Cloud Security Mechanisms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CSE 6145</dc:title>
  <dc:creator>LENOVO</dc:creator>
  <cp:lastModifiedBy>user</cp:lastModifiedBy>
  <cp:revision>28</cp:revision>
  <dcterms:modified xsi:type="dcterms:W3CDTF">2023-01-01T07:28:50Z</dcterms:modified>
</cp:coreProperties>
</file>