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2EA613-4AFE-42B0-81A0-C001CA7B07B4}">
  <a:tblStyle styleId="{662EA613-4AFE-42B0-81A0-C001CA7B0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4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3.xml"/><Relationship Id="rId32" Type="http://schemas.openxmlformats.org/officeDocument/2006/relationships/font" Target="fonts/Raleway-italic.fntdata"/><Relationship Id="rId13" Type="http://schemas.openxmlformats.org/officeDocument/2006/relationships/slide" Target="slides/slide6.xml"/><Relationship Id="rId35" Type="http://schemas.openxmlformats.org/officeDocument/2006/relationships/font" Target="fonts/Lato-bold.fntdata"/><Relationship Id="rId12" Type="http://schemas.openxmlformats.org/officeDocument/2006/relationships/slide" Target="slides/slide5.xml"/><Relationship Id="rId34" Type="http://schemas.openxmlformats.org/officeDocument/2006/relationships/font" Target="fonts/Lato-regular.fntdata"/><Relationship Id="rId15" Type="http://schemas.openxmlformats.org/officeDocument/2006/relationships/slide" Target="slides/slide8.xml"/><Relationship Id="rId37" Type="http://schemas.openxmlformats.org/officeDocument/2006/relationships/font" Target="fonts/Lato-boldItalic.fntdata"/><Relationship Id="rId14" Type="http://schemas.openxmlformats.org/officeDocument/2006/relationships/slide" Target="slides/slide7.xml"/><Relationship Id="rId36" Type="http://schemas.openxmlformats.org/officeDocument/2006/relationships/font" Target="fonts/Lato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79b3988cd_4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79b3988cd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79b3988cd_1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79b3988cd_1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9b3988cd_1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79b3988cd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79b3988cd_1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79b3988cd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79b3988cd_1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79b3988cd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79b3988cd_1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79b3988cd_1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79b3988cd_1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79b3988cd_1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79b3988cd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79b3988cd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79b3988cd_1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79b3988cd_1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7adac046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7adac046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7adac046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7adac046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79b3988cd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79b3988cd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7adac046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7adac046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7adac046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7adac046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7adac046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7adac046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79b3988cd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79b3988cd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79b3988cd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79b3988cd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79b3988cd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79b3988cd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79b3988cd_4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79b3988cd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79b3988cd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79b3988cd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79b3988cd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79b3988cd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79b3988cd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79b3988cd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278125" y="7139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Resource Management and Scheduling in Distributed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Stream Processing Systems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294967295" type="subTitle"/>
          </p:nvPr>
        </p:nvSpPr>
        <p:spPr>
          <a:xfrm>
            <a:off x="1675650" y="2894050"/>
            <a:ext cx="5792700" cy="17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Fahim Ferdous </a:t>
            </a:r>
            <a:r>
              <a:rPr lang="en" sz="1200"/>
              <a:t>(20216010)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Shah Abul Hasnat Chowdhury </a:t>
            </a:r>
            <a:r>
              <a:rPr lang="en" sz="1200"/>
              <a:t>(17301143)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MD. Esadulhaq </a:t>
            </a:r>
            <a:r>
              <a:rPr lang="en" sz="1200"/>
              <a:t>(17301148)</a:t>
            </a:r>
            <a:endParaRPr sz="1200"/>
          </a:p>
        </p:txBody>
      </p:sp>
      <p:sp>
        <p:nvSpPr>
          <p:cNvPr id="134" name="Google Shape;134;p25"/>
          <p:cNvSpPr txBox="1"/>
          <p:nvPr/>
        </p:nvSpPr>
        <p:spPr>
          <a:xfrm>
            <a:off x="3072000" y="15557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Group 6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96150"/>
            <a:ext cx="8520600" cy="4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Contention-aware Model: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Resource cost model that tracks and confines the CPU utilization level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Load-balancing-oriented Model: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Focuses on the fair utilization of available resources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Distribution-based Model: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Mixture Density Networks, a statistical machine learning model.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RESOURCE ADAPTATION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ertical scaling &amp; SASO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Horizontal scaling approaches into two main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Proactive Adaptation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 obtain the optimal reconfiguration trajectory over the prediction horizon &amp; Real Time resource management.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Reactive Adaptation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Reactive scaling strategy that reacts to latency constraint violations with appropriate scaling actions. </a:t>
            </a:r>
            <a:endParaRPr/>
          </a:p>
        </p:txBody>
      </p:sp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PARALLELISM CALCULATION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Two widely used strategies. Platform-oriented parallelization is the second strategy whereas    performance-driven parallelization is the first.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Performance-driven Parallelisation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 accurate profiling of both operator inputs and the capacity of each streaming task.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Platform-oriented Parallelisation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Enough streaming tasks for the communication-intensive operators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PARALLELISM ADJUSTMENT</a:t>
            </a:r>
            <a:endParaRPr/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 to prevent excessive operator parallelism from using up all the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Rule-based Approaches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 order to dynamically alter the degree of parallelism in response to the ongoing variations in workload and system performance, an iterative adjustment process is required.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 Queueing Theory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An adaptive data parallelization middleware was created by Mayer that determines a stationary distribution of the queue length under a specific level of parallelization.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3 Control Theory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Different MPC-based algorithms addressed, which explores the target application's ideal configuration under dynamic operational conditions.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 Machine Learning and Game Theory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 optimal parallelism is determined as the system reaches the agreement of Nash equilibrium. Game theory is explored to formulate the elastic parallelism scaling problem as a non-cooperative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2102850" y="551850"/>
            <a:ext cx="4938300" cy="1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Objectives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9"/>
          <p:cNvSpPr txBox="1"/>
          <p:nvPr>
            <p:ph idx="4294967295" type="body"/>
          </p:nvPr>
        </p:nvSpPr>
        <p:spPr>
          <a:xfrm>
            <a:off x="792800" y="1231100"/>
            <a:ext cx="5680800" cy="17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Resource allocation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Oscillating placement of tasks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>
                <a:solidFill>
                  <a:srgbClr val="FFFFFF"/>
                </a:solidFill>
              </a:rPr>
              <a:t>There are seven main scheduling objective to analyze and compare alternative scheduling objectives within the same scope</a:t>
            </a:r>
            <a:endParaRPr sz="1917">
              <a:solidFill>
                <a:srgbClr val="FFFFFF"/>
              </a:solidFill>
            </a:endParaRPr>
          </a:p>
        </p:txBody>
      </p:sp>
      <p:sp>
        <p:nvSpPr>
          <p:cNvPr id="241" name="Google Shape;24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7" name="Google Shape;247;p40"/>
          <p:cNvGraphicFramePr/>
          <p:nvPr/>
        </p:nvGraphicFramePr>
        <p:xfrm>
          <a:off x="952500" y="49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{662EA613-4AFE-42B0-81A0-C001CA7B07B4}</a:tableStyleId>
              </a:tblPr>
              <a:tblGrid>
                <a:gridCol w="3619500"/>
                <a:gridCol w="3619500"/>
              </a:tblGrid>
              <a:tr h="19587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Fairness aware-Scheduling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sed as default 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popular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 Performance-oriented scheduling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Latency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    SLA-centric practice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5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3. Resource-aware Scheduling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 Streaming infrastructure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workload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 Cost-aware Scheduling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Cost of hosting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Cost related to data transmission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3" name="Google Shape;253;p41"/>
          <p:cNvGraphicFramePr/>
          <p:nvPr/>
        </p:nvGraphicFramePr>
        <p:xfrm>
          <a:off x="1390050" y="27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{662EA613-4AFE-42B0-81A0-C001CA7B07B4}</a:tableStyleId>
              </a:tblPr>
              <a:tblGrid>
                <a:gridCol w="6691200"/>
              </a:tblGrid>
              <a:tr h="154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5.Communication-aware Scheduling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Trace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 Inter node communication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54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6. Fault-tolerant Scheduling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Failure in a stream processing system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8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7. Energy-efficient Scheduling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Reducing overall energy use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Workload reduction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Scheduling Methods</a:t>
            </a:r>
            <a:endParaRPr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methods explain the design and implementation of associated schedulers in detail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Heuristic-based scheduling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Graph-Partitioning-based scheduling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Underestimate the cost of scheduling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87275" y="744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Constraint-Satisfaction-based Scheduling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Max-min fairness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Decentralized Scheduling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Intersection of reusable tasks and streams</a:t>
            </a:r>
            <a:endParaRPr/>
          </a:p>
        </p:txBody>
      </p:sp>
      <p:sp>
        <p:nvSpPr>
          <p:cNvPr id="266" name="Google Shape;26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Paper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Xunlyun Liu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Rajkumar Buyya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management for DSPS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 of DSPS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a taxonomy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Directions for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of the literature</a:t>
            </a:r>
            <a:endParaRPr/>
          </a:p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45720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DSPS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4572000" y="1152475"/>
            <a:ext cx="39999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</a:t>
            </a:r>
            <a:r>
              <a:rPr lang="en"/>
              <a:t>nalyse real-time data in real-time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Uses small or no buffering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Example use cases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Stock market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Self driving cars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from IoT devices</a:t>
            </a:r>
            <a:endParaRPr/>
          </a:p>
        </p:txBody>
      </p:sp>
      <p:sp>
        <p:nvSpPr>
          <p:cNvPr id="144" name="Google Shape;144;p26"/>
          <p:cNvSpPr txBox="1"/>
          <p:nvPr>
            <p:ph idx="4294967295" type="body"/>
          </p:nvPr>
        </p:nvSpPr>
        <p:spPr>
          <a:xfrm>
            <a:off x="4572000" y="3662025"/>
            <a:ext cx="39999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provisioning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parallelisation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scheduling</a:t>
            </a:r>
            <a:endParaRPr/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4572000" y="29545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Research Topics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Gap Analysis and Future Directions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research efforts have investigated the resource management and </a:t>
            </a:r>
            <a:r>
              <a:rPr lang="en"/>
              <a:t>scheduling</a:t>
            </a:r>
            <a:r>
              <a:rPr lang="en"/>
              <a:t> in distributed streaming system. In this section we discuss the gaps that have been found in those </a:t>
            </a:r>
            <a:r>
              <a:rPr lang="en"/>
              <a:t>research</a:t>
            </a:r>
            <a:r>
              <a:rPr lang="en"/>
              <a:t> paper and suggest potential future direction on this front.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Fine-grained Profiling                           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Straggler Mitigation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Transparent State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Resource-availability-aware Scheduling</a:t>
            </a:r>
            <a:endParaRPr/>
          </a:p>
        </p:txBody>
      </p:sp>
      <p:sp>
        <p:nvSpPr>
          <p:cNvPr id="273" name="Google Shape;27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11700" y="54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Energy-efficient Scheduling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Efficiency with Different Pricing Models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Container-based Deployment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of Different DSPSs</a:t>
            </a:r>
            <a:endParaRPr/>
          </a:p>
        </p:txBody>
      </p:sp>
      <p:sp>
        <p:nvSpPr>
          <p:cNvPr id="279" name="Google Shape;27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Summary</a:t>
            </a:r>
            <a:endParaRPr/>
          </a:p>
        </p:txBody>
      </p:sp>
      <p:sp>
        <p:nvSpPr>
          <p:cNvPr id="285" name="Google Shape;28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DSPS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Operators to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Distributed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operators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tasks in each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Machines execute</a:t>
            </a:r>
            <a:r>
              <a:rPr lang="en"/>
              <a:t> </a:t>
            </a:r>
            <a:r>
              <a:rPr lang="en"/>
              <a:t>scheduled</a:t>
            </a:r>
            <a:r>
              <a:rPr lang="en"/>
              <a:t>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Minimize the inter node traffic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Cloud, on-premise or hybrid infra</a:t>
            </a:r>
            <a:endParaRPr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00" y="796175"/>
            <a:ext cx="4110906" cy="355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4721400" y="4347325"/>
            <a:ext cx="411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Source: https://dl.acm.org/doi/10.1145/3355399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provisioning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 e</a:t>
            </a:r>
            <a:r>
              <a:rPr lang="en"/>
              <a:t>stimation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 adaptation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parallelisation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Parallelism calculation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Parallelism adjustment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scheduling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Minimize inter-node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Minimize contention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oriented mapping</a:t>
            </a:r>
            <a:endParaRPr/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Taxonomy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</a:t>
            </a:r>
            <a:endParaRPr/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901325" y="416775"/>
            <a:ext cx="3330026" cy="45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4300375" y="4347325"/>
            <a:ext cx="453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Source: https://dl.acm.org/doi/10.1145/3355399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Abstraction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Includes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CPU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Memory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Network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Bandwidth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Latency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Excludes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Storage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Block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File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Object</a:t>
            </a:r>
            <a:endParaRPr/>
          </a:p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Virtual Machines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Pricing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Specific config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Containers as alternatives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Specific Hardwares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FPGA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GPU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TPU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Sensors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Hybrid Network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Cloud AND on-premise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Fog and edge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In-network computing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Mobile devices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HPC networking techs</a:t>
            </a:r>
            <a:endParaRPr/>
          </a:p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0"/>
          <p:cNvSpPr txBox="1"/>
          <p:nvPr>
            <p:ph type="title"/>
          </p:nvPr>
        </p:nvSpPr>
        <p:spPr>
          <a:xfrm>
            <a:off x="47022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Types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Service-level agreement (SLA)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305050"/>
            <a:ext cx="59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service-level agreement (SLA) defines the level of service expected by a customer from a supplier. Usually, SLAs are between companies and external suppliers, but they may also be between two departments within a company.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875" y="908925"/>
            <a:ext cx="2399651" cy="239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ESTIMATION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etermines the bare minimum of resources to meet SLA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characteristics of resource estimation method.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Predictive Ability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Time series analysis</a:t>
            </a:r>
            <a:r>
              <a:rPr lang="en"/>
              <a:t> and </a:t>
            </a:r>
            <a:r>
              <a:rPr b="1" lang="en"/>
              <a:t>Queueing theory</a:t>
            </a:r>
            <a:r>
              <a:rPr lang="en"/>
              <a:t> are the two most common methods for metric prediction from the point of view of methodology.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66200" y="860950"/>
            <a:ext cx="85206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2. </a:t>
            </a:r>
            <a:r>
              <a:rPr lang="en" sz="1900">
                <a:solidFill>
                  <a:schemeClr val="dk1"/>
                </a:solidFill>
              </a:rPr>
              <a:t>Resource Cost Modelling</a:t>
            </a:r>
            <a:endParaRPr sz="1900">
              <a:solidFill>
                <a:schemeClr val="dk1"/>
              </a:solidFill>
            </a:endParaRPr>
          </a:p>
          <a:p>
            <a:pPr indent="-339911" lvl="0" marL="457200" rtl="0" algn="l">
              <a:spcBef>
                <a:spcPts val="1200"/>
              </a:spcBef>
              <a:spcAft>
                <a:spcPts val="0"/>
              </a:spcAft>
              <a:buSzPts val="1753"/>
              <a:buChar char="●"/>
            </a:pPr>
            <a:r>
              <a:rPr b="1" lang="en" sz="1752"/>
              <a:t>Minimal Cost Model:</a:t>
            </a:r>
            <a:endParaRPr b="1" sz="175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2"/>
              <a:t>Bin packing is the most common strategy to model the minimal resource cost based on the compact task placement. </a:t>
            </a:r>
            <a:endParaRPr sz="1752"/>
          </a:p>
          <a:p>
            <a:pPr indent="-339911" lvl="0" marL="457200" rtl="0" algn="l">
              <a:spcBef>
                <a:spcPts val="1200"/>
              </a:spcBef>
              <a:spcAft>
                <a:spcPts val="0"/>
              </a:spcAft>
              <a:buSzPts val="1753"/>
              <a:buChar char="●"/>
            </a:pPr>
            <a:r>
              <a:rPr b="1" lang="en" sz="1752"/>
              <a:t>Reliability-oriented Model:</a:t>
            </a:r>
            <a:r>
              <a:rPr lang="en" sz="1752"/>
              <a:t> </a:t>
            </a:r>
            <a:endParaRPr sz="175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2"/>
              <a:t>Storm extension &amp; Rollback-Recovery Scheme</a:t>
            </a:r>
            <a:endParaRPr sz="175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8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