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256" r:id="rId5"/>
    <p:sldId id="271" r:id="rId6"/>
    <p:sldId id="272" r:id="rId7"/>
    <p:sldId id="277" r:id="rId8"/>
    <p:sldId id="278" r:id="rId9"/>
    <p:sldId id="326" r:id="rId10"/>
    <p:sldId id="279" r:id="rId11"/>
    <p:sldId id="325" r:id="rId12"/>
    <p:sldId id="324" r:id="rId13"/>
    <p:sldId id="328" r:id="rId14"/>
    <p:sldId id="329" r:id="rId15"/>
    <p:sldId id="323" r:id="rId16"/>
    <p:sldId id="327" r:id="rId17"/>
    <p:sldId id="262" r:id="rId18"/>
    <p:sldId id="296" r:id="rId19"/>
    <p:sldId id="282" r:id="rId20"/>
    <p:sldId id="283" r:id="rId21"/>
    <p:sldId id="295" r:id="rId22"/>
    <p:sldId id="284" r:id="rId23"/>
    <p:sldId id="287" r:id="rId24"/>
    <p:sldId id="289" r:id="rId25"/>
    <p:sldId id="290" r:id="rId26"/>
    <p:sldId id="292" r:id="rId27"/>
    <p:sldId id="293" r:id="rId28"/>
    <p:sldId id="298" r:id="rId29"/>
    <p:sldId id="330" r:id="rId30"/>
    <p:sldId id="300" r:id="rId31"/>
    <p:sldId id="299" r:id="rId32"/>
    <p:sldId id="301" r:id="rId33"/>
    <p:sldId id="302" r:id="rId34"/>
    <p:sldId id="303" r:id="rId35"/>
    <p:sldId id="304" r:id="rId36"/>
    <p:sldId id="305" r:id="rId37"/>
    <p:sldId id="308" r:id="rId38"/>
    <p:sldId id="309" r:id="rId39"/>
    <p:sldId id="307" r:id="rId40"/>
    <p:sldId id="306" r:id="rId41"/>
    <p:sldId id="310" r:id="rId42"/>
    <p:sldId id="311" r:id="rId43"/>
    <p:sldId id="312" r:id="rId44"/>
    <p:sldId id="313" r:id="rId45"/>
    <p:sldId id="314" r:id="rId46"/>
    <p:sldId id="315" r:id="rId47"/>
    <p:sldId id="316" r:id="rId48"/>
    <p:sldId id="317" r:id="rId49"/>
    <p:sldId id="321" r:id="rId50"/>
    <p:sldId id="322" r:id="rId5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52" d="100"/>
          <a:sy n="52" d="100"/>
        </p:scale>
        <p:origin x="168" y="6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12/26/2016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12/26/2016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12/26/2016</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12/26/2016</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0911" y="1447800"/>
            <a:ext cx="9334501" cy="990600"/>
          </a:xfrm>
        </p:spPr>
        <p:txBody>
          <a:bodyPr/>
          <a:lstStyle/>
          <a:p>
            <a:r>
              <a:rPr lang="en-US" dirty="0" smtClean="0"/>
              <a:t>Bank Management System</a:t>
            </a:r>
            <a:endParaRPr lang="en-US" dirty="0"/>
          </a:p>
        </p:txBody>
      </p:sp>
      <p:sp>
        <p:nvSpPr>
          <p:cNvPr id="3" name="Subtitle 2"/>
          <p:cNvSpPr>
            <a:spLocks noGrp="1"/>
          </p:cNvSpPr>
          <p:nvPr>
            <p:ph type="subTitle" idx="1"/>
          </p:nvPr>
        </p:nvSpPr>
        <p:spPr>
          <a:xfrm>
            <a:off x="1065212" y="3048000"/>
            <a:ext cx="9982200" cy="2819400"/>
          </a:xfrm>
        </p:spPr>
        <p:txBody>
          <a:bodyPr>
            <a:normAutofit/>
          </a:bodyPr>
          <a:lstStyle/>
          <a:p>
            <a:r>
              <a:rPr lang="en-US" sz="2800" dirty="0">
                <a:solidFill>
                  <a:schemeClr val="tx1"/>
                </a:solidFill>
              </a:rPr>
              <a:t>Group Members:-</a:t>
            </a:r>
          </a:p>
          <a:p>
            <a:r>
              <a:rPr lang="en-US" sz="2800" dirty="0">
                <a:solidFill>
                  <a:schemeClr val="tx1"/>
                </a:solidFill>
              </a:rPr>
              <a:t>1.Md. Shah Imran </a:t>
            </a:r>
            <a:r>
              <a:rPr lang="en-US" sz="2800" dirty="0" err="1" smtClean="0">
                <a:solidFill>
                  <a:schemeClr val="tx1"/>
                </a:solidFill>
              </a:rPr>
              <a:t>Mazumder</a:t>
            </a:r>
            <a:r>
              <a:rPr lang="en-US" sz="2800" dirty="0" smtClean="0">
                <a:solidFill>
                  <a:schemeClr val="tx1"/>
                </a:solidFill>
              </a:rPr>
              <a:t>  (16-31437-1)</a:t>
            </a:r>
            <a:endParaRPr lang="en-US" sz="2800" dirty="0">
              <a:solidFill>
                <a:schemeClr val="tx1"/>
              </a:solidFill>
            </a:endParaRPr>
          </a:p>
          <a:p>
            <a:r>
              <a:rPr lang="en-US" sz="2800" dirty="0">
                <a:solidFill>
                  <a:schemeClr val="tx1"/>
                </a:solidFill>
              </a:rPr>
              <a:t>2.Tonmoy </a:t>
            </a:r>
            <a:r>
              <a:rPr lang="en-US" sz="2800" dirty="0" smtClean="0">
                <a:solidFill>
                  <a:schemeClr val="tx1"/>
                </a:solidFill>
              </a:rPr>
              <a:t>Roy               (16-31632-1)</a:t>
            </a:r>
            <a:endParaRPr lang="en-US" sz="2800" dirty="0">
              <a:solidFill>
                <a:schemeClr val="tx1"/>
              </a:solidFill>
            </a:endParaRPr>
          </a:p>
          <a:p>
            <a:r>
              <a:rPr lang="en-US" sz="2800" dirty="0">
                <a:solidFill>
                  <a:schemeClr val="tx1"/>
                </a:solidFill>
              </a:rPr>
              <a:t>3.Md. </a:t>
            </a:r>
            <a:r>
              <a:rPr lang="en-US" sz="2800" dirty="0" err="1">
                <a:solidFill>
                  <a:schemeClr val="tx1"/>
                </a:solidFill>
              </a:rPr>
              <a:t>Minhaz</a:t>
            </a:r>
            <a:r>
              <a:rPr lang="en-US" sz="2800" dirty="0">
                <a:solidFill>
                  <a:schemeClr val="tx1"/>
                </a:solidFill>
              </a:rPr>
              <a:t> </a:t>
            </a:r>
            <a:r>
              <a:rPr lang="en-US" sz="2800" dirty="0" smtClean="0">
                <a:solidFill>
                  <a:schemeClr val="tx1"/>
                </a:solidFill>
              </a:rPr>
              <a:t>Uddin    (16-</a:t>
            </a:r>
            <a:endParaRPr lang="en-US" sz="2800" dirty="0">
              <a:solidFill>
                <a:schemeClr val="tx1"/>
              </a:solidFill>
            </a:endParaRPr>
          </a:p>
          <a:p>
            <a:r>
              <a:rPr lang="en-US" sz="2800" dirty="0">
                <a:solidFill>
                  <a:schemeClr val="tx1"/>
                </a:solidFill>
              </a:rPr>
              <a:t>4. </a:t>
            </a:r>
            <a:r>
              <a:rPr lang="en-US" sz="2800" dirty="0" err="1">
                <a:solidFill>
                  <a:schemeClr val="tx1"/>
                </a:solidFill>
              </a:rPr>
              <a:t>Eman</a:t>
            </a:r>
            <a:r>
              <a:rPr lang="en-US" sz="2800" dirty="0">
                <a:solidFill>
                  <a:schemeClr val="tx1"/>
                </a:solidFill>
              </a:rPr>
              <a:t> Kumar </a:t>
            </a:r>
            <a:r>
              <a:rPr lang="en-US" sz="2800" dirty="0" err="1" smtClean="0">
                <a:solidFill>
                  <a:schemeClr val="tx1"/>
                </a:solidFill>
              </a:rPr>
              <a:t>Saha</a:t>
            </a:r>
            <a:r>
              <a:rPr lang="en-US" sz="2800" dirty="0" smtClean="0">
                <a:solidFill>
                  <a:schemeClr val="tx1"/>
                </a:solidFill>
              </a:rPr>
              <a:t>   (16-31418-1)</a:t>
            </a:r>
            <a:endParaRPr lang="en-US" sz="2800" dirty="0">
              <a:solidFill>
                <a:schemeClr val="tx1"/>
              </a:solidFill>
            </a:endParaRP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2743200"/>
            <a:ext cx="9601200" cy="1143000"/>
          </a:xfrm>
        </p:spPr>
        <p:txBody>
          <a:bodyPr>
            <a:normAutofit/>
          </a:bodyPr>
          <a:lstStyle/>
          <a:p>
            <a:pPr algn="ctr"/>
            <a:r>
              <a:rPr lang="en-US" sz="5400" dirty="0" smtClean="0"/>
              <a:t>NORMALIZATION</a:t>
            </a:r>
            <a:endParaRPr lang="en-US" sz="5400" dirty="0"/>
          </a:p>
        </p:txBody>
      </p:sp>
    </p:spTree>
    <p:extLst>
      <p:ext uri="{BB962C8B-B14F-4D97-AF65-F5344CB8AC3E}">
        <p14:creationId xmlns:p14="http://schemas.microsoft.com/office/powerpoint/2010/main" val="4100682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1219200"/>
            <a:ext cx="10287000" cy="3429000"/>
          </a:xfrm>
        </p:spPr>
        <p:txBody>
          <a:bodyPr>
            <a:normAutofit/>
          </a:bodyPr>
          <a:lstStyle/>
          <a:p>
            <a:r>
              <a:rPr lang="en-US" dirty="0">
                <a:latin typeface="Calibri" panose="020F0502020204030204" pitchFamily="34" charset="0"/>
                <a:cs typeface="Calibri" panose="020F0502020204030204" pitchFamily="34" charset="0"/>
              </a:rPr>
              <a:t> </a:t>
            </a:r>
            <a:r>
              <a:rPr lang="en-US" u="sng" dirty="0" err="1">
                <a:latin typeface="Calibri" panose="020F0502020204030204" pitchFamily="34" charset="0"/>
                <a:cs typeface="Calibri" panose="020F0502020204030204" pitchFamily="34" charset="0"/>
              </a:rPr>
              <a:t>Emp_id</a:t>
            </a:r>
            <a:r>
              <a:rPr lang="en-US" dirty="0">
                <a:latin typeface="Calibri" panose="020F0502020204030204" pitchFamily="34" charset="0"/>
                <a:cs typeface="Calibri" panose="020F0502020204030204" pitchFamily="34" charset="0"/>
              </a:rPr>
              <a:t> </a:t>
            </a:r>
            <a:r>
              <a:rPr lang="en-US" u="sng"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Emp_name</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Phn_no,Address,D_O_B,Email,Sal,Comm,Hiredate,Mgr_id,</a:t>
            </a:r>
            <a:r>
              <a:rPr lang="en-US" u="sng" dirty="0" err="1" smtClean="0">
                <a:latin typeface="Calibri" panose="020F0502020204030204" pitchFamily="34" charset="0"/>
                <a:cs typeface="Calibri" panose="020F0502020204030204" pitchFamily="34" charset="0"/>
              </a:rPr>
              <a:t>Branch_no</a:t>
            </a:r>
            <a:r>
              <a:rPr lang="en-US" u="sng"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Branch_name,Branch_add,Branch_officer</a:t>
            </a:r>
            <a:r>
              <a:rPr lang="en-US" dirty="0" smtClean="0">
                <a:latin typeface="Calibri" panose="020F0502020204030204" pitchFamily="34" charset="0"/>
                <a:cs typeface="Calibri" panose="020F0502020204030204" pitchFamily="34" charset="0"/>
              </a:rPr>
              <a:t>,</a:t>
            </a:r>
            <a:r>
              <a:rPr lang="en-US" u="sng" dirty="0">
                <a:latin typeface="Calibri" panose="020F0502020204030204" pitchFamily="34" charset="0"/>
                <a:cs typeface="Calibri" panose="020F0502020204030204" pitchFamily="34" charset="0"/>
              </a:rPr>
              <a:t> </a:t>
            </a:r>
            <a:r>
              <a:rPr lang="en-US" u="sng" dirty="0" err="1">
                <a:latin typeface="Calibri" panose="020F0502020204030204" pitchFamily="34" charset="0"/>
                <a:cs typeface="Calibri" panose="020F0502020204030204" pitchFamily="34" charset="0"/>
              </a:rPr>
              <a:t>Deptno</a:t>
            </a:r>
            <a:r>
              <a:rPr lang="en-US" dirty="0" err="1">
                <a:latin typeface="Calibri" panose="020F0502020204030204" pitchFamily="34" charset="0"/>
                <a:cs typeface="Calibri" panose="020F0502020204030204" pitchFamily="34" charset="0"/>
              </a:rPr>
              <a:t>,Dept_name</a:t>
            </a:r>
            <a:endParaRPr lang="en-US" dirty="0"/>
          </a:p>
        </p:txBody>
      </p:sp>
    </p:spTree>
    <p:extLst>
      <p:ext uri="{BB962C8B-B14F-4D97-AF65-F5344CB8AC3E}">
        <p14:creationId xmlns:p14="http://schemas.microsoft.com/office/powerpoint/2010/main" val="2388832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760412" y="911810"/>
            <a:ext cx="10439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1NF:</a:t>
            </a:r>
            <a:endParaRPr kumimoji="0" lang="en-US" sz="2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1</a:t>
            </a:r>
            <a:r>
              <a:rPr kumimoji="0" lang="en-US" sz="2800" b="0" i="0" u="none" strike="noStrike" cap="none" normalizeH="0" baseline="30000" dirty="0" smtClean="0">
                <a:ln>
                  <a:noFill/>
                </a:ln>
                <a:effectLst/>
                <a:latin typeface="Calibri" panose="020F0502020204030204" pitchFamily="34" charset="0"/>
                <a:cs typeface="Calibri" panose="020F0502020204030204" pitchFamily="34" charset="0"/>
              </a:rPr>
              <a:t>st</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table:    </a:t>
            </a:r>
            <a:r>
              <a:rPr kumimoji="0" lang="en-US" sz="2800" b="0" i="0" u="sng" strike="noStrike" cap="none" normalizeH="0" baseline="0" dirty="0" err="1" smtClean="0">
                <a:ln>
                  <a:noFill/>
                </a:ln>
                <a:effectLst/>
                <a:latin typeface="Calibri" panose="020F0502020204030204" pitchFamily="34" charset="0"/>
                <a:cs typeface="Calibri" panose="020F0502020204030204" pitchFamily="34" charset="0"/>
              </a:rPr>
              <a:t>Emp_id</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a:t>
            </a:r>
            <a:r>
              <a:rPr kumimoji="0" lang="en-US" sz="2800" b="0" i="0" u="sng" strike="noStrike" cap="none" normalizeH="0" baseline="0" dirty="0" smtClean="0">
                <a:ln>
                  <a:noFill/>
                </a:ln>
                <a:effectLst/>
                <a:latin typeface="Calibri" panose="020F0502020204030204" pitchFamily="34" charset="0"/>
                <a:cs typeface="Calibri" panose="020F0502020204030204" pitchFamily="34" charset="0"/>
              </a:rPr>
              <a:t>,</a:t>
            </a:r>
            <a:r>
              <a:rPr kumimoji="0" lang="en-US" sz="2800" b="0" i="0" u="none" strike="noStrike" cap="none" normalizeH="0" baseline="0" dirty="0" err="1" smtClean="0">
                <a:ln>
                  <a:noFill/>
                </a:ln>
                <a:effectLst/>
                <a:latin typeface="Calibri" panose="020F0502020204030204" pitchFamily="34" charset="0"/>
                <a:cs typeface="Calibri" panose="020F0502020204030204" pitchFamily="34" charset="0"/>
              </a:rPr>
              <a:t>Emp_name</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cs typeface="Calibri" panose="020F0502020204030204" pitchFamily="34" charset="0"/>
              </a:rPr>
              <a:t>Phn_no,Address,D_O_B,Email,Sal,Comm,Hiredate,Mgr_id,</a:t>
            </a:r>
            <a:r>
              <a:rPr kumimoji="0" lang="en-US" sz="2800" b="0" i="0" u="sng" strike="noStrike" cap="none" normalizeH="0" baseline="0" dirty="0" err="1" smtClean="0">
                <a:ln>
                  <a:noFill/>
                </a:ln>
                <a:effectLst/>
                <a:latin typeface="Calibri" panose="020F0502020204030204" pitchFamily="34" charset="0"/>
                <a:cs typeface="Calibri" panose="020F0502020204030204" pitchFamily="34" charset="0"/>
              </a:rPr>
              <a:t>Branch_no</a:t>
            </a:r>
            <a:endParaRPr kumimoji="0" lang="en-US" sz="2800" b="0" i="0" u="sng"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2</a:t>
            </a:r>
            <a:r>
              <a:rPr kumimoji="0" lang="en-US" sz="2800" b="0" i="0" u="none" strike="noStrike" cap="none" normalizeH="0" baseline="30000" dirty="0" smtClean="0">
                <a:ln>
                  <a:noFill/>
                </a:ln>
                <a:effectLst/>
                <a:latin typeface="Calibri" panose="020F0502020204030204" pitchFamily="34" charset="0"/>
                <a:cs typeface="Calibri" panose="020F0502020204030204" pitchFamily="34" charset="0"/>
              </a:rPr>
              <a:t>nd</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table: </a:t>
            </a:r>
            <a:r>
              <a:rPr kumimoji="0" lang="en-US" sz="2800" b="0" i="0" u="sng" strike="noStrike" cap="none" normalizeH="0" baseline="0" dirty="0" err="1" smtClean="0">
                <a:ln>
                  <a:noFill/>
                </a:ln>
                <a:effectLst/>
                <a:latin typeface="Calibri" panose="020F0502020204030204" pitchFamily="34" charset="0"/>
                <a:cs typeface="Calibri" panose="020F0502020204030204" pitchFamily="34" charset="0"/>
              </a:rPr>
              <a:t>Branch_no</a:t>
            </a:r>
            <a:r>
              <a:rPr kumimoji="0" lang="en-US" sz="2800" b="0" i="0" u="none" strike="noStrike" cap="none" normalizeH="0" baseline="0" dirty="0" err="1" smtClean="0">
                <a:ln>
                  <a:noFill/>
                </a:ln>
                <a:effectLst/>
                <a:latin typeface="Calibri" panose="020F0502020204030204" pitchFamily="34" charset="0"/>
                <a:cs typeface="Calibri" panose="020F0502020204030204" pitchFamily="34" charset="0"/>
              </a:rPr>
              <a:t>,Branch_name,Branch_add,Branch_officer</a:t>
            </a:r>
            <a:endParaRPr kumimoji="0" lang="en-US" sz="2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3</a:t>
            </a:r>
            <a:r>
              <a:rPr kumimoji="0" lang="en-US" sz="2800" b="0" i="0" u="none" strike="noStrike" cap="none" normalizeH="0" baseline="30000" dirty="0" smtClean="0">
                <a:ln>
                  <a:noFill/>
                </a:ln>
                <a:effectLst/>
                <a:latin typeface="Calibri" panose="020F0502020204030204" pitchFamily="34" charset="0"/>
                <a:cs typeface="Calibri" panose="020F0502020204030204" pitchFamily="34" charset="0"/>
              </a:rPr>
              <a:t>rd</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table: </a:t>
            </a:r>
            <a:r>
              <a:rPr kumimoji="0" lang="en-US" sz="2800" b="0" i="0" u="sng" strike="noStrike" cap="none" normalizeH="0" baseline="0" dirty="0" err="1" smtClean="0">
                <a:ln>
                  <a:noFill/>
                </a:ln>
                <a:effectLst/>
                <a:latin typeface="Calibri" panose="020F0502020204030204" pitchFamily="34" charset="0"/>
                <a:cs typeface="Calibri" panose="020F0502020204030204" pitchFamily="34" charset="0"/>
              </a:rPr>
              <a:t>Deptno</a:t>
            </a:r>
            <a:r>
              <a:rPr kumimoji="0" lang="en-US" sz="2800" b="0" i="0" u="none" strike="noStrike" cap="none" normalizeH="0" baseline="0" dirty="0" err="1" smtClean="0">
                <a:ln>
                  <a:noFill/>
                </a:ln>
                <a:effectLst/>
                <a:latin typeface="Calibri" panose="020F0502020204030204" pitchFamily="34" charset="0"/>
                <a:cs typeface="Calibri" panose="020F0502020204030204" pitchFamily="34" charset="0"/>
              </a:rPr>
              <a:t>,Dept_name,Emp_id</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a:r>
            <a:b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br>
            <a:endParaRPr kumimoji="0" lang="en-US" sz="2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2NF:</a:t>
            </a:r>
            <a:endParaRPr kumimoji="0" lang="en-US" sz="2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1</a:t>
            </a:r>
            <a:r>
              <a:rPr kumimoji="0" lang="en-US" sz="2800" b="0" i="0" u="none" strike="noStrike" cap="none" normalizeH="0" baseline="30000" dirty="0" smtClean="0">
                <a:ln>
                  <a:noFill/>
                </a:ln>
                <a:effectLst/>
                <a:latin typeface="Calibri" panose="020F0502020204030204" pitchFamily="34" charset="0"/>
                <a:cs typeface="Calibri" panose="020F0502020204030204" pitchFamily="34" charset="0"/>
              </a:rPr>
              <a:t>st</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table:</a:t>
            </a:r>
            <a:r>
              <a:rPr kumimoji="0" lang="en-US" sz="2800" b="0" i="0" u="sng" strike="noStrike" cap="none" normalizeH="0" baseline="0" dirty="0" smtClean="0">
                <a:ln>
                  <a:noFill/>
                </a:ln>
                <a:effectLst/>
                <a:latin typeface="Calibri" panose="020F0502020204030204" pitchFamily="34" charset="0"/>
                <a:cs typeface="Calibri" panose="020F0502020204030204" pitchFamily="34" charset="0"/>
              </a:rPr>
              <a:t> </a:t>
            </a:r>
            <a:r>
              <a:rPr kumimoji="0" lang="en-US" sz="2800" b="0" i="0" u="sng" strike="noStrike" cap="none" normalizeH="0" baseline="0" dirty="0" err="1" smtClean="0">
                <a:ln>
                  <a:noFill/>
                </a:ln>
                <a:effectLst/>
                <a:latin typeface="Calibri" panose="020F0502020204030204" pitchFamily="34" charset="0"/>
                <a:cs typeface="Calibri" panose="020F0502020204030204" pitchFamily="34" charset="0"/>
              </a:rPr>
              <a:t>Emp_id</a:t>
            </a:r>
            <a:r>
              <a:rPr kumimoji="0" lang="en-US" sz="2800" b="0" i="0" u="sng" strike="noStrike" cap="none" normalizeH="0" baseline="0" dirty="0" smtClean="0">
                <a:ln>
                  <a:noFill/>
                </a:ln>
                <a:effectLst/>
                <a:latin typeface="Calibri" panose="020F0502020204030204" pitchFamily="34" charset="0"/>
                <a:cs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cs typeface="Calibri" panose="020F0502020204030204" pitchFamily="34" charset="0"/>
              </a:rPr>
              <a:t>Emp_name</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a:t>
            </a:r>
            <a:r>
              <a:rPr kumimoji="0" lang="en-US" sz="2800" b="0" i="0" u="none" strike="noStrike" cap="none" normalizeH="0" baseline="0" dirty="0" err="1" smtClean="0">
                <a:ln>
                  <a:noFill/>
                </a:ln>
                <a:effectLst/>
                <a:latin typeface="Calibri" panose="020F0502020204030204" pitchFamily="34" charset="0"/>
                <a:cs typeface="Calibri" panose="020F0502020204030204" pitchFamily="34" charset="0"/>
              </a:rPr>
              <a:t>Phn_no,Address,D_O_B,Email,Sal,Comm,Hiredate,Mgr_id</a:t>
            </a:r>
            <a:endParaRPr kumimoji="0" lang="en-US" sz="2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2</a:t>
            </a:r>
            <a:r>
              <a:rPr kumimoji="0" lang="en-US" sz="2800" b="0" i="0" u="none" strike="noStrike" cap="none" normalizeH="0" baseline="30000" dirty="0" smtClean="0">
                <a:ln>
                  <a:noFill/>
                </a:ln>
                <a:effectLst/>
                <a:latin typeface="Calibri" panose="020F0502020204030204" pitchFamily="34" charset="0"/>
                <a:cs typeface="Calibri" panose="020F0502020204030204" pitchFamily="34" charset="0"/>
              </a:rPr>
              <a:t>nd</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table: </a:t>
            </a:r>
            <a:r>
              <a:rPr kumimoji="0" lang="en-US" sz="2800" b="0" i="0" u="sng" strike="noStrike" cap="none" normalizeH="0" baseline="0" dirty="0" err="1" smtClean="0">
                <a:ln>
                  <a:noFill/>
                </a:ln>
                <a:effectLst/>
                <a:latin typeface="Calibri" panose="020F0502020204030204" pitchFamily="34" charset="0"/>
                <a:cs typeface="Calibri" panose="020F0502020204030204" pitchFamily="34" charset="0"/>
              </a:rPr>
              <a:t>Branch_no</a:t>
            </a:r>
            <a:r>
              <a:rPr kumimoji="0" lang="en-US" sz="2800" b="0" i="0" u="none" strike="noStrike" cap="none" normalizeH="0" baseline="0" dirty="0" err="1" smtClean="0">
                <a:ln>
                  <a:noFill/>
                </a:ln>
                <a:effectLst/>
                <a:latin typeface="Calibri" panose="020F0502020204030204" pitchFamily="34" charset="0"/>
                <a:cs typeface="Calibri" panose="020F0502020204030204" pitchFamily="34" charset="0"/>
              </a:rPr>
              <a:t>,Branch_name,Branch_add,Branch_officer</a:t>
            </a:r>
            <a:endParaRPr kumimoji="0" lang="en-US" sz="2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3</a:t>
            </a:r>
            <a:r>
              <a:rPr kumimoji="0" lang="en-US" sz="2800" b="0" i="0" u="none" strike="noStrike" cap="none" normalizeH="0" baseline="30000" dirty="0" smtClean="0">
                <a:ln>
                  <a:noFill/>
                </a:ln>
                <a:effectLst/>
                <a:latin typeface="Calibri" panose="020F0502020204030204" pitchFamily="34" charset="0"/>
                <a:cs typeface="Calibri" panose="020F0502020204030204" pitchFamily="34" charset="0"/>
              </a:rPr>
              <a:t>rd</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table: </a:t>
            </a:r>
            <a:r>
              <a:rPr kumimoji="0" lang="en-US" sz="2800" b="0" i="0" u="sng" strike="noStrike" cap="none" normalizeH="0" baseline="0" dirty="0" err="1" smtClean="0">
                <a:ln>
                  <a:noFill/>
                </a:ln>
                <a:effectLst/>
                <a:latin typeface="Calibri" panose="020F0502020204030204" pitchFamily="34" charset="0"/>
                <a:cs typeface="Calibri" panose="020F0502020204030204" pitchFamily="34" charset="0"/>
              </a:rPr>
              <a:t>Deptno</a:t>
            </a:r>
            <a:r>
              <a:rPr kumimoji="0" lang="en-US" sz="2800" b="0" i="0" u="none" strike="noStrike" cap="none" normalizeH="0" baseline="0" dirty="0" err="1" smtClean="0">
                <a:ln>
                  <a:noFill/>
                </a:ln>
                <a:effectLst/>
                <a:latin typeface="Calibri" panose="020F0502020204030204" pitchFamily="34" charset="0"/>
                <a:cs typeface="Calibri" panose="020F0502020204030204" pitchFamily="34" charset="0"/>
              </a:rPr>
              <a:t>,Dept_name,Emp_id</a:t>
            </a:r>
            <a:endParaRPr kumimoji="0" lang="en-US" sz="2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4</a:t>
            </a:r>
            <a:r>
              <a:rPr kumimoji="0" lang="en-US" sz="2800" b="0" i="0" u="none" strike="noStrike" cap="none" normalizeH="0" baseline="30000" dirty="0" smtClean="0">
                <a:ln>
                  <a:noFill/>
                </a:ln>
                <a:effectLst/>
                <a:latin typeface="Calibri" panose="020F0502020204030204" pitchFamily="34" charset="0"/>
                <a:cs typeface="Calibri" panose="020F0502020204030204" pitchFamily="34" charset="0"/>
              </a:rPr>
              <a:t>th</a:t>
            </a:r>
            <a:r>
              <a:rPr kumimoji="0" lang="en-US" sz="2800" b="0" i="0" u="none" strike="noStrike" cap="none" normalizeH="0" baseline="0" dirty="0" smtClean="0">
                <a:ln>
                  <a:noFill/>
                </a:ln>
                <a:effectLst/>
                <a:latin typeface="Calibri" panose="020F0502020204030204" pitchFamily="34" charset="0"/>
                <a:cs typeface="Calibri" panose="020F0502020204030204" pitchFamily="34" charset="0"/>
              </a:rPr>
              <a:t> table: </a:t>
            </a:r>
            <a:r>
              <a:rPr kumimoji="0" lang="en-US" sz="2800" b="0" i="0" u="sng" strike="noStrike" cap="none" normalizeH="0" baseline="0" dirty="0" err="1" smtClean="0">
                <a:ln>
                  <a:noFill/>
                </a:ln>
                <a:effectLst/>
                <a:latin typeface="Calibri" panose="020F0502020204030204" pitchFamily="34" charset="0"/>
                <a:cs typeface="Calibri" panose="020F0502020204030204" pitchFamily="34" charset="0"/>
              </a:rPr>
              <a:t>Branch_no</a:t>
            </a:r>
            <a:r>
              <a:rPr kumimoji="0" lang="en-US" sz="2800" b="0" i="0" u="sng" strike="noStrike" cap="none" normalizeH="0" baseline="0" dirty="0" smtClean="0">
                <a:ln>
                  <a:noFill/>
                </a:ln>
                <a:effectLst/>
                <a:latin typeface="Calibri" panose="020F0502020204030204" pitchFamily="34" charset="0"/>
                <a:cs typeface="Calibri" panose="020F0502020204030204" pitchFamily="34" charset="0"/>
              </a:rPr>
              <a:t> , </a:t>
            </a:r>
            <a:r>
              <a:rPr kumimoji="0" lang="en-US" sz="2800" b="0" i="0" u="sng" strike="noStrike" cap="none" normalizeH="0" baseline="0" dirty="0" err="1" smtClean="0">
                <a:ln>
                  <a:noFill/>
                </a:ln>
                <a:effectLst/>
                <a:latin typeface="Calibri" panose="020F0502020204030204" pitchFamily="34" charset="0"/>
                <a:cs typeface="Calibri" panose="020F0502020204030204" pitchFamily="34" charset="0"/>
              </a:rPr>
              <a:t>Emp_id</a:t>
            </a:r>
            <a:endParaRPr kumimoji="0" lang="en-US" sz="2800" b="0" i="0" u="none" strike="noStrike" cap="none" normalizeH="0" baseline="0" dirty="0" smtClean="0">
              <a:ln>
                <a:noFill/>
              </a:ln>
              <a:effectLst/>
            </a:endParaRPr>
          </a:p>
        </p:txBody>
      </p:sp>
    </p:spTree>
    <p:extLst>
      <p:ext uri="{BB962C8B-B14F-4D97-AF65-F5344CB8AC3E}">
        <p14:creationId xmlns:p14="http://schemas.microsoft.com/office/powerpoint/2010/main" val="1159321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1000"/>
            <a:ext cx="9677400" cy="5029200"/>
          </a:xfrm>
        </p:spPr>
        <p:txBody>
          <a:bodyPr>
            <a:normAutofit/>
          </a:bodyPr>
          <a:lstStyle/>
          <a:p>
            <a:pPr lvl="0" eaLnBrk="0" fontAlgn="base" hangingPunct="0">
              <a:lnSpc>
                <a:spcPct val="100000"/>
              </a:lnSpc>
              <a:spcAft>
                <a:spcPct val="0"/>
              </a:spcAft>
            </a:pPr>
            <a:r>
              <a:rPr lang="en-US" sz="3200" dirty="0">
                <a:latin typeface="Calibri" panose="020F0502020204030204" pitchFamily="34" charset="0"/>
                <a:cs typeface="Calibri" panose="020F0502020204030204" pitchFamily="34" charset="0"/>
              </a:rPr>
              <a:t>3NF:</a:t>
            </a:r>
            <a:r>
              <a:rPr lang="en-US" sz="3200" dirty="0"/>
              <a:t/>
            </a:r>
            <a:br>
              <a:rPr lang="en-US" sz="3200" dirty="0"/>
            </a:br>
            <a:r>
              <a:rPr lang="en-US" sz="3200" dirty="0">
                <a:latin typeface="Calibri" panose="020F0502020204030204" pitchFamily="34" charset="0"/>
                <a:cs typeface="Calibri" panose="020F0502020204030204" pitchFamily="34" charset="0"/>
              </a:rPr>
              <a:t>1</a:t>
            </a:r>
            <a:r>
              <a:rPr lang="en-US" sz="3200" baseline="30000" dirty="0">
                <a:latin typeface="Calibri" panose="020F0502020204030204" pitchFamily="34" charset="0"/>
                <a:cs typeface="Calibri" panose="020F0502020204030204" pitchFamily="34" charset="0"/>
              </a:rPr>
              <a:t>st</a:t>
            </a:r>
            <a:r>
              <a:rPr lang="en-US" sz="3200" dirty="0">
                <a:latin typeface="Calibri" panose="020F0502020204030204" pitchFamily="34" charset="0"/>
                <a:cs typeface="Calibri" panose="020F0502020204030204" pitchFamily="34" charset="0"/>
              </a:rPr>
              <a:t> table: </a:t>
            </a:r>
            <a:r>
              <a:rPr lang="en-US" sz="3200" u="sng" dirty="0" err="1">
                <a:latin typeface="Calibri" panose="020F0502020204030204" pitchFamily="34" charset="0"/>
                <a:cs typeface="Calibri" panose="020F0502020204030204" pitchFamily="34" charset="0"/>
              </a:rPr>
              <a:t>Emp_id</a:t>
            </a:r>
            <a:r>
              <a:rPr lang="en-US" sz="3200" u="sng"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Emp_name</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Ph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n_no,Address,D_O_B,Email</a:t>
            </a:r>
            <a:r>
              <a:rPr lang="en-US" sz="3200" dirty="0"/>
              <a:t/>
            </a:r>
            <a:br>
              <a:rPr lang="en-US" sz="3200" dirty="0"/>
            </a:br>
            <a:r>
              <a:rPr lang="en-US" sz="3200" dirty="0">
                <a:latin typeface="Calibri" panose="020F0502020204030204" pitchFamily="34" charset="0"/>
                <a:cs typeface="Calibri" panose="020F0502020204030204" pitchFamily="34" charset="0"/>
              </a:rPr>
              <a:t>2</a:t>
            </a:r>
            <a:r>
              <a:rPr lang="en-US" sz="3200" baseline="30000" dirty="0">
                <a:latin typeface="Calibri" panose="020F0502020204030204" pitchFamily="34" charset="0"/>
                <a:cs typeface="Calibri" panose="020F0502020204030204" pitchFamily="34" charset="0"/>
              </a:rPr>
              <a:t>nd</a:t>
            </a:r>
            <a:r>
              <a:rPr lang="en-US" sz="3200" dirty="0">
                <a:latin typeface="Calibri" panose="020F0502020204030204" pitchFamily="34" charset="0"/>
                <a:cs typeface="Calibri" panose="020F0502020204030204" pitchFamily="34" charset="0"/>
              </a:rPr>
              <a:t> table: </a:t>
            </a:r>
            <a:r>
              <a:rPr lang="en-US" sz="3200" u="sng" dirty="0" err="1">
                <a:latin typeface="Calibri" panose="020F0502020204030204" pitchFamily="34" charset="0"/>
                <a:cs typeface="Calibri" panose="020F0502020204030204" pitchFamily="34" charset="0"/>
              </a:rPr>
              <a:t>Emp_id</a:t>
            </a:r>
            <a:r>
              <a:rPr lang="en-US" sz="3200" u="sng"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Sal,Comm,Hiredate,Mgr_id</a:t>
            </a:r>
            <a:r>
              <a:rPr lang="en-US" sz="3200" dirty="0"/>
              <a:t/>
            </a:r>
            <a:br>
              <a:rPr lang="en-US" sz="3200" dirty="0"/>
            </a:br>
            <a:r>
              <a:rPr lang="en-US" sz="3200" dirty="0">
                <a:latin typeface="Calibri" panose="020F0502020204030204" pitchFamily="34" charset="0"/>
                <a:cs typeface="Calibri" panose="020F0502020204030204" pitchFamily="34" charset="0"/>
              </a:rPr>
              <a:t>3</a:t>
            </a:r>
            <a:r>
              <a:rPr lang="en-US" sz="3200" baseline="30000" dirty="0">
                <a:latin typeface="Calibri" panose="020F0502020204030204" pitchFamily="34" charset="0"/>
                <a:cs typeface="Calibri" panose="020F0502020204030204" pitchFamily="34" charset="0"/>
              </a:rPr>
              <a:t>rd</a:t>
            </a:r>
            <a:r>
              <a:rPr lang="en-US" sz="3200" dirty="0">
                <a:latin typeface="Calibri" panose="020F0502020204030204" pitchFamily="34" charset="0"/>
                <a:cs typeface="Calibri" panose="020F0502020204030204" pitchFamily="34" charset="0"/>
              </a:rPr>
              <a:t> table: </a:t>
            </a:r>
            <a:r>
              <a:rPr lang="en-US" sz="3200" u="sng" dirty="0" err="1">
                <a:latin typeface="Calibri" panose="020F0502020204030204" pitchFamily="34" charset="0"/>
                <a:cs typeface="Calibri" panose="020F0502020204030204" pitchFamily="34" charset="0"/>
              </a:rPr>
              <a:t>Deptno</a:t>
            </a:r>
            <a:r>
              <a:rPr lang="en-US" sz="3200" dirty="0" err="1">
                <a:latin typeface="Calibri" panose="020F0502020204030204" pitchFamily="34" charset="0"/>
                <a:cs typeface="Calibri" panose="020F0502020204030204" pitchFamily="34" charset="0"/>
              </a:rPr>
              <a:t>,Dept_name,Emp_id</a:t>
            </a:r>
            <a:r>
              <a:rPr lang="en-US" sz="3200" dirty="0"/>
              <a:t/>
            </a:r>
            <a:br>
              <a:rPr lang="en-US" sz="3200" dirty="0"/>
            </a:br>
            <a:r>
              <a:rPr lang="en-US" sz="3200" dirty="0">
                <a:latin typeface="Calibri" panose="020F0502020204030204" pitchFamily="34" charset="0"/>
                <a:cs typeface="Calibri" panose="020F0502020204030204" pitchFamily="34" charset="0"/>
              </a:rPr>
              <a:t>4</a:t>
            </a:r>
            <a:r>
              <a:rPr lang="en-US" sz="3200" baseline="30000" dirty="0">
                <a:latin typeface="Calibri" panose="020F0502020204030204" pitchFamily="34" charset="0"/>
                <a:cs typeface="Calibri" panose="020F0502020204030204" pitchFamily="34" charset="0"/>
              </a:rPr>
              <a:t>th</a:t>
            </a:r>
            <a:r>
              <a:rPr lang="en-US" sz="3200" dirty="0">
                <a:latin typeface="Calibri" panose="020F0502020204030204" pitchFamily="34" charset="0"/>
                <a:cs typeface="Calibri" panose="020F0502020204030204" pitchFamily="34" charset="0"/>
              </a:rPr>
              <a:t> table: </a:t>
            </a:r>
            <a:r>
              <a:rPr lang="en-US" sz="3200" u="sng" dirty="0" err="1">
                <a:latin typeface="Calibri" panose="020F0502020204030204" pitchFamily="34" charset="0"/>
                <a:cs typeface="Calibri" panose="020F0502020204030204" pitchFamily="34" charset="0"/>
              </a:rPr>
              <a:t>Branch_no</a:t>
            </a:r>
            <a:r>
              <a:rPr lang="en-US" sz="3200" dirty="0" err="1">
                <a:latin typeface="Calibri" panose="020F0502020204030204" pitchFamily="34" charset="0"/>
                <a:cs typeface="Calibri" panose="020F0502020204030204" pitchFamily="34" charset="0"/>
              </a:rPr>
              <a:t>,Branch_name,Branch_add,Branch_officer</a:t>
            </a:r>
            <a:r>
              <a:rPr lang="en-US" sz="3200" dirty="0"/>
              <a:t/>
            </a:r>
            <a:br>
              <a:rPr lang="en-US" sz="3200" dirty="0"/>
            </a:br>
            <a:r>
              <a:rPr lang="en-US" sz="3200" dirty="0">
                <a:latin typeface="Calibri" panose="020F0502020204030204" pitchFamily="34" charset="0"/>
                <a:cs typeface="Calibri" panose="020F0502020204030204" pitchFamily="34" charset="0"/>
              </a:rPr>
              <a:t>5</a:t>
            </a:r>
            <a:r>
              <a:rPr lang="en-US" sz="3200" baseline="30000" dirty="0">
                <a:latin typeface="Calibri" panose="020F0502020204030204" pitchFamily="34" charset="0"/>
                <a:cs typeface="Calibri" panose="020F0502020204030204" pitchFamily="34" charset="0"/>
              </a:rPr>
              <a:t>th</a:t>
            </a:r>
            <a:r>
              <a:rPr lang="en-US" sz="3200" dirty="0">
                <a:latin typeface="Calibri" panose="020F0502020204030204" pitchFamily="34" charset="0"/>
                <a:cs typeface="Calibri" panose="020F0502020204030204" pitchFamily="34" charset="0"/>
              </a:rPr>
              <a:t> table : </a:t>
            </a:r>
            <a:r>
              <a:rPr lang="en-US" sz="3200" u="sng" dirty="0" err="1">
                <a:latin typeface="Calibri" panose="020F0502020204030204" pitchFamily="34" charset="0"/>
                <a:cs typeface="Calibri" panose="020F0502020204030204" pitchFamily="34" charset="0"/>
              </a:rPr>
              <a:t>Branch_no</a:t>
            </a:r>
            <a:r>
              <a:rPr lang="en-US" sz="3200" u="sng" dirty="0">
                <a:latin typeface="Calibri" panose="020F0502020204030204" pitchFamily="34" charset="0"/>
                <a:cs typeface="Calibri" panose="020F0502020204030204" pitchFamily="34" charset="0"/>
              </a:rPr>
              <a:t> , </a:t>
            </a:r>
            <a:r>
              <a:rPr lang="en-US" sz="3200" u="sng" dirty="0" err="1">
                <a:latin typeface="Calibri" panose="020F0502020204030204" pitchFamily="34" charset="0"/>
                <a:cs typeface="Calibri" panose="020F0502020204030204" pitchFamily="34" charset="0"/>
              </a:rPr>
              <a:t>Emp_id</a:t>
            </a:r>
            <a:endParaRPr lang="en-US" sz="3200" dirty="0"/>
          </a:p>
        </p:txBody>
      </p:sp>
    </p:spTree>
    <p:extLst>
      <p:ext uri="{BB962C8B-B14F-4D97-AF65-F5344CB8AC3E}">
        <p14:creationId xmlns:p14="http://schemas.microsoft.com/office/powerpoint/2010/main" val="779076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1981200"/>
            <a:ext cx="9144000" cy="1981200"/>
          </a:xfrm>
        </p:spPr>
        <p:txBody>
          <a:bodyPr>
            <a:normAutofit fontScale="90000"/>
          </a:bodyPr>
          <a:lstStyle/>
          <a:p>
            <a:r>
              <a:rPr lang="en-US" dirty="0"/>
              <a:t> </a:t>
            </a:r>
            <a:r>
              <a:rPr lang="en-US" dirty="0" smtClean="0"/>
              <a:t>           Table Names With Data</a:t>
            </a:r>
            <a:br>
              <a:rPr lang="en-US" dirty="0" smtClean="0"/>
            </a:br>
            <a:r>
              <a:rPr lang="en-US" dirty="0"/>
              <a:t/>
            </a:r>
            <a:br>
              <a:rPr lang="en-US" dirty="0"/>
            </a:br>
            <a:r>
              <a:rPr lang="en-US" dirty="0" smtClean="0"/>
              <a:t>1.emp_info </a:t>
            </a:r>
            <a:br>
              <a:rPr lang="en-US" dirty="0" smtClean="0"/>
            </a:br>
            <a:r>
              <a:rPr lang="en-US" dirty="0" smtClean="0"/>
              <a:t>2.emp_office</a:t>
            </a:r>
            <a:br>
              <a:rPr lang="en-US" dirty="0" smtClean="0"/>
            </a:br>
            <a:r>
              <a:rPr lang="en-US" dirty="0" smtClean="0"/>
              <a:t>3.department</a:t>
            </a:r>
            <a:br>
              <a:rPr lang="en-US" dirty="0" smtClean="0"/>
            </a:br>
            <a:r>
              <a:rPr lang="en-US" dirty="0" smtClean="0"/>
              <a:t>4.branch</a:t>
            </a:r>
            <a:br>
              <a:rPr lang="en-US" dirty="0" smtClean="0"/>
            </a:br>
            <a:endParaRPr lang="en-US" dirty="0"/>
          </a:p>
        </p:txBody>
      </p:sp>
    </p:spTree>
    <p:extLst>
      <p:ext uri="{BB962C8B-B14F-4D97-AF65-F5344CB8AC3E}">
        <p14:creationId xmlns:p14="http://schemas.microsoft.com/office/powerpoint/2010/main" val="3718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2438400"/>
            <a:ext cx="9601200" cy="1143000"/>
          </a:xfrm>
        </p:spPr>
        <p:txBody>
          <a:bodyPr/>
          <a:lstStyle/>
          <a:p>
            <a:r>
              <a:rPr lang="en-US" dirty="0" smtClean="0"/>
              <a:t>                 </a:t>
            </a:r>
            <a:r>
              <a:rPr lang="en-US" dirty="0" err="1" smtClean="0"/>
              <a:t>Emp_info</a:t>
            </a:r>
            <a:r>
              <a:rPr lang="en-US" dirty="0" smtClean="0"/>
              <a:t> table</a:t>
            </a:r>
            <a:br>
              <a:rPr lang="en-US" dirty="0" smtClean="0"/>
            </a:br>
            <a:r>
              <a:rPr lang="en-US" dirty="0" smtClean="0"/>
              <a:t>                 48 rows</a:t>
            </a:r>
            <a:endParaRPr lang="en-US" dirty="0"/>
          </a:p>
        </p:txBody>
      </p:sp>
    </p:spTree>
    <p:extLst>
      <p:ext uri="{BB962C8B-B14F-4D97-AF65-F5344CB8AC3E}">
        <p14:creationId xmlns:p14="http://schemas.microsoft.com/office/powerpoint/2010/main" val="2711060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0"/>
            <a:ext cx="9144000" cy="6780425"/>
          </a:xfrm>
          <a:prstGeom prst="rect">
            <a:avLst/>
          </a:prstGeom>
        </p:spPr>
      </p:pic>
    </p:spTree>
    <p:extLst>
      <p:ext uri="{BB962C8B-B14F-4D97-AF65-F5344CB8AC3E}">
        <p14:creationId xmlns:p14="http://schemas.microsoft.com/office/powerpoint/2010/main" val="130625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7584"/>
            <a:ext cx="9525000" cy="6678016"/>
          </a:xfrm>
          <a:prstGeom prst="rect">
            <a:avLst/>
          </a:prstGeom>
        </p:spPr>
      </p:pic>
    </p:spTree>
    <p:extLst>
      <p:ext uri="{BB962C8B-B14F-4D97-AF65-F5344CB8AC3E}">
        <p14:creationId xmlns:p14="http://schemas.microsoft.com/office/powerpoint/2010/main" val="3247400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2362200"/>
            <a:ext cx="9601200" cy="1143000"/>
          </a:xfrm>
        </p:spPr>
        <p:txBody>
          <a:bodyPr/>
          <a:lstStyle/>
          <a:p>
            <a:r>
              <a:rPr lang="en-US" dirty="0" smtClean="0"/>
              <a:t>           </a:t>
            </a:r>
            <a:r>
              <a:rPr lang="en-US" dirty="0" err="1" smtClean="0"/>
              <a:t>Emp_office</a:t>
            </a:r>
            <a:r>
              <a:rPr lang="en-US" dirty="0" smtClean="0"/>
              <a:t>  table</a:t>
            </a:r>
            <a:br>
              <a:rPr lang="en-US" dirty="0" smtClean="0"/>
            </a:br>
            <a:r>
              <a:rPr lang="en-US" dirty="0" smtClean="0"/>
              <a:t>           48 rows</a:t>
            </a:r>
            <a:endParaRPr lang="en-US" dirty="0"/>
          </a:p>
        </p:txBody>
      </p:sp>
    </p:spTree>
    <p:extLst>
      <p:ext uri="{BB962C8B-B14F-4D97-AF65-F5344CB8AC3E}">
        <p14:creationId xmlns:p14="http://schemas.microsoft.com/office/powerpoint/2010/main" val="4181527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105367"/>
            <a:ext cx="8763000" cy="6887167"/>
          </a:xfrm>
          <a:prstGeom prst="rect">
            <a:avLst/>
          </a:prstGeom>
        </p:spPr>
      </p:pic>
    </p:spTree>
    <p:extLst>
      <p:ext uri="{BB962C8B-B14F-4D97-AF65-F5344CB8AC3E}">
        <p14:creationId xmlns:p14="http://schemas.microsoft.com/office/powerpoint/2010/main" val="3251256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                          </a:t>
            </a:r>
            <a:r>
              <a:rPr lang="en-US" sz="2000" dirty="0" smtClean="0"/>
              <a:t>Introduction</a:t>
            </a:r>
            <a:br>
              <a:rPr lang="en-US" sz="2000" dirty="0" smtClean="0"/>
            </a:br>
            <a:endParaRPr lang="en-US" dirty="0"/>
          </a:p>
        </p:txBody>
      </p:sp>
      <p:sp>
        <p:nvSpPr>
          <p:cNvPr id="14" name="Content Placeholder 13"/>
          <p:cNvSpPr>
            <a:spLocks noGrp="1"/>
          </p:cNvSpPr>
          <p:nvPr>
            <p:ph idx="1"/>
          </p:nvPr>
        </p:nvSpPr>
        <p:spPr/>
        <p:txBody>
          <a:bodyPr/>
          <a:lstStyle/>
          <a:p>
            <a:r>
              <a:rPr lang="en-US" dirty="0" smtClean="0"/>
              <a:t>The bank management system is an application for maintaining a person’s account in the bank.</a:t>
            </a:r>
          </a:p>
          <a:p>
            <a:r>
              <a:rPr lang="en-US" dirty="0" smtClean="0"/>
              <a:t> The system provides</a:t>
            </a:r>
          </a:p>
          <a:p>
            <a:pPr lvl="1"/>
            <a:r>
              <a:rPr lang="en-US" dirty="0" smtClean="0"/>
              <a:t>Employee’s Personal Information</a:t>
            </a:r>
          </a:p>
          <a:p>
            <a:pPr lvl="1"/>
            <a:r>
              <a:rPr lang="en-US" dirty="0" smtClean="0"/>
              <a:t>Employee’s Official Information </a:t>
            </a:r>
            <a:endParaRPr lang="en-US" dirty="0" smtClean="0"/>
          </a:p>
          <a:p>
            <a:pPr lvl="1"/>
            <a:r>
              <a:rPr lang="en-US" dirty="0" smtClean="0"/>
              <a:t>Departmental Information</a:t>
            </a:r>
          </a:p>
          <a:p>
            <a:pPr lvl="1"/>
            <a:r>
              <a:rPr lang="en-US" dirty="0" smtClean="0"/>
              <a:t>Branch Information </a:t>
            </a:r>
          </a:p>
          <a:p>
            <a:pPr lvl="1"/>
            <a:endParaRPr lang="en-US" dirty="0" smtClean="0"/>
          </a:p>
          <a:p>
            <a:r>
              <a:rPr lang="en-US" dirty="0"/>
              <a:t> </a:t>
            </a:r>
            <a:r>
              <a:rPr lang="en-US" dirty="0" smtClean="0"/>
              <a:t> </a:t>
            </a:r>
            <a:endParaRPr lang="en-US" dirty="0"/>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3" y="89400"/>
            <a:ext cx="9144000" cy="6616200"/>
          </a:xfrm>
          <a:prstGeom prst="rect">
            <a:avLst/>
          </a:prstGeom>
        </p:spPr>
      </p:pic>
    </p:spTree>
    <p:extLst>
      <p:ext uri="{BB962C8B-B14F-4D97-AF65-F5344CB8AC3E}">
        <p14:creationId xmlns:p14="http://schemas.microsoft.com/office/powerpoint/2010/main" val="3816018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905000"/>
            <a:ext cx="9601200" cy="1600200"/>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t>
            </a:r>
            <a:r>
              <a:rPr lang="en-US" dirty="0" smtClean="0"/>
              <a:t>								Department table </a:t>
            </a:r>
            <a:br>
              <a:rPr lang="en-US" dirty="0" smtClean="0"/>
            </a:br>
            <a:r>
              <a:rPr lang="en-US" dirty="0" smtClean="0"/>
              <a:t>       7 rows</a:t>
            </a:r>
            <a:br>
              <a:rPr lang="en-US" dirty="0" smtClean="0"/>
            </a:br>
            <a:endParaRPr lang="en-US" dirty="0"/>
          </a:p>
        </p:txBody>
      </p:sp>
    </p:spTree>
    <p:extLst>
      <p:ext uri="{BB962C8B-B14F-4D97-AF65-F5344CB8AC3E}">
        <p14:creationId xmlns:p14="http://schemas.microsoft.com/office/powerpoint/2010/main" val="224767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304800"/>
            <a:ext cx="9327016" cy="6248400"/>
          </a:xfrm>
          <a:prstGeom prst="rect">
            <a:avLst/>
          </a:prstGeom>
        </p:spPr>
      </p:pic>
    </p:spTree>
    <p:extLst>
      <p:ext uri="{BB962C8B-B14F-4D97-AF65-F5344CB8AC3E}">
        <p14:creationId xmlns:p14="http://schemas.microsoft.com/office/powerpoint/2010/main" val="2737969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209800"/>
            <a:ext cx="9601200" cy="1219200"/>
          </a:xfrm>
        </p:spPr>
        <p:txBody>
          <a:bodyPr/>
          <a:lstStyle/>
          <a:p>
            <a:r>
              <a:rPr lang="en-US" dirty="0" smtClean="0"/>
              <a:t>               Branch  table</a:t>
            </a:r>
            <a:br>
              <a:rPr lang="en-US" dirty="0" smtClean="0"/>
            </a:br>
            <a:r>
              <a:rPr lang="en-US" dirty="0" smtClean="0"/>
              <a:t>               4 rows</a:t>
            </a:r>
            <a:endParaRPr lang="en-US" dirty="0"/>
          </a:p>
        </p:txBody>
      </p:sp>
    </p:spTree>
    <p:extLst>
      <p:ext uri="{BB962C8B-B14F-4D97-AF65-F5344CB8AC3E}">
        <p14:creationId xmlns:p14="http://schemas.microsoft.com/office/powerpoint/2010/main" val="3394615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066800"/>
            <a:ext cx="10363200" cy="4724400"/>
          </a:xfrm>
          <a:prstGeom prst="rect">
            <a:avLst/>
          </a:prstGeom>
        </p:spPr>
      </p:pic>
    </p:spTree>
    <p:extLst>
      <p:ext uri="{BB962C8B-B14F-4D97-AF65-F5344CB8AC3E}">
        <p14:creationId xmlns:p14="http://schemas.microsoft.com/office/powerpoint/2010/main" val="1007275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2209800"/>
            <a:ext cx="9601200" cy="1143000"/>
          </a:xfrm>
        </p:spPr>
        <p:txBody>
          <a:bodyPr/>
          <a:lstStyle/>
          <a:p>
            <a:pPr algn="ctr"/>
            <a:r>
              <a:rPr lang="en-US" dirty="0" smtClean="0"/>
              <a:t>         4 view creations with data</a:t>
            </a:r>
            <a:endParaRPr lang="en-US" dirty="0"/>
          </a:p>
        </p:txBody>
      </p:sp>
    </p:spTree>
    <p:extLst>
      <p:ext uri="{BB962C8B-B14F-4D97-AF65-F5344CB8AC3E}">
        <p14:creationId xmlns:p14="http://schemas.microsoft.com/office/powerpoint/2010/main" val="2857058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5867400"/>
          </a:xfrm>
        </p:spPr>
        <p:txBody>
          <a:bodyPr>
            <a:normAutofit fontScale="90000"/>
          </a:bodyPr>
          <a:lstStyle/>
          <a:p>
            <a:r>
              <a:rPr lang="en-US" smtClean="0"/>
              <a:t>                         Conclusion :</a:t>
            </a:r>
            <a:br>
              <a:rPr lang="en-US" smtClean="0"/>
            </a:br>
            <a:r>
              <a:rPr lang="en-US" dirty="0"/>
              <a:t> </a:t>
            </a:r>
            <a:br>
              <a:rPr lang="en-US" dirty="0"/>
            </a:br>
            <a:r>
              <a:rPr lang="en-US" dirty="0"/>
              <a:t> Project is about bank management system.</a:t>
            </a:r>
            <a:br>
              <a:rPr lang="en-US" dirty="0"/>
            </a:br>
            <a:r>
              <a:rPr lang="en-US" dirty="0"/>
              <a:t/>
            </a:r>
            <a:br>
              <a:rPr lang="en-US" dirty="0"/>
            </a:br>
            <a:r>
              <a:rPr lang="en-US"/>
              <a:t/>
            </a:r>
            <a:br>
              <a:rPr lang="en-US"/>
            </a:br>
            <a:r>
              <a:rPr lang="en-US" dirty="0" smtClean="0"/>
              <a:t>This </a:t>
            </a:r>
            <a:r>
              <a:rPr lang="en-US" dirty="0"/>
              <a:t>project includes ER-Diagram, Normalization , SQL query</a:t>
            </a:r>
            <a:br>
              <a:rPr lang="en-US" dirty="0"/>
            </a:br>
            <a:r>
              <a:rPr lang="en-US" dirty="0"/>
              <a:t/>
            </a:r>
            <a:br>
              <a:rPr lang="en-US" dirty="0"/>
            </a:br>
            <a:r>
              <a:rPr lang="en-US" dirty="0"/>
              <a:t/>
            </a:r>
            <a:br>
              <a:rPr lang="en-US" dirty="0"/>
            </a:br>
            <a:r>
              <a:rPr lang="en-US" dirty="0"/>
              <a:t> </a:t>
            </a:r>
            <a:r>
              <a:rPr lang="en-US" b="1" dirty="0"/>
              <a:t>This project will help us get and store</a:t>
            </a:r>
            <a:r>
              <a:rPr lang="en-US" dirty="0"/>
              <a:t/>
            </a:r>
            <a:br>
              <a:rPr lang="en-US" dirty="0"/>
            </a:br>
            <a:r>
              <a:rPr lang="en-US" b="1" dirty="0"/>
              <a:t>The employee information of a bank in a safe and secure way.    </a:t>
            </a:r>
            <a:r>
              <a:rPr lang="en-US" dirty="0"/>
              <a:t/>
            </a:r>
            <a:br>
              <a:rPr lang="en-US" dirty="0"/>
            </a:br>
            <a:endParaRPr lang="en-US" dirty="0"/>
          </a:p>
        </p:txBody>
      </p:sp>
    </p:spTree>
    <p:extLst>
      <p:ext uri="{BB962C8B-B14F-4D97-AF65-F5344CB8AC3E}">
        <p14:creationId xmlns:p14="http://schemas.microsoft.com/office/powerpoint/2010/main" val="573592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981200"/>
            <a:ext cx="9601200" cy="1143000"/>
          </a:xfrm>
        </p:spPr>
        <p:txBody>
          <a:bodyPr/>
          <a:lstStyle/>
          <a:p>
            <a:pPr algn="ctr"/>
            <a:r>
              <a:rPr lang="en-US" dirty="0" smtClean="0"/>
              <a:t>Simple View</a:t>
            </a:r>
            <a:endParaRPr lang="en-US" dirty="0"/>
          </a:p>
        </p:txBody>
      </p:sp>
    </p:spTree>
    <p:extLst>
      <p:ext uri="{BB962C8B-B14F-4D97-AF65-F5344CB8AC3E}">
        <p14:creationId xmlns:p14="http://schemas.microsoft.com/office/powerpoint/2010/main" val="3883400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152401"/>
            <a:ext cx="10668000" cy="6705600"/>
          </a:xfrm>
          <a:prstGeom prst="rect">
            <a:avLst/>
          </a:prstGeom>
        </p:spPr>
      </p:pic>
    </p:spTree>
    <p:extLst>
      <p:ext uri="{BB962C8B-B14F-4D97-AF65-F5344CB8AC3E}">
        <p14:creationId xmlns:p14="http://schemas.microsoft.com/office/powerpoint/2010/main" val="4263485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127435"/>
            <a:ext cx="11049000" cy="6693989"/>
          </a:xfrm>
          <a:prstGeom prst="rect">
            <a:avLst/>
          </a:prstGeom>
        </p:spPr>
      </p:pic>
    </p:spTree>
    <p:extLst>
      <p:ext uri="{BB962C8B-B14F-4D97-AF65-F5344CB8AC3E}">
        <p14:creationId xmlns:p14="http://schemas.microsoft.com/office/powerpoint/2010/main" val="2895530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Business Rule</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purpose of this system is to monitor </a:t>
            </a:r>
            <a:r>
              <a:rPr lang="en-US" dirty="0" smtClean="0"/>
              <a:t> the employee’s information as well as their working information.</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Enhance business performance </a:t>
            </a:r>
          </a:p>
          <a:p>
            <a:pPr marL="0" indent="0">
              <a:buNone/>
            </a:pPr>
            <a:r>
              <a:rPr lang="en-US" dirty="0" smtClean="0"/>
              <a:t> </a:t>
            </a:r>
          </a:p>
          <a:p>
            <a:pPr>
              <a:buFont typeface="Wingdings" panose="05000000000000000000" pitchFamily="2" charset="2"/>
              <a:buChar char="Ø"/>
            </a:pPr>
            <a:r>
              <a:rPr lang="en-US" dirty="0" smtClean="0"/>
              <a:t>Grow customer relationships </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Increase Profitability</a:t>
            </a:r>
          </a:p>
        </p:txBody>
      </p:sp>
    </p:spTree>
    <p:extLst>
      <p:ext uri="{BB962C8B-B14F-4D97-AF65-F5344CB8AC3E}">
        <p14:creationId xmlns:p14="http://schemas.microsoft.com/office/powerpoint/2010/main" val="170009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514600"/>
            <a:ext cx="9601200" cy="1143000"/>
          </a:xfrm>
        </p:spPr>
        <p:txBody>
          <a:bodyPr/>
          <a:lstStyle/>
          <a:p>
            <a:pPr algn="ctr"/>
            <a:r>
              <a:rPr lang="en-US" dirty="0" smtClean="0"/>
              <a:t>Complex View</a:t>
            </a:r>
            <a:endParaRPr lang="en-US" dirty="0"/>
          </a:p>
        </p:txBody>
      </p:sp>
    </p:spTree>
    <p:extLst>
      <p:ext uri="{BB962C8B-B14F-4D97-AF65-F5344CB8AC3E}">
        <p14:creationId xmlns:p14="http://schemas.microsoft.com/office/powerpoint/2010/main" val="3349006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18" y="0"/>
            <a:ext cx="11792394" cy="6857999"/>
          </a:xfrm>
          <a:prstGeom prst="rect">
            <a:avLst/>
          </a:prstGeom>
        </p:spPr>
      </p:pic>
    </p:spTree>
    <p:extLst>
      <p:ext uri="{BB962C8B-B14F-4D97-AF65-F5344CB8AC3E}">
        <p14:creationId xmlns:p14="http://schemas.microsoft.com/office/powerpoint/2010/main" val="801119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69" y="36576"/>
            <a:ext cx="11298463" cy="6821424"/>
          </a:xfrm>
          <a:prstGeom prst="rect">
            <a:avLst/>
          </a:prstGeom>
        </p:spPr>
      </p:pic>
    </p:spTree>
    <p:extLst>
      <p:ext uri="{BB962C8B-B14F-4D97-AF65-F5344CB8AC3E}">
        <p14:creationId xmlns:p14="http://schemas.microsoft.com/office/powerpoint/2010/main" val="686960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438400"/>
            <a:ext cx="9601200" cy="1143000"/>
          </a:xfrm>
        </p:spPr>
        <p:txBody>
          <a:bodyPr>
            <a:normAutofit fontScale="90000"/>
          </a:bodyPr>
          <a:lstStyle/>
          <a:p>
            <a:r>
              <a:rPr lang="en-US" dirty="0" smtClean="0"/>
              <a:t>Query with data screenshot</a:t>
            </a:r>
            <a:br>
              <a:rPr lang="en-US" dirty="0" smtClean="0"/>
            </a:br>
            <a:r>
              <a:rPr lang="en-US" dirty="0" smtClean="0"/>
              <a:t/>
            </a:r>
            <a:br>
              <a:rPr lang="en-US" dirty="0" smtClean="0"/>
            </a:br>
            <a:r>
              <a:rPr lang="en-US" dirty="0"/>
              <a:t> </a:t>
            </a:r>
            <a:r>
              <a:rPr lang="en-US" dirty="0" smtClean="0"/>
              <a:t>                 1. Joining Query</a:t>
            </a:r>
            <a:br>
              <a:rPr lang="en-US" dirty="0" smtClean="0"/>
            </a:br>
            <a:r>
              <a:rPr lang="en-US" dirty="0" smtClean="0"/>
              <a:t/>
            </a:r>
            <a:br>
              <a:rPr lang="en-US" dirty="0" smtClean="0"/>
            </a:br>
            <a:r>
              <a:rPr lang="en-US" dirty="0" smtClean="0"/>
              <a:t>                  2. Sub  Query(2 using group       							function)</a:t>
            </a:r>
            <a:endParaRPr lang="en-US" dirty="0"/>
          </a:p>
        </p:txBody>
      </p:sp>
    </p:spTree>
    <p:extLst>
      <p:ext uri="{BB962C8B-B14F-4D97-AF65-F5344CB8AC3E}">
        <p14:creationId xmlns:p14="http://schemas.microsoft.com/office/powerpoint/2010/main" val="4265450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2667000"/>
            <a:ext cx="9601200" cy="1143000"/>
          </a:xfrm>
        </p:spPr>
        <p:txBody>
          <a:bodyPr/>
          <a:lstStyle/>
          <a:p>
            <a:pPr algn="ctr"/>
            <a:r>
              <a:rPr lang="en-US" dirty="0" smtClean="0"/>
              <a:t>Joining Query</a:t>
            </a:r>
            <a:br>
              <a:rPr lang="en-US" dirty="0" smtClean="0"/>
            </a:br>
            <a:endParaRPr lang="en-US" dirty="0"/>
          </a:p>
        </p:txBody>
      </p:sp>
    </p:spTree>
    <p:extLst>
      <p:ext uri="{BB962C8B-B14F-4D97-AF65-F5344CB8AC3E}">
        <p14:creationId xmlns:p14="http://schemas.microsoft.com/office/powerpoint/2010/main" val="585431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218662"/>
            <a:ext cx="10744200" cy="6639338"/>
          </a:xfrm>
          <a:prstGeom prst="rect">
            <a:avLst/>
          </a:prstGeom>
        </p:spPr>
      </p:pic>
    </p:spTree>
    <p:extLst>
      <p:ext uri="{BB962C8B-B14F-4D97-AF65-F5344CB8AC3E}">
        <p14:creationId xmlns:p14="http://schemas.microsoft.com/office/powerpoint/2010/main" val="2700826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970" y="126998"/>
            <a:ext cx="10098242" cy="6731001"/>
          </a:xfrm>
          <a:prstGeom prst="rect">
            <a:avLst/>
          </a:prstGeom>
        </p:spPr>
      </p:pic>
    </p:spTree>
    <p:extLst>
      <p:ext uri="{BB962C8B-B14F-4D97-AF65-F5344CB8AC3E}">
        <p14:creationId xmlns:p14="http://schemas.microsoft.com/office/powerpoint/2010/main" val="265616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87690"/>
            <a:ext cx="9753600" cy="6617909"/>
          </a:xfrm>
          <a:prstGeom prst="rect">
            <a:avLst/>
          </a:prstGeom>
        </p:spPr>
      </p:pic>
    </p:spTree>
    <p:extLst>
      <p:ext uri="{BB962C8B-B14F-4D97-AF65-F5344CB8AC3E}">
        <p14:creationId xmlns:p14="http://schemas.microsoft.com/office/powerpoint/2010/main" val="417674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62736"/>
            <a:ext cx="9982200" cy="6795263"/>
          </a:xfrm>
          <a:prstGeom prst="rect">
            <a:avLst/>
          </a:prstGeom>
        </p:spPr>
      </p:pic>
    </p:spTree>
    <p:extLst>
      <p:ext uri="{BB962C8B-B14F-4D97-AF65-F5344CB8AC3E}">
        <p14:creationId xmlns:p14="http://schemas.microsoft.com/office/powerpoint/2010/main" val="1613802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209800"/>
            <a:ext cx="9601200" cy="1143000"/>
          </a:xfrm>
        </p:spPr>
        <p:txBody>
          <a:bodyPr/>
          <a:lstStyle/>
          <a:p>
            <a:pPr algn="ctr"/>
            <a:r>
              <a:rPr lang="en-US" dirty="0" smtClean="0"/>
              <a:t>Sub-Query</a:t>
            </a:r>
            <a:endParaRPr lang="en-US" dirty="0"/>
          </a:p>
        </p:txBody>
      </p:sp>
    </p:spTree>
    <p:extLst>
      <p:ext uri="{BB962C8B-B14F-4D97-AF65-F5344CB8AC3E}">
        <p14:creationId xmlns:p14="http://schemas.microsoft.com/office/powerpoint/2010/main" val="3842564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457200"/>
            <a:ext cx="8839201" cy="1066800"/>
          </a:xfrm>
        </p:spPr>
        <p:txBody>
          <a:bodyPr/>
          <a:lstStyle/>
          <a:p>
            <a:r>
              <a:rPr lang="en-US" b="1" dirty="0" smtClean="0"/>
              <a:t>    Business </a:t>
            </a:r>
            <a:r>
              <a:rPr lang="en-US" b="1" dirty="0"/>
              <a:t>Requirements</a:t>
            </a:r>
            <a:endParaRPr lang="en-US" dirty="0"/>
          </a:p>
        </p:txBody>
      </p:sp>
      <p:sp>
        <p:nvSpPr>
          <p:cNvPr id="3" name="Subtitle 2"/>
          <p:cNvSpPr>
            <a:spLocks noGrp="1"/>
          </p:cNvSpPr>
          <p:nvPr>
            <p:ph type="subTitle" idx="1"/>
          </p:nvPr>
        </p:nvSpPr>
        <p:spPr>
          <a:xfrm>
            <a:off x="760412" y="1524000"/>
            <a:ext cx="11125199" cy="4343400"/>
          </a:xfrm>
        </p:spPr>
        <p:txBody>
          <a:bodyPr/>
          <a:lstStyle/>
          <a:p>
            <a:endParaRPr lang="en-US" cap="none" dirty="0">
              <a:solidFill>
                <a:schemeClr val="tx1"/>
              </a:solidFill>
            </a:endParaRPr>
          </a:p>
          <a:p>
            <a:r>
              <a:rPr lang="en-US" cap="none" dirty="0" smtClean="0">
                <a:solidFill>
                  <a:schemeClr val="tx1"/>
                </a:solidFill>
              </a:rPr>
              <a:t>Concerning the </a:t>
            </a:r>
            <a:r>
              <a:rPr lang="en-US" cap="none" dirty="0" err="1" smtClean="0">
                <a:solidFill>
                  <a:schemeClr val="tx1"/>
                </a:solidFill>
              </a:rPr>
              <a:t>Emp_info</a:t>
            </a:r>
            <a:r>
              <a:rPr lang="en-US" cap="none" dirty="0" smtClean="0">
                <a:solidFill>
                  <a:schemeClr val="tx1"/>
                </a:solidFill>
              </a:rPr>
              <a:t>:</a:t>
            </a:r>
          </a:p>
          <a:p>
            <a:r>
              <a:rPr lang="en-US" cap="none" dirty="0" smtClean="0">
                <a:solidFill>
                  <a:schemeClr val="tx1"/>
                </a:solidFill>
              </a:rPr>
              <a:t>     1. </a:t>
            </a:r>
            <a:r>
              <a:rPr lang="en-US" cap="none" dirty="0" err="1" smtClean="0">
                <a:solidFill>
                  <a:schemeClr val="tx1"/>
                </a:solidFill>
              </a:rPr>
              <a:t>Emp_info</a:t>
            </a:r>
            <a:r>
              <a:rPr lang="en-US" cap="none" dirty="0" smtClean="0">
                <a:solidFill>
                  <a:schemeClr val="tx1"/>
                </a:solidFill>
              </a:rPr>
              <a:t> has a primary key EMP_ID and a specific date of birth.</a:t>
            </a:r>
          </a:p>
          <a:p>
            <a:r>
              <a:rPr lang="en-US" cap="none" dirty="0">
                <a:solidFill>
                  <a:schemeClr val="tx1"/>
                </a:solidFill>
              </a:rPr>
              <a:t> </a:t>
            </a:r>
            <a:r>
              <a:rPr lang="en-US" cap="none" dirty="0" smtClean="0">
                <a:solidFill>
                  <a:schemeClr val="tx1"/>
                </a:solidFill>
              </a:rPr>
              <a:t>    2. </a:t>
            </a:r>
            <a:r>
              <a:rPr lang="en-US" cap="none" dirty="0" err="1" smtClean="0">
                <a:solidFill>
                  <a:schemeClr val="tx1"/>
                </a:solidFill>
              </a:rPr>
              <a:t>Emp_info</a:t>
            </a:r>
            <a:r>
              <a:rPr lang="en-US" cap="none" dirty="0" smtClean="0">
                <a:solidFill>
                  <a:schemeClr val="tx1"/>
                </a:solidFill>
              </a:rPr>
              <a:t> indicates multivalued phone number .</a:t>
            </a:r>
          </a:p>
          <a:p>
            <a:r>
              <a:rPr lang="en-US" cap="none" dirty="0">
                <a:solidFill>
                  <a:schemeClr val="tx1"/>
                </a:solidFill>
              </a:rPr>
              <a:t> </a:t>
            </a:r>
            <a:r>
              <a:rPr lang="en-US" cap="none" dirty="0" smtClean="0">
                <a:solidFill>
                  <a:schemeClr val="tx1"/>
                </a:solidFill>
              </a:rPr>
              <a:t>    3. </a:t>
            </a:r>
            <a:r>
              <a:rPr lang="en-US" cap="none" dirty="0" err="1" smtClean="0">
                <a:solidFill>
                  <a:schemeClr val="tx1"/>
                </a:solidFill>
              </a:rPr>
              <a:t>Emp_info</a:t>
            </a:r>
            <a:r>
              <a:rPr lang="en-US" cap="none" dirty="0" smtClean="0">
                <a:solidFill>
                  <a:schemeClr val="tx1"/>
                </a:solidFill>
              </a:rPr>
              <a:t> has a unique email  address.</a:t>
            </a:r>
          </a:p>
          <a:p>
            <a:endParaRPr lang="en-US" cap="none" dirty="0" smtClean="0">
              <a:solidFill>
                <a:schemeClr val="tx1"/>
              </a:solidFill>
            </a:endParaRPr>
          </a:p>
          <a:p>
            <a:r>
              <a:rPr lang="en-US" cap="none" dirty="0" smtClean="0">
                <a:solidFill>
                  <a:schemeClr val="tx1"/>
                </a:solidFill>
              </a:rPr>
              <a:t>Concerning the </a:t>
            </a:r>
            <a:r>
              <a:rPr lang="en-US" cap="none" dirty="0" err="1" smtClean="0">
                <a:solidFill>
                  <a:schemeClr val="tx1"/>
                </a:solidFill>
              </a:rPr>
              <a:t>Emp_office</a:t>
            </a:r>
            <a:r>
              <a:rPr lang="en-US" cap="none" dirty="0" smtClean="0">
                <a:solidFill>
                  <a:schemeClr val="tx1"/>
                </a:solidFill>
              </a:rPr>
              <a:t>:</a:t>
            </a:r>
          </a:p>
          <a:p>
            <a:r>
              <a:rPr lang="en-US" cap="none" dirty="0" smtClean="0">
                <a:solidFill>
                  <a:schemeClr val="tx1"/>
                </a:solidFill>
              </a:rPr>
              <a:t>     1.Emp_office has a foreign key </a:t>
            </a:r>
            <a:r>
              <a:rPr lang="en-US" cap="none" dirty="0" err="1" smtClean="0">
                <a:solidFill>
                  <a:schemeClr val="tx1"/>
                </a:solidFill>
              </a:rPr>
              <a:t>emp_id</a:t>
            </a:r>
            <a:r>
              <a:rPr lang="en-US" cap="none" dirty="0">
                <a:solidFill>
                  <a:schemeClr val="tx1"/>
                </a:solidFill>
              </a:rPr>
              <a:t> </a:t>
            </a:r>
            <a:r>
              <a:rPr lang="en-US" cap="none" dirty="0" smtClean="0">
                <a:solidFill>
                  <a:schemeClr val="tx1"/>
                </a:solidFill>
              </a:rPr>
              <a:t>&amp; also </a:t>
            </a:r>
            <a:r>
              <a:rPr lang="en-US" cap="none" dirty="0" err="1" smtClean="0">
                <a:solidFill>
                  <a:schemeClr val="tx1"/>
                </a:solidFill>
              </a:rPr>
              <a:t>hire_date</a:t>
            </a:r>
            <a:r>
              <a:rPr lang="en-US" cap="none" dirty="0" smtClean="0">
                <a:solidFill>
                  <a:schemeClr val="tx1"/>
                </a:solidFill>
              </a:rPr>
              <a:t>.</a:t>
            </a:r>
          </a:p>
          <a:p>
            <a:r>
              <a:rPr lang="en-US" cap="none" dirty="0" smtClean="0">
                <a:solidFill>
                  <a:schemeClr val="tx1"/>
                </a:solidFill>
              </a:rPr>
              <a:t>     2.Emp_office has two not null attributes named ‘</a:t>
            </a:r>
            <a:r>
              <a:rPr lang="en-US" cap="none" dirty="0" err="1" smtClean="0">
                <a:solidFill>
                  <a:schemeClr val="tx1"/>
                </a:solidFill>
              </a:rPr>
              <a:t>deptno</a:t>
            </a:r>
            <a:r>
              <a:rPr lang="en-US" cap="none" dirty="0" smtClean="0">
                <a:solidFill>
                  <a:schemeClr val="tx1"/>
                </a:solidFill>
              </a:rPr>
              <a:t>’ &amp; ‘</a:t>
            </a:r>
            <a:r>
              <a:rPr lang="en-US" cap="none" dirty="0" err="1" smtClean="0">
                <a:solidFill>
                  <a:schemeClr val="tx1"/>
                </a:solidFill>
              </a:rPr>
              <a:t>branch_no</a:t>
            </a:r>
            <a:r>
              <a:rPr lang="en-US" cap="none" dirty="0" smtClean="0">
                <a:solidFill>
                  <a:schemeClr val="tx1"/>
                </a:solidFill>
              </a:rPr>
              <a:t>’ </a:t>
            </a:r>
          </a:p>
          <a:p>
            <a:endParaRPr lang="en-US" cap="none" dirty="0" smtClean="0">
              <a:solidFill>
                <a:schemeClr val="tx1"/>
              </a:solidFill>
            </a:endParaRPr>
          </a:p>
          <a:p>
            <a:r>
              <a:rPr lang="en-US" cap="none" dirty="0" smtClean="0">
                <a:solidFill>
                  <a:schemeClr val="tx1"/>
                </a:solidFill>
              </a:rPr>
              <a:t>Concerning the Department :</a:t>
            </a:r>
          </a:p>
          <a:p>
            <a:r>
              <a:rPr lang="en-US" cap="none" dirty="0" smtClean="0">
                <a:solidFill>
                  <a:schemeClr val="tx1"/>
                </a:solidFill>
              </a:rPr>
              <a:t>     1. Department has a primary key </a:t>
            </a:r>
            <a:r>
              <a:rPr lang="en-US" cap="none" dirty="0" err="1" smtClean="0">
                <a:solidFill>
                  <a:schemeClr val="tx1"/>
                </a:solidFill>
              </a:rPr>
              <a:t>deptno</a:t>
            </a:r>
            <a:r>
              <a:rPr lang="en-US" cap="none" dirty="0" smtClean="0">
                <a:solidFill>
                  <a:schemeClr val="tx1"/>
                </a:solidFill>
              </a:rPr>
              <a:t>.</a:t>
            </a:r>
          </a:p>
          <a:p>
            <a:endParaRPr lang="en-US" cap="none" dirty="0" smtClean="0">
              <a:solidFill>
                <a:schemeClr val="tx1"/>
              </a:solidFill>
            </a:endParaRPr>
          </a:p>
          <a:p>
            <a:r>
              <a:rPr lang="en-US" cap="none" dirty="0" smtClean="0">
                <a:solidFill>
                  <a:schemeClr val="tx1"/>
                </a:solidFill>
              </a:rPr>
              <a:t>Concerning the Branch:</a:t>
            </a:r>
          </a:p>
          <a:p>
            <a:r>
              <a:rPr lang="en-US" cap="none" dirty="0">
                <a:solidFill>
                  <a:schemeClr val="tx1"/>
                </a:solidFill>
              </a:rPr>
              <a:t> </a:t>
            </a:r>
            <a:r>
              <a:rPr lang="en-US" cap="none" dirty="0" smtClean="0">
                <a:solidFill>
                  <a:schemeClr val="tx1"/>
                </a:solidFill>
              </a:rPr>
              <a:t>     1. Branch has a primary key </a:t>
            </a:r>
            <a:r>
              <a:rPr lang="en-US" cap="none" dirty="0" err="1" smtClean="0">
                <a:solidFill>
                  <a:schemeClr val="tx1"/>
                </a:solidFill>
              </a:rPr>
              <a:t>branh_no</a:t>
            </a:r>
            <a:r>
              <a:rPr lang="en-US" cap="none" dirty="0" smtClean="0">
                <a:solidFill>
                  <a:schemeClr val="tx1"/>
                </a:solidFill>
              </a:rPr>
              <a:t>.                       </a:t>
            </a:r>
          </a:p>
        </p:txBody>
      </p:sp>
    </p:spTree>
    <p:extLst>
      <p:ext uri="{BB962C8B-B14F-4D97-AF65-F5344CB8AC3E}">
        <p14:creationId xmlns:p14="http://schemas.microsoft.com/office/powerpoint/2010/main" val="3801682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2" y="609600"/>
            <a:ext cx="11430000" cy="5867400"/>
          </a:xfrm>
          <a:prstGeom prst="rect">
            <a:avLst/>
          </a:prstGeom>
        </p:spPr>
      </p:pic>
    </p:spTree>
    <p:extLst>
      <p:ext uri="{BB962C8B-B14F-4D97-AF65-F5344CB8AC3E}">
        <p14:creationId xmlns:p14="http://schemas.microsoft.com/office/powerpoint/2010/main" val="1743357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381000"/>
            <a:ext cx="10896600" cy="6301210"/>
          </a:xfrm>
          <a:prstGeom prst="rect">
            <a:avLst/>
          </a:prstGeom>
        </p:spPr>
      </p:pic>
    </p:spTree>
    <p:extLst>
      <p:ext uri="{BB962C8B-B14F-4D97-AF65-F5344CB8AC3E}">
        <p14:creationId xmlns:p14="http://schemas.microsoft.com/office/powerpoint/2010/main" val="2443206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242442"/>
            <a:ext cx="10363200" cy="6463157"/>
          </a:xfrm>
          <a:prstGeom prst="rect">
            <a:avLst/>
          </a:prstGeom>
        </p:spPr>
      </p:pic>
    </p:spTree>
    <p:extLst>
      <p:ext uri="{BB962C8B-B14F-4D97-AF65-F5344CB8AC3E}">
        <p14:creationId xmlns:p14="http://schemas.microsoft.com/office/powerpoint/2010/main" val="1072365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381000"/>
            <a:ext cx="10972800" cy="6248399"/>
          </a:xfrm>
          <a:prstGeom prst="rect">
            <a:avLst/>
          </a:prstGeom>
        </p:spPr>
      </p:pic>
    </p:spTree>
    <p:extLst>
      <p:ext uri="{BB962C8B-B14F-4D97-AF65-F5344CB8AC3E}">
        <p14:creationId xmlns:p14="http://schemas.microsoft.com/office/powerpoint/2010/main" val="2520993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362200"/>
            <a:ext cx="9601200" cy="1143000"/>
          </a:xfrm>
        </p:spPr>
        <p:txBody>
          <a:bodyPr/>
          <a:lstStyle/>
          <a:p>
            <a:pPr algn="ctr"/>
            <a:r>
              <a:rPr lang="en-US" dirty="0" smtClean="0"/>
              <a:t>Enable Constraints</a:t>
            </a:r>
            <a:endParaRPr lang="en-US" dirty="0"/>
          </a:p>
        </p:txBody>
      </p:sp>
    </p:spTree>
    <p:extLst>
      <p:ext uri="{BB962C8B-B14F-4D97-AF65-F5344CB8AC3E}">
        <p14:creationId xmlns:p14="http://schemas.microsoft.com/office/powerpoint/2010/main" val="2250355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442495"/>
            <a:ext cx="10820400" cy="6186905"/>
          </a:xfrm>
          <a:prstGeom prst="rect">
            <a:avLst/>
          </a:prstGeom>
        </p:spPr>
      </p:pic>
    </p:spTree>
    <p:extLst>
      <p:ext uri="{BB962C8B-B14F-4D97-AF65-F5344CB8AC3E}">
        <p14:creationId xmlns:p14="http://schemas.microsoft.com/office/powerpoint/2010/main" val="2267600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2514600"/>
            <a:ext cx="9601200" cy="1143000"/>
          </a:xfrm>
        </p:spPr>
        <p:txBody>
          <a:bodyPr/>
          <a:lstStyle/>
          <a:p>
            <a:pPr algn="ctr"/>
            <a:r>
              <a:rPr lang="en-US" dirty="0" smtClean="0"/>
              <a:t>Disable constraint </a:t>
            </a:r>
            <a:endParaRPr lang="en-US" dirty="0"/>
          </a:p>
        </p:txBody>
      </p:sp>
    </p:spTree>
    <p:extLst>
      <p:ext uri="{BB962C8B-B14F-4D97-AF65-F5344CB8AC3E}">
        <p14:creationId xmlns:p14="http://schemas.microsoft.com/office/powerpoint/2010/main" val="382332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304800"/>
            <a:ext cx="11201400" cy="6192050"/>
          </a:xfrm>
          <a:prstGeom prst="rect">
            <a:avLst/>
          </a:prstGeom>
        </p:spPr>
      </p:pic>
    </p:spTree>
    <p:extLst>
      <p:ext uri="{BB962C8B-B14F-4D97-AF65-F5344CB8AC3E}">
        <p14:creationId xmlns:p14="http://schemas.microsoft.com/office/powerpoint/2010/main" val="2868107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Integrity Constraints </a:t>
            </a:r>
            <a:endParaRPr lang="en-US" dirty="0"/>
          </a:p>
        </p:txBody>
      </p:sp>
      <p:sp>
        <p:nvSpPr>
          <p:cNvPr id="3" name="Content Placeholder 2"/>
          <p:cNvSpPr>
            <a:spLocks noGrp="1"/>
          </p:cNvSpPr>
          <p:nvPr>
            <p:ph idx="1"/>
          </p:nvPr>
        </p:nvSpPr>
        <p:spPr>
          <a:xfrm>
            <a:off x="1293812" y="1524000"/>
            <a:ext cx="9601202" cy="4648200"/>
          </a:xfrm>
        </p:spPr>
        <p:txBody>
          <a:bodyPr>
            <a:normAutofit/>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err="1" smtClean="0"/>
              <a:t>Emp_info</a:t>
            </a:r>
            <a:r>
              <a:rPr lang="en-US" dirty="0" smtClean="0"/>
              <a:t> has two constraints named ‘primary key’ &amp; ‘unique key’  &amp; also has three not null constraints.</a:t>
            </a:r>
          </a:p>
          <a:p>
            <a:pPr marL="0" indent="0">
              <a:buNone/>
            </a:pPr>
            <a:endParaRPr lang="en-US" dirty="0" smtClean="0"/>
          </a:p>
          <a:p>
            <a:pPr>
              <a:buFont typeface="Wingdings" panose="05000000000000000000" pitchFamily="2" charset="2"/>
              <a:buChar char="Ø"/>
            </a:pPr>
            <a:r>
              <a:rPr lang="en-US" dirty="0"/>
              <a:t> </a:t>
            </a:r>
            <a:r>
              <a:rPr lang="en-US" dirty="0" err="1" smtClean="0"/>
              <a:t>Emp_office</a:t>
            </a:r>
            <a:r>
              <a:rPr lang="en-US" dirty="0" smtClean="0"/>
              <a:t> has a foreign key  constraint .</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Department  has only one primary key constraint .</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Branch has a primary key constraint .</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606504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362200"/>
            <a:ext cx="9601200" cy="1143000"/>
          </a:xfrm>
        </p:spPr>
        <p:txBody>
          <a:bodyPr/>
          <a:lstStyle/>
          <a:p>
            <a:pPr algn="ctr"/>
            <a:r>
              <a:rPr lang="en-US" sz="8000" dirty="0" smtClean="0"/>
              <a:t>ER-DIAGRAM</a:t>
            </a:r>
            <a:r>
              <a:rPr lang="en-US" dirty="0" smtClean="0"/>
              <a:t> </a:t>
            </a:r>
            <a:endParaRPr lang="en-US" dirty="0"/>
          </a:p>
        </p:txBody>
      </p:sp>
    </p:spTree>
    <p:extLst>
      <p:ext uri="{BB962C8B-B14F-4D97-AF65-F5344CB8AC3E}">
        <p14:creationId xmlns:p14="http://schemas.microsoft.com/office/powerpoint/2010/main" val="551987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88825" cy="6095999"/>
          </a:xfrm>
          <a:prstGeom prst="rect">
            <a:avLst/>
          </a:prstGeom>
        </p:spPr>
      </p:pic>
    </p:spTree>
    <p:extLst>
      <p:ext uri="{BB962C8B-B14F-4D97-AF65-F5344CB8AC3E}">
        <p14:creationId xmlns:p14="http://schemas.microsoft.com/office/powerpoint/2010/main" val="757839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2514600"/>
            <a:ext cx="9601200" cy="1143000"/>
          </a:xfrm>
        </p:spPr>
        <p:txBody>
          <a:bodyPr>
            <a:normAutofit fontScale="90000"/>
          </a:bodyPr>
          <a:lstStyle/>
          <a:p>
            <a:pPr algn="ctr"/>
            <a:r>
              <a:rPr lang="en-US" sz="8800" dirty="0" smtClean="0"/>
              <a:t>Report</a:t>
            </a:r>
            <a:r>
              <a:rPr lang="en-US" dirty="0" smtClean="0"/>
              <a:t> </a:t>
            </a:r>
            <a:endParaRPr lang="en-US" dirty="0"/>
          </a:p>
        </p:txBody>
      </p:sp>
    </p:spTree>
    <p:extLst>
      <p:ext uri="{BB962C8B-B14F-4D97-AF65-F5344CB8AC3E}">
        <p14:creationId xmlns:p14="http://schemas.microsoft.com/office/powerpoint/2010/main" val="2941052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6324600"/>
          </a:xfrm>
        </p:spPr>
        <p:txBody>
          <a:bodyPr>
            <a:normAutofit/>
          </a:bodyPr>
          <a:lstStyle/>
          <a:p>
            <a:r>
              <a:rPr lang="en-US" sz="2800" dirty="0"/>
              <a:t/>
            </a:r>
            <a:br>
              <a:rPr lang="en-US" sz="2800" dirty="0"/>
            </a:br>
            <a:r>
              <a:rPr lang="en-US" sz="2800" dirty="0"/>
              <a:t>The bank management system is to distribute or maintaining bank information. This bank has more than one branch and has same number of department. In every department, employee’s are working daily by maintaining the system. This system is to distribute work according to their department and there are managers to </a:t>
            </a:r>
            <a:r>
              <a:rPr lang="en-US" sz="2800" dirty="0" err="1"/>
              <a:t>to</a:t>
            </a:r>
            <a:r>
              <a:rPr lang="en-US" sz="2800" dirty="0"/>
              <a:t> check that.</a:t>
            </a:r>
            <a:br>
              <a:rPr lang="en-US" sz="2800" dirty="0"/>
            </a:br>
            <a:r>
              <a:rPr lang="en-US" sz="2800" dirty="0"/>
              <a:t>To maintain all these, 4 tables were created. In this </a:t>
            </a:r>
            <a:r>
              <a:rPr lang="en-US" sz="2800" dirty="0" err="1"/>
              <a:t>table,emp_office</a:t>
            </a:r>
            <a:r>
              <a:rPr lang="en-US" sz="2800" dirty="0"/>
              <a:t> is the main table because this is the only department where every table is connected. By using </a:t>
            </a:r>
            <a:r>
              <a:rPr lang="en-US" sz="2800" dirty="0" err="1"/>
              <a:t>emp_id</a:t>
            </a:r>
            <a:r>
              <a:rPr lang="en-US" sz="2800" dirty="0"/>
              <a:t> from this table, we can collect employees information. We also used </a:t>
            </a:r>
            <a:r>
              <a:rPr lang="en-US" sz="2800" dirty="0" err="1"/>
              <a:t>deptno</a:t>
            </a:r>
            <a:r>
              <a:rPr lang="en-US" sz="2800" dirty="0"/>
              <a:t> and </a:t>
            </a:r>
            <a:r>
              <a:rPr lang="en-US" sz="2800" dirty="0" err="1"/>
              <a:t>branch_no</a:t>
            </a:r>
            <a:r>
              <a:rPr lang="en-US" sz="2800" dirty="0"/>
              <a:t> attribute to collect information about department from department table and branch information from branch table.</a:t>
            </a:r>
            <a:br>
              <a:rPr lang="en-US" sz="2800" dirty="0"/>
            </a:br>
            <a:endParaRPr lang="en-US" sz="2800" dirty="0"/>
          </a:p>
        </p:txBody>
      </p:sp>
    </p:spTree>
    <p:extLst>
      <p:ext uri="{BB962C8B-B14F-4D97-AF65-F5344CB8AC3E}">
        <p14:creationId xmlns:p14="http://schemas.microsoft.com/office/powerpoint/2010/main" val="3169337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3.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705</TotalTime>
  <Words>302</Words>
  <Application>Microsoft Office PowerPoint</Application>
  <PresentationFormat>Custom</PresentationFormat>
  <Paragraphs>77</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Century</vt:lpstr>
      <vt:lpstr>Wingdings</vt:lpstr>
      <vt:lpstr>Woodgrain 16x9</vt:lpstr>
      <vt:lpstr>Bank Management System</vt:lpstr>
      <vt:lpstr>                          Introduction </vt:lpstr>
      <vt:lpstr>                Business Rule</vt:lpstr>
      <vt:lpstr>    Business Requirements</vt:lpstr>
      <vt:lpstr>               Integrity Constraints </vt:lpstr>
      <vt:lpstr>ER-DIAGRAM </vt:lpstr>
      <vt:lpstr>PowerPoint Presentation</vt:lpstr>
      <vt:lpstr>Report </vt:lpstr>
      <vt:lpstr> The bank management system is to distribute or maintaining bank information. This bank has more than one branch and has same number of department. In every department, employee’s are working daily by maintaining the system. This system is to distribute work according to their department and there are managers to to check that. To maintain all these, 4 tables were created. In this table,emp_office is the main table because this is the only department where every table is connected. By using emp_id from this table, we can collect employees information. We also used deptno and branch_no attribute to collect information about department from department table and branch information from branch table. </vt:lpstr>
      <vt:lpstr>NORMALIZATION</vt:lpstr>
      <vt:lpstr> Emp_id ,Emp_name, Phn_no,Address,D_O_B,Email,Sal,Comm,Hiredate,Mgr_id,Branch_no, Branch_name,Branch_add,Branch_officer, Deptno,Dept_name</vt:lpstr>
      <vt:lpstr>1NF: 1st table:    Emp_id ,Emp_name, Phn_no,Address,D_O_B,Email,Sal,Comm,Hiredate,Mgr_id,Branch_no 2nd table: Branch_no,Branch_name,Branch_add,Branch_officer 3rd table: Deptno,Dept_name,Emp_id  2NF: 1st table: Emp_id ,Emp_name, Phn_no,Address,D_O_B,Email,Sal,Comm,Hiredate,Mgr_id 2nd table: Branch_no,Branch_name,Branch_add,Branch_officer 3rd table: Deptno,Dept_name,Emp_id 4th table: Branch_no , Emp_id</vt:lpstr>
      <vt:lpstr>3NF: 1st table: Emp_id ,Emp_name, Ph n_no,Address,D_O_B,Email 2nd table: Emp_id ,Sal,Comm,Hiredate,Mgr_id 3rd table: Deptno,Dept_name,Emp_id 4th table: Branch_no,Branch_name,Branch_add,Branch_officer 5th table : Branch_no , Emp_id</vt:lpstr>
      <vt:lpstr>            Table Names With Data  1.emp_info  2.emp_office 3.department 4.branch </vt:lpstr>
      <vt:lpstr>                 Emp_info table                  48 rows</vt:lpstr>
      <vt:lpstr>PowerPoint Presentation</vt:lpstr>
      <vt:lpstr>PowerPoint Presentation</vt:lpstr>
      <vt:lpstr>           Emp_office  table            48 rows</vt:lpstr>
      <vt:lpstr>PowerPoint Presentation</vt:lpstr>
      <vt:lpstr>PowerPoint Presentation</vt:lpstr>
      <vt:lpstr>                    Department table         7 rows </vt:lpstr>
      <vt:lpstr>PowerPoint Presentation</vt:lpstr>
      <vt:lpstr>               Branch  table                4 rows</vt:lpstr>
      <vt:lpstr>PowerPoint Presentation</vt:lpstr>
      <vt:lpstr>         4 view creations with data</vt:lpstr>
      <vt:lpstr>                         Conclusion :    Project is about bank management system.   This project includes ER-Diagram, Normalization , SQL query    This project will help us get and store The employee information of a bank in a safe and secure way.     </vt:lpstr>
      <vt:lpstr>Simple View</vt:lpstr>
      <vt:lpstr>PowerPoint Presentation</vt:lpstr>
      <vt:lpstr>PowerPoint Presentation</vt:lpstr>
      <vt:lpstr>Complex View</vt:lpstr>
      <vt:lpstr>PowerPoint Presentation</vt:lpstr>
      <vt:lpstr>PowerPoint Presentation</vt:lpstr>
      <vt:lpstr>Query with data screenshot                    1. Joining Query                    2. Sub  Query(2 using group              function)</vt:lpstr>
      <vt:lpstr>Joining Query </vt:lpstr>
      <vt:lpstr>PowerPoint Presentation</vt:lpstr>
      <vt:lpstr>PowerPoint Presentation</vt:lpstr>
      <vt:lpstr>PowerPoint Presentation</vt:lpstr>
      <vt:lpstr>PowerPoint Presentation</vt:lpstr>
      <vt:lpstr>Sub-Query</vt:lpstr>
      <vt:lpstr>PowerPoint Presentation</vt:lpstr>
      <vt:lpstr>PowerPoint Presentation</vt:lpstr>
      <vt:lpstr>PowerPoint Presentation</vt:lpstr>
      <vt:lpstr>PowerPoint Presentation</vt:lpstr>
      <vt:lpstr>Enable Constraints</vt:lpstr>
      <vt:lpstr>PowerPoint Presentation</vt:lpstr>
      <vt:lpstr>Disable constraint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User</dc:creator>
  <cp:lastModifiedBy>User</cp:lastModifiedBy>
  <cp:revision>76</cp:revision>
  <dcterms:created xsi:type="dcterms:W3CDTF">2016-12-25T19:23:49Z</dcterms:created>
  <dcterms:modified xsi:type="dcterms:W3CDTF">2016-12-26T07:09:39Z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