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handoutMasterIdLst>
    <p:handoutMasterId r:id="rId3"/>
  </p:handoutMasterIdLst>
  <p:sldIdLst>
    <p:sldId id="256" r:id="rId2"/>
  </p:sldIdLst>
  <p:sldSz cx="21945600" cy="14630400"/>
  <p:notesSz cx="7004050" cy="9290050"/>
  <p:defaultTextStyle>
    <a:defPPr>
      <a:defRPr lang="en-US"/>
    </a:defPPr>
    <a:lvl1pPr marL="0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1pPr>
    <a:lvl2pPr marL="783458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2pPr>
    <a:lvl3pPr marL="1566914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3pPr>
    <a:lvl4pPr marL="2350372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4pPr>
    <a:lvl5pPr marL="3133829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5pPr>
    <a:lvl6pPr marL="3917286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6pPr>
    <a:lvl7pPr marL="4700743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7pPr>
    <a:lvl8pPr marL="5484201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8pPr>
    <a:lvl9pPr marL="6267659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35" d="100"/>
          <a:sy n="35" d="100"/>
        </p:scale>
        <p:origin x="492" y="42"/>
      </p:cViewPr>
      <p:guideLst>
        <p:guide orient="horz" pos="460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8" name="Rounded Rectangle 7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9057" y="6277551"/>
            <a:ext cx="17155035" cy="525610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2" name="Rectangle 11"/>
          <p:cNvSpPr/>
          <p:nvPr/>
        </p:nvSpPr>
        <p:spPr>
          <a:xfrm>
            <a:off x="18174365" y="6281886"/>
            <a:ext cx="2856835" cy="524743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3" name="Rectangle 12"/>
          <p:cNvSpPr/>
          <p:nvPr/>
        </p:nvSpPr>
        <p:spPr>
          <a:xfrm>
            <a:off x="18510514" y="6691537"/>
            <a:ext cx="2184537" cy="4428135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4" name="Rectangle 13"/>
          <p:cNvSpPr/>
          <p:nvPr/>
        </p:nvSpPr>
        <p:spPr>
          <a:xfrm>
            <a:off x="1069161" y="6518660"/>
            <a:ext cx="16674828" cy="47900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88383" y="9867239"/>
            <a:ext cx="1828800" cy="975360"/>
          </a:xfrm>
        </p:spPr>
        <p:txBody>
          <a:bodyPr/>
          <a:lstStyle>
            <a:lvl1pPr algn="ctr"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0373" y="9726457"/>
            <a:ext cx="16212399" cy="141731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0" name="Rectangle 9"/>
          <p:cNvSpPr/>
          <p:nvPr/>
        </p:nvSpPr>
        <p:spPr>
          <a:xfrm>
            <a:off x="1293531" y="6697472"/>
            <a:ext cx="16226083" cy="4432469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732" y="9916160"/>
            <a:ext cx="15727680" cy="975360"/>
          </a:xfrm>
        </p:spPr>
        <p:txBody>
          <a:bodyPr>
            <a:normAutofit/>
          </a:bodyPr>
          <a:lstStyle>
            <a:lvl1pPr marL="0" indent="0" algn="ctr">
              <a:buNone/>
              <a:defRPr sz="4134" cap="all" spc="686" baseline="0">
                <a:solidFill>
                  <a:srgbClr val="FFFFFF"/>
                </a:solidFill>
              </a:defRPr>
            </a:lvl1pPr>
            <a:lvl2pPr marL="104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292" y="6884338"/>
            <a:ext cx="15910560" cy="2600962"/>
          </a:xfrm>
        </p:spPr>
        <p:txBody>
          <a:bodyPr anchor="b" anchorCtr="0">
            <a:noAutofit/>
          </a:bodyPr>
          <a:lstStyle>
            <a:lvl1pPr>
              <a:defRPr sz="9134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68085" y="487681"/>
            <a:ext cx="4462272" cy="13061619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marL="0" algn="ctr" defTabSz="2090118" rtl="0" eaLnBrk="1" latinLnBrk="0" hangingPunct="1"/>
            <a:endParaRPr lang="en-US" sz="4134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92541" y="749674"/>
            <a:ext cx="4013364" cy="1253763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16586" y="843579"/>
            <a:ext cx="3565275" cy="12349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812800"/>
            <a:ext cx="14813280" cy="123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1579840" y="0"/>
            <a:ext cx="365760" cy="146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65760" cy="146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1945600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2801600"/>
            <a:ext cx="219456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5120640" y="0"/>
            <a:ext cx="475488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9" tIns="81619" rIns="81619" bIns="81619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3133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3133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sz="2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3133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22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22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857"/>
              </a:spcAft>
            </a:pPr>
            <a: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2311360" y="0"/>
            <a:ext cx="4754880" cy="14630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313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3133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3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1" y="14451959"/>
            <a:ext cx="3531623" cy="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8" name="Rounded Rectangle 7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84743" y="6285653"/>
            <a:ext cx="19836384" cy="525610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6" name="Rectangle 15"/>
          <p:cNvSpPr/>
          <p:nvPr/>
        </p:nvSpPr>
        <p:spPr>
          <a:xfrm>
            <a:off x="1362375" y="6502401"/>
            <a:ext cx="19281120" cy="47900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495" y="6827520"/>
            <a:ext cx="18470880" cy="2763522"/>
          </a:xfrm>
        </p:spPr>
        <p:txBody>
          <a:bodyPr anchor="b" anchorCtr="0">
            <a:noAutofit/>
          </a:bodyPr>
          <a:lstStyle>
            <a:lvl1pPr algn="ctr" defTabSz="2090118" rtl="0" eaLnBrk="1" latinLnBrk="0" hangingPunct="1">
              <a:spcBef>
                <a:spcPct val="0"/>
              </a:spcBef>
              <a:buNone/>
              <a:defRPr lang="en-US" sz="9134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1191" y="9688577"/>
            <a:ext cx="18763488" cy="141731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7495" y="9829355"/>
            <a:ext cx="18470880" cy="11174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cap="all" spc="571" baseline="0">
                <a:solidFill>
                  <a:srgbClr val="FFFFFF"/>
                </a:solidFill>
              </a:defRPr>
            </a:lvl1pPr>
            <a:lvl2pPr marL="1045059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2090118" indent="0">
              <a:buNone/>
              <a:defRPr sz="3667">
                <a:solidFill>
                  <a:schemeClr val="tx1">
                    <a:tint val="75000"/>
                  </a:schemeClr>
                </a:solidFill>
              </a:defRPr>
            </a:lvl3pPr>
            <a:lvl4pPr marL="31351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2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4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4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1818" y="6664960"/>
            <a:ext cx="18762237" cy="4432469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2707" y="3667351"/>
            <a:ext cx="9692640" cy="9402471"/>
          </a:xfrm>
        </p:spPr>
        <p:txBody>
          <a:bodyPr/>
          <a:lstStyle>
            <a:lvl1pPr>
              <a:defRPr sz="6400"/>
            </a:lvl1pPr>
            <a:lvl2pPr>
              <a:defRPr sz="5467"/>
            </a:lvl2pPr>
            <a:lvl3pPr>
              <a:defRPr sz="4600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3667351"/>
            <a:ext cx="9692640" cy="9402471"/>
          </a:xfrm>
        </p:spPr>
        <p:txBody>
          <a:bodyPr/>
          <a:lstStyle>
            <a:lvl1pPr>
              <a:defRPr sz="6400"/>
            </a:lvl1pPr>
            <a:lvl2pPr>
              <a:defRPr sz="5467"/>
            </a:lvl2pPr>
            <a:lvl3pPr>
              <a:defRPr sz="4600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708" y="3674535"/>
            <a:ext cx="9696451" cy="1364825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1"/>
            </a:lvl1pPr>
            <a:lvl2pPr marL="1045059" indent="0">
              <a:buNone/>
              <a:defRPr sz="4600" b="1"/>
            </a:lvl2pPr>
            <a:lvl3pPr marL="2090118" indent="0">
              <a:buNone/>
              <a:defRPr sz="4134" b="1"/>
            </a:lvl3pPr>
            <a:lvl4pPr marL="3135177" indent="0">
              <a:buNone/>
              <a:defRPr sz="3667" b="1"/>
            </a:lvl4pPr>
            <a:lvl5pPr marL="4180236" indent="0">
              <a:buNone/>
              <a:defRPr sz="3667" b="1"/>
            </a:lvl5pPr>
            <a:lvl6pPr marL="5225295" indent="0">
              <a:buNone/>
              <a:defRPr sz="3667" b="1"/>
            </a:lvl6pPr>
            <a:lvl7pPr marL="6270354" indent="0">
              <a:buNone/>
              <a:defRPr sz="3667" b="1"/>
            </a:lvl7pPr>
            <a:lvl8pPr marL="7315413" indent="0">
              <a:buNone/>
              <a:defRPr sz="3667" b="1"/>
            </a:lvl8pPr>
            <a:lvl9pPr marL="8360473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708" y="5201920"/>
            <a:ext cx="9696451" cy="7867225"/>
          </a:xfrm>
        </p:spPr>
        <p:txBody>
          <a:bodyPr/>
          <a:lstStyle>
            <a:lvl1pPr>
              <a:defRPr sz="5467"/>
            </a:lvl1pPr>
            <a:lvl2pPr>
              <a:defRPr sz="4600"/>
            </a:lvl2pPr>
            <a:lvl3pPr>
              <a:defRPr sz="4134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3674535"/>
            <a:ext cx="9700260" cy="1364825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1"/>
            </a:lvl1pPr>
            <a:lvl2pPr marL="1045059" indent="0">
              <a:buNone/>
              <a:defRPr sz="4600" b="1"/>
            </a:lvl2pPr>
            <a:lvl3pPr marL="2090118" indent="0">
              <a:buNone/>
              <a:defRPr sz="4134" b="1"/>
            </a:lvl3pPr>
            <a:lvl4pPr marL="3135177" indent="0">
              <a:buNone/>
              <a:defRPr sz="3667" b="1"/>
            </a:lvl4pPr>
            <a:lvl5pPr marL="4180236" indent="0">
              <a:buNone/>
              <a:defRPr sz="3667" b="1"/>
            </a:lvl5pPr>
            <a:lvl6pPr marL="5225295" indent="0">
              <a:buNone/>
              <a:defRPr sz="3667" b="1"/>
            </a:lvl6pPr>
            <a:lvl7pPr marL="6270354" indent="0">
              <a:buNone/>
              <a:defRPr sz="3667" b="1"/>
            </a:lvl7pPr>
            <a:lvl8pPr marL="7315413" indent="0">
              <a:buNone/>
              <a:defRPr sz="3667" b="1"/>
            </a:lvl8pPr>
            <a:lvl9pPr marL="8360473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5201920"/>
            <a:ext cx="9700260" cy="7867225"/>
          </a:xfrm>
        </p:spPr>
        <p:txBody>
          <a:bodyPr/>
          <a:lstStyle>
            <a:lvl1pPr>
              <a:defRPr sz="5467"/>
            </a:lvl1pPr>
            <a:lvl2pPr>
              <a:defRPr sz="4600"/>
            </a:lvl2pPr>
            <a:lvl3pPr>
              <a:defRPr sz="4134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11" name="Rounded Rectangle 10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12" name="Rounded Rectangle 11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80" y="1463040"/>
            <a:ext cx="10972800" cy="11216644"/>
          </a:xfrm>
        </p:spPr>
        <p:txBody>
          <a:bodyPr/>
          <a:lstStyle>
            <a:lvl1pPr>
              <a:defRPr sz="7334"/>
            </a:lvl1pPr>
            <a:lvl2pPr>
              <a:defRPr sz="6400"/>
            </a:lvl2pPr>
            <a:lvl3pPr>
              <a:defRPr sz="5467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4081" y="3212185"/>
            <a:ext cx="6519759" cy="7516775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0" name="Rectangle 9"/>
          <p:cNvSpPr/>
          <p:nvPr/>
        </p:nvSpPr>
        <p:spPr>
          <a:xfrm>
            <a:off x="1624056" y="3503940"/>
            <a:ext cx="5959809" cy="6899900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5600" y="6339840"/>
            <a:ext cx="5516721" cy="3738880"/>
          </a:xfrm>
        </p:spPr>
        <p:txBody>
          <a:bodyPr/>
          <a:lstStyle>
            <a:lvl1pPr marL="0" indent="0">
              <a:spcBef>
                <a:spcPts val="914"/>
              </a:spcBef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1045059" indent="0">
              <a:buNone/>
              <a:defRPr sz="2733"/>
            </a:lvl2pPr>
            <a:lvl3pPr marL="2090118" indent="0">
              <a:buNone/>
              <a:defRPr sz="2267"/>
            </a:lvl3pPr>
            <a:lvl4pPr marL="3135177" indent="0">
              <a:buNone/>
              <a:defRPr sz="2067"/>
            </a:lvl4pPr>
            <a:lvl5pPr marL="4180236" indent="0">
              <a:buNone/>
              <a:defRPr sz="2067"/>
            </a:lvl5pPr>
            <a:lvl6pPr marL="5225295" indent="0">
              <a:buNone/>
              <a:defRPr sz="2067"/>
            </a:lvl6pPr>
            <a:lvl7pPr marL="6270354" indent="0">
              <a:buNone/>
              <a:defRPr sz="2067"/>
            </a:lvl7pPr>
            <a:lvl8pPr marL="7315413" indent="0">
              <a:buNone/>
              <a:defRPr sz="2067"/>
            </a:lvl8pPr>
            <a:lvl9pPr marL="8360473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600" y="3699865"/>
            <a:ext cx="5516721" cy="2542123"/>
          </a:xfrm>
        </p:spPr>
        <p:txBody>
          <a:bodyPr anchor="b">
            <a:normAutofit/>
          </a:bodyPr>
          <a:lstStyle>
            <a:lvl1pPr algn="l">
              <a:defRPr sz="4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9" name="Rounded Rectangle 8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45920" y="1325732"/>
            <a:ext cx="18653760" cy="9240670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7334"/>
            </a:lvl1pPr>
            <a:lvl2pPr marL="1045059" indent="0">
              <a:buNone/>
              <a:defRPr sz="6400"/>
            </a:lvl2pPr>
            <a:lvl3pPr marL="2090118" indent="0">
              <a:buNone/>
              <a:defRPr sz="5467"/>
            </a:lvl3pPr>
            <a:lvl4pPr marL="3135177" indent="0">
              <a:buNone/>
              <a:defRPr sz="4600"/>
            </a:lvl4pPr>
            <a:lvl5pPr marL="4180236" indent="0">
              <a:buNone/>
              <a:defRPr sz="4600"/>
            </a:lvl5pPr>
            <a:lvl6pPr marL="5225295" indent="0">
              <a:buNone/>
              <a:defRPr sz="4600"/>
            </a:lvl6pPr>
            <a:lvl7pPr marL="6270354" indent="0">
              <a:buNone/>
              <a:defRPr sz="4600"/>
            </a:lvl7pPr>
            <a:lvl8pPr marL="7315413" indent="0">
              <a:buNone/>
              <a:defRPr sz="4600"/>
            </a:lvl8pPr>
            <a:lvl9pPr marL="8360473" indent="0">
              <a:buNone/>
              <a:defRPr sz="4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5920" y="10566400"/>
            <a:ext cx="18653760" cy="29260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2" name="Rectangle 11"/>
          <p:cNvSpPr/>
          <p:nvPr/>
        </p:nvSpPr>
        <p:spPr>
          <a:xfrm>
            <a:off x="1828799" y="10728960"/>
            <a:ext cx="18241836" cy="2566238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94560" y="12029440"/>
            <a:ext cx="17588433" cy="963618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1" name="Rectangle 10"/>
          <p:cNvSpPr/>
          <p:nvPr/>
        </p:nvSpPr>
        <p:spPr>
          <a:xfrm>
            <a:off x="1453413" y="10826496"/>
            <a:ext cx="19070727" cy="2340864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5093" y="12067321"/>
            <a:ext cx="17387367" cy="856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400" cap="all" spc="571" baseline="0">
                <a:solidFill>
                  <a:srgbClr val="FFFFFF"/>
                </a:solidFill>
              </a:defRPr>
            </a:lvl1pPr>
            <a:lvl2pPr marL="1045059" indent="0">
              <a:buNone/>
              <a:defRPr sz="2733"/>
            </a:lvl2pPr>
            <a:lvl3pPr marL="2090118" indent="0">
              <a:buNone/>
              <a:defRPr sz="2267"/>
            </a:lvl3pPr>
            <a:lvl4pPr marL="3135177" indent="0">
              <a:buNone/>
              <a:defRPr sz="2067"/>
            </a:lvl4pPr>
            <a:lvl5pPr marL="4180236" indent="0">
              <a:buNone/>
              <a:defRPr sz="2067"/>
            </a:lvl5pPr>
            <a:lvl6pPr marL="5225295" indent="0">
              <a:buNone/>
              <a:defRPr sz="2067"/>
            </a:lvl6pPr>
            <a:lvl7pPr marL="6270354" indent="0">
              <a:buNone/>
              <a:defRPr sz="2067"/>
            </a:lvl7pPr>
            <a:lvl8pPr marL="7315413" indent="0">
              <a:buNone/>
              <a:defRPr sz="2067"/>
            </a:lvl8pPr>
            <a:lvl9pPr marL="8360473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0891521"/>
            <a:ext cx="17588433" cy="1115825"/>
          </a:xfrm>
        </p:spPr>
        <p:txBody>
          <a:bodyPr anchor="ctr" anchorCtr="0"/>
          <a:lstStyle>
            <a:lvl1pPr algn="ctr">
              <a:defRPr sz="4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7" name="Rounded Rectangle 6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738881"/>
            <a:ext cx="19751040" cy="9330268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3560215"/>
            <a:ext cx="51206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2733">
                <a:solidFill>
                  <a:schemeClr val="tx2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3560215"/>
            <a:ext cx="69494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2733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3560215"/>
            <a:ext cx="51206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2733"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8368" y="593421"/>
            <a:ext cx="20628864" cy="2828544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marL="0" algn="ctr" defTabSz="2090118" rtl="0" eaLnBrk="1" latinLnBrk="0" hangingPunct="1"/>
            <a:endParaRPr lang="en-US" sz="4134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4871" y="795440"/>
            <a:ext cx="20113248" cy="238631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2090118" rtl="0" eaLnBrk="1" latinLnBrk="0" hangingPunct="1">
        <a:spcBef>
          <a:spcPct val="0"/>
        </a:spcBef>
        <a:buNone/>
        <a:defRPr sz="80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783795" indent="-522529" algn="l" defTabSz="209011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5467" kern="1200">
          <a:solidFill>
            <a:schemeClr val="tx2"/>
          </a:solidFill>
          <a:latin typeface="+mn-lt"/>
          <a:ea typeface="+mn-ea"/>
          <a:cs typeface="+mn-cs"/>
        </a:defRPr>
      </a:lvl1pPr>
      <a:lvl2pPr marL="1463082" indent="-522529" algn="l" defTabSz="209011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4600" kern="1200">
          <a:solidFill>
            <a:schemeClr val="tx2"/>
          </a:solidFill>
          <a:latin typeface="+mn-lt"/>
          <a:ea typeface="+mn-ea"/>
          <a:cs typeface="+mn-cs"/>
        </a:defRPr>
      </a:lvl2pPr>
      <a:lvl3pPr marL="2090118" indent="-522529" algn="l" defTabSz="209011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4134" kern="1200">
          <a:solidFill>
            <a:schemeClr val="tx2"/>
          </a:solidFill>
          <a:latin typeface="+mn-lt"/>
          <a:ea typeface="+mn-ea"/>
          <a:cs typeface="+mn-cs"/>
        </a:defRPr>
      </a:lvl3pPr>
      <a:lvl4pPr marL="2926166" indent="-522529" algn="l" defTabSz="209011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667" kern="1200">
          <a:solidFill>
            <a:schemeClr val="tx2"/>
          </a:solidFill>
          <a:latin typeface="+mn-lt"/>
          <a:ea typeface="+mn-ea"/>
          <a:cs typeface="+mn-cs"/>
        </a:defRPr>
      </a:lvl4pPr>
      <a:lvl5pPr marL="3553201" indent="-522529" algn="l" defTabSz="2090118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6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971225" indent="-418024" algn="l" defTabSz="209011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4598260" indent="-418024" algn="l" defTabSz="209011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7pPr>
      <a:lvl8pPr marL="5016283" indent="-418024" algn="l" defTabSz="209011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8pPr>
      <a:lvl9pPr marL="5434307" indent="-418024" algn="l" defTabSz="209011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45059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2pPr>
      <a:lvl3pPr marL="2090118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135177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4pPr>
      <a:lvl5pPr marL="4180236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5pPr>
      <a:lvl6pPr marL="5225295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6pPr>
      <a:lvl7pPr marL="6270354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7pPr>
      <a:lvl8pPr marL="7315413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8pPr>
      <a:lvl9pPr marL="8360473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923521" y="123964"/>
            <a:ext cx="16459200" cy="82210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5" tIns="163237" rIns="65295" bIns="163237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IPE-205 |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Python in Industrial Engineering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|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y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our_poster_title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71572" y="12790906"/>
            <a:ext cx="2977377" cy="1017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2647" tIns="16324" rIns="32647" bIns="16324" rtlCol="0">
            <a:spAutoFit/>
          </a:bodyPr>
          <a:lstStyle/>
          <a:p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2017360012</a:t>
            </a:r>
          </a:p>
          <a:p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29083" y="11421839"/>
            <a:ext cx="1728246" cy="1017660"/>
          </a:xfrm>
          <a:prstGeom prst="rect">
            <a:avLst/>
          </a:prstGeom>
          <a:noFill/>
        </p:spPr>
        <p:txBody>
          <a:bodyPr wrap="none" lIns="32647" tIns="16324" rIns="32647" bIns="16324" rtlCol="0">
            <a:spAutoFit/>
          </a:bodyPr>
          <a:lstStyle/>
          <a:p>
            <a:r>
              <a:rPr lang="en-US" sz="2133" b="1" dirty="0"/>
              <a:t>Submitted to</a:t>
            </a:r>
          </a:p>
          <a:p>
            <a:r>
              <a:rPr lang="en-US" sz="2133" b="1" dirty="0"/>
              <a:t>Tanmoy Das</a:t>
            </a:r>
          </a:p>
          <a:p>
            <a:endParaRPr lang="en-US" sz="2133" b="1" dirty="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297291" y="1517540"/>
            <a:ext cx="14466861" cy="7721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5295" tIns="65295" rIns="65295" bIns="65295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595639" y="9534883"/>
            <a:ext cx="14255135" cy="4849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65295" tIns="65295" rIns="65295" bIns="65295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33" dirty="0">
                <a:latin typeface="Calibri" pitchFamily="34" charset="0"/>
              </a:rPr>
              <a:t>  </a:t>
            </a: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r>
              <a:rPr lang="en-US" sz="1333" dirty="0">
                <a:latin typeface="Calibri" pitchFamily="34" charset="0"/>
              </a:rPr>
              <a:t> </a:t>
            </a: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r>
              <a:rPr lang="en-US" sz="1333" dirty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1333" dirty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1333" dirty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1333" dirty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US" sz="1333" dirty="0">
                <a:latin typeface="Calibri" pitchFamily="34" charset="0"/>
              </a:rPr>
              <a:t> </a:t>
            </a:r>
          </a:p>
          <a:p>
            <a:pPr eaLnBrk="1" hangingPunct="1"/>
            <a:endParaRPr lang="en-US" sz="1333" dirty="0">
              <a:latin typeface="Calibri" pitchFamily="34" charset="0"/>
            </a:endParaRPr>
          </a:p>
          <a:p>
            <a:pPr eaLnBrk="1" hangingPunct="1"/>
            <a:endParaRPr lang="en-US" sz="1333" dirty="0">
              <a:latin typeface="Calibri" pitchFamily="34" charset="0"/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15228565" y="5987676"/>
            <a:ext cx="6443411" cy="49331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65295" tIns="65295" rIns="65295" bIns="65295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867" dirty="0">
                <a:latin typeface="Calibri" pitchFamily="34" charset="0"/>
              </a:rPr>
              <a:t>Dataset: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Hydrogen</a:t>
            </a:r>
            <a:r>
              <a:rPr lang="en-US" sz="1600" dirty="0">
                <a:latin typeface="Calibri" pitchFamily="34" charset="0"/>
              </a:rPr>
              <a:t>	Porosity	Strength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0.180000	0.500150	0.83931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0.210000	0.410000	1.12253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0.210000	0.450000	1.11309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0.210000	0.550000	1.10000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0.220000	0.440000	0.70705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0.220000	0.240000	0.49751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0.230000	0.470000	0.53000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0.230000	0.700000	0.52062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0.240000	0.800000	0.19287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0.240000	0.220000	0.54000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0.250000	0.880000	0.39086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0.260000	0.720000	0.42000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0.270000	0.750000	0.18348</a:t>
            </a:r>
          </a:p>
          <a:p>
            <a:pPr eaLnBrk="1" hangingPunct="1"/>
            <a:r>
              <a:rPr lang="en-US" sz="1600" dirty="0">
                <a:latin typeface="Calibri" pitchFamily="34" charset="0"/>
              </a:rPr>
              <a:t>0.280000	0.700000	0.24000</a:t>
            </a:r>
          </a:p>
          <a:p>
            <a:pPr eaLnBrk="1" hangingPunct="1"/>
            <a:endParaRPr lang="en-US" sz="1333" dirty="0">
              <a:latin typeface="Calibri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093" y="1960588"/>
            <a:ext cx="4253442" cy="288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326695"/>
            <a:ext cx="5894933" cy="306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67" y="1840566"/>
            <a:ext cx="4668887" cy="288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3" y="9861825"/>
            <a:ext cx="4706991" cy="348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45" y="9861825"/>
            <a:ext cx="4508418" cy="348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2347460"/>
            <a:ext cx="3708400" cy="40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44" dirty="0"/>
          </a:p>
        </p:txBody>
      </p:sp>
      <p:sp>
        <p:nvSpPr>
          <p:cNvPr id="16" name="TextBox 15"/>
          <p:cNvSpPr txBox="1"/>
          <p:nvPr/>
        </p:nvSpPr>
        <p:spPr>
          <a:xfrm>
            <a:off x="4804105" y="2614199"/>
            <a:ext cx="3882695" cy="40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44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313" y="9850354"/>
            <a:ext cx="4077648" cy="348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" y="145268"/>
            <a:ext cx="1152639" cy="107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9909" y="8566194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Cause and effect diagram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054212" y="4944269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Histogram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269853" y="5077949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Bubble Plot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1091233" y="5000438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/>
              <a:t>                Scatterplot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20093" y="8719037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   Boxplot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576079" y="13485401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/>
              <a:t>            Pareto Chart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1091233" y="13500611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Probability Plot    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214677" y="13639289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  ANOVA 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5312146" y="1840566"/>
            <a:ext cx="6359830" cy="2608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44" dirty="0"/>
              <a:t>Summary of the Poster:</a:t>
            </a:r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</p:txBody>
      </p:sp>
      <p:sp>
        <p:nvSpPr>
          <p:cNvPr id="29" name="TextBox 28"/>
          <p:cNvSpPr txBox="1"/>
          <p:nvPr/>
        </p:nvSpPr>
        <p:spPr>
          <a:xfrm>
            <a:off x="625890" y="4882090"/>
            <a:ext cx="6359830" cy="2923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44" dirty="0"/>
              <a:t>Multiple Linear Regression </a:t>
            </a:r>
          </a:p>
          <a:p>
            <a:r>
              <a:rPr lang="en-US" sz="2044" b="1" dirty="0"/>
              <a:t>output</a:t>
            </a:r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  <a:p>
            <a:endParaRPr lang="en-US" sz="2044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3251</TotalTime>
  <Words>56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Cambria</vt:lpstr>
      <vt:lpstr>Century Gothic</vt:lpstr>
      <vt:lpstr>Times New Roman</vt:lpstr>
      <vt:lpstr>Apothecary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Tanmoy</cp:lastModifiedBy>
  <cp:revision>130</cp:revision>
  <cp:lastPrinted>2013-02-12T02:21:55Z</cp:lastPrinted>
  <dcterms:created xsi:type="dcterms:W3CDTF">2013-02-10T21:14:48Z</dcterms:created>
  <dcterms:modified xsi:type="dcterms:W3CDTF">2018-09-29T13:50:53Z</dcterms:modified>
</cp:coreProperties>
</file>