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DD89-C2A9-47F4-BFCB-3BECC1228D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296C9F-12E8-420C-9930-B9FAF97CB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508EB4-B7B5-47A3-8212-E3417566A2EB}"/>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5" name="Footer Placeholder 4">
            <a:extLst>
              <a:ext uri="{FF2B5EF4-FFF2-40B4-BE49-F238E27FC236}">
                <a16:creationId xmlns:a16="http://schemas.microsoft.com/office/drawing/2014/main" id="{5D0A4056-4AAD-4A27-AA14-3DA9D8D93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A75B2-4D07-4A6A-8661-CB23318317C7}"/>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124444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81CB-AED8-4CB5-8BC0-0804196B53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891360-6CEC-4271-871E-9BF9B658C5F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D1F1D-18DB-42F9-98F9-35C8BE0180C7}"/>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5" name="Footer Placeholder 4">
            <a:extLst>
              <a:ext uri="{FF2B5EF4-FFF2-40B4-BE49-F238E27FC236}">
                <a16:creationId xmlns:a16="http://schemas.microsoft.com/office/drawing/2014/main" id="{959331A6-661A-46BC-9C0D-3C37C21DE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7C130-8FDE-410B-9C30-C26B7D7257E3}"/>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371609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008175-EB36-4E04-A715-ADA4178D82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D67934-6FBD-455C-B80F-7EFCC404E6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3E961-81A0-441B-90CB-1AE7CAED53B5}"/>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5" name="Footer Placeholder 4">
            <a:extLst>
              <a:ext uri="{FF2B5EF4-FFF2-40B4-BE49-F238E27FC236}">
                <a16:creationId xmlns:a16="http://schemas.microsoft.com/office/drawing/2014/main" id="{72C0CE2E-D80F-4E48-AD5E-8D7AB7805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C42E1-081D-4F42-84CD-D7103E57FF07}"/>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250213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CE69-0BBE-4910-BC27-CA40B6D70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A47AE-93FB-411F-B9DB-AE5760152F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7E33B-29B2-4F61-A4EC-4AD756273EE4}"/>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5" name="Footer Placeholder 4">
            <a:extLst>
              <a:ext uri="{FF2B5EF4-FFF2-40B4-BE49-F238E27FC236}">
                <a16:creationId xmlns:a16="http://schemas.microsoft.com/office/drawing/2014/main" id="{76C6C1C6-E35B-4CB5-AD2E-4DEA143DC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A3016-D992-40BB-A9C0-84DC6EC4BA93}"/>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425629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1C3A-B110-4202-99F4-A697DA6E63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32438-C37C-4457-94F0-8C860B2CA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516E36-9B84-41DC-B253-E78461485F59}"/>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5" name="Footer Placeholder 4">
            <a:extLst>
              <a:ext uri="{FF2B5EF4-FFF2-40B4-BE49-F238E27FC236}">
                <a16:creationId xmlns:a16="http://schemas.microsoft.com/office/drawing/2014/main" id="{3C95BC4F-464E-4301-990F-D80776489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0B302-9352-42D5-97CB-94D8DD41307C}"/>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428796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5C3D-DD7E-4B69-80EB-02C35A144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B91581-47E4-4125-9BB3-1CBE26F544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FBAE7C-ADAB-4E3D-A0BE-846CF7AB01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FD6A81-DB48-4885-89FC-078B2AB9D088}"/>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6" name="Footer Placeholder 5">
            <a:extLst>
              <a:ext uri="{FF2B5EF4-FFF2-40B4-BE49-F238E27FC236}">
                <a16:creationId xmlns:a16="http://schemas.microsoft.com/office/drawing/2014/main" id="{3996F835-EADE-4399-801B-E9B6C3C60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885A9-77C1-4CF9-9F6A-0AB2AB3DBDF6}"/>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290733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D662-6168-403D-AD6E-3ED0B12E7D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07E332-27EE-4B85-953E-F5544983A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3B2C99-006A-43FA-9CE0-7DA9702278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FBA19A-21DE-4C35-9F88-DFD607973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7D6D59-9655-485F-99A8-9C2F6DB4B0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F4A3B6-242F-4718-9427-3FF8A90E18E8}"/>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8" name="Footer Placeholder 7">
            <a:extLst>
              <a:ext uri="{FF2B5EF4-FFF2-40B4-BE49-F238E27FC236}">
                <a16:creationId xmlns:a16="http://schemas.microsoft.com/office/drawing/2014/main" id="{FAAAC0DE-DA8E-4DA7-81F4-C78AB98AB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AC03A9-D069-4F1C-8016-1FFC5B587BCA}"/>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409675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21C9-9332-4658-B27F-C835900049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4AF08-ABBC-4E37-B9BD-53A59A9520F7}"/>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4" name="Footer Placeholder 3">
            <a:extLst>
              <a:ext uri="{FF2B5EF4-FFF2-40B4-BE49-F238E27FC236}">
                <a16:creationId xmlns:a16="http://schemas.microsoft.com/office/drawing/2014/main" id="{E4395B33-EB13-4E44-9384-8B256C410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00C382-EAB9-4BCA-A18F-3EFF095C07FE}"/>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288269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299ED-F688-433D-B354-22BBFFC0755C}"/>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3" name="Footer Placeholder 2">
            <a:extLst>
              <a:ext uri="{FF2B5EF4-FFF2-40B4-BE49-F238E27FC236}">
                <a16:creationId xmlns:a16="http://schemas.microsoft.com/office/drawing/2014/main" id="{6287F8E6-3858-4D6A-80E9-88AAEDE90A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BD176F-23E2-44BD-A861-F2BE0C115CDB}"/>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79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D1EB-CA10-444D-BC16-7FF75037E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CE847-837D-454D-9329-0BD27D525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16C2AA-8868-48EC-83D3-7294E48BC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2E8ABB-B122-49F9-AD4B-B790F177F8BA}"/>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6" name="Footer Placeholder 5">
            <a:extLst>
              <a:ext uri="{FF2B5EF4-FFF2-40B4-BE49-F238E27FC236}">
                <a16:creationId xmlns:a16="http://schemas.microsoft.com/office/drawing/2014/main" id="{DEF790BF-94BA-40A3-81AC-E91DB7307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4EAF1-71A2-4665-8168-DC6A146C65EA}"/>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387262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9946-FEBE-42DF-829C-6BDF9749E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83B0F5-904B-4318-B5CF-EEB608B36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DD09C6-F38D-4995-AB8D-BC466801B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ACAFD7-B3B2-494C-9E71-C30FABB8464F}"/>
              </a:ext>
            </a:extLst>
          </p:cNvPr>
          <p:cNvSpPr>
            <a:spLocks noGrp="1"/>
          </p:cNvSpPr>
          <p:nvPr>
            <p:ph type="dt" sz="half" idx="10"/>
          </p:nvPr>
        </p:nvSpPr>
        <p:spPr/>
        <p:txBody>
          <a:bodyPr/>
          <a:lstStyle/>
          <a:p>
            <a:fld id="{1D25B0FA-9A34-4830-AA34-D9D3D357E939}" type="datetimeFigureOut">
              <a:rPr lang="en-US" smtClean="0"/>
              <a:t>10/25/2018</a:t>
            </a:fld>
            <a:endParaRPr lang="en-US"/>
          </a:p>
        </p:txBody>
      </p:sp>
      <p:sp>
        <p:nvSpPr>
          <p:cNvPr id="6" name="Footer Placeholder 5">
            <a:extLst>
              <a:ext uri="{FF2B5EF4-FFF2-40B4-BE49-F238E27FC236}">
                <a16:creationId xmlns:a16="http://schemas.microsoft.com/office/drawing/2014/main" id="{0A3262D4-5DD9-4FE7-BF5C-EF902690C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E9098-5663-4205-AB5B-3C3A5BF6F3BA}"/>
              </a:ext>
            </a:extLst>
          </p:cNvPr>
          <p:cNvSpPr>
            <a:spLocks noGrp="1"/>
          </p:cNvSpPr>
          <p:nvPr>
            <p:ph type="sldNum" sz="quarter" idx="12"/>
          </p:nvPr>
        </p:nvSpPr>
        <p:spPr/>
        <p:txBody>
          <a:bodyPr/>
          <a:lstStyle/>
          <a:p>
            <a:fld id="{6580736A-EBE9-4538-84C9-E6225BE76CAF}" type="slidenum">
              <a:rPr lang="en-US" smtClean="0"/>
              <a:t>‹#›</a:t>
            </a:fld>
            <a:endParaRPr lang="en-US"/>
          </a:p>
        </p:txBody>
      </p:sp>
    </p:spTree>
    <p:extLst>
      <p:ext uri="{BB962C8B-B14F-4D97-AF65-F5344CB8AC3E}">
        <p14:creationId xmlns:p14="http://schemas.microsoft.com/office/powerpoint/2010/main" val="140809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96646D-CB01-4646-98DB-A1D67DCF9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898632-3F8E-4792-AF33-2C179FEF9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D6368-35CB-49AA-92BB-B62D498C2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5B0FA-9A34-4830-AA34-D9D3D357E939}" type="datetimeFigureOut">
              <a:rPr lang="en-US" smtClean="0"/>
              <a:t>10/25/2018</a:t>
            </a:fld>
            <a:endParaRPr lang="en-US"/>
          </a:p>
        </p:txBody>
      </p:sp>
      <p:sp>
        <p:nvSpPr>
          <p:cNvPr id="5" name="Footer Placeholder 4">
            <a:extLst>
              <a:ext uri="{FF2B5EF4-FFF2-40B4-BE49-F238E27FC236}">
                <a16:creationId xmlns:a16="http://schemas.microsoft.com/office/drawing/2014/main" id="{694C4A03-71DA-488D-BE35-C4973F7BB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AAE68B-2FFC-4379-A799-C064630A9D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0736A-EBE9-4538-84C9-E6225BE76CAF}" type="slidenum">
              <a:rPr lang="en-US" smtClean="0"/>
              <a:t>‹#›</a:t>
            </a:fld>
            <a:endParaRPr lang="en-US"/>
          </a:p>
        </p:txBody>
      </p:sp>
    </p:spTree>
    <p:extLst>
      <p:ext uri="{BB962C8B-B14F-4D97-AF65-F5344CB8AC3E}">
        <p14:creationId xmlns:p14="http://schemas.microsoft.com/office/powerpoint/2010/main" val="3809579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723D8799-D66E-4DEF-8BC4-43CE695F3FEC}"/>
              </a:ext>
            </a:extLst>
          </p:cNvPr>
          <p:cNvSpPr/>
          <p:nvPr/>
        </p:nvSpPr>
        <p:spPr>
          <a:xfrm>
            <a:off x="97590" y="4131177"/>
            <a:ext cx="2624345" cy="2601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2C5ED78-2686-4A73-8348-776F73DC678B}"/>
              </a:ext>
            </a:extLst>
          </p:cNvPr>
          <p:cNvSpPr/>
          <p:nvPr/>
        </p:nvSpPr>
        <p:spPr>
          <a:xfrm>
            <a:off x="30625" y="4131177"/>
            <a:ext cx="2796739" cy="270706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C4FAC36-5E18-4839-AB92-DD9FF7969D56}"/>
              </a:ext>
            </a:extLst>
          </p:cNvPr>
          <p:cNvSpPr/>
          <p:nvPr/>
        </p:nvSpPr>
        <p:spPr>
          <a:xfrm>
            <a:off x="51137" y="1178343"/>
            <a:ext cx="2854191" cy="5644065"/>
          </a:xfrm>
          <a:prstGeom prst="rect">
            <a:avLst/>
          </a:prstGeom>
          <a:solidFill>
            <a:schemeClr val="accent4">
              <a:lumMod val="20000"/>
              <a:lumOff val="8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DC51005-FBB0-4EB2-8592-9F5A448B549C}"/>
              </a:ext>
            </a:extLst>
          </p:cNvPr>
          <p:cNvSpPr/>
          <p:nvPr/>
        </p:nvSpPr>
        <p:spPr>
          <a:xfrm>
            <a:off x="19050" y="245"/>
            <a:ext cx="12172950" cy="1157660"/>
          </a:xfrm>
          <a:prstGeom prst="rect">
            <a:avLst/>
          </a:prstGeom>
          <a:solidFill>
            <a:schemeClr val="tx1">
              <a:lumMod val="65000"/>
              <a:lumOff val="3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4"/>
                </a:solidFill>
              </a:rPr>
              <a:t>Graphical Representation on Parkinson’s Patient Experiment</a:t>
            </a:r>
          </a:p>
          <a:p>
            <a:pPr algn="ctr"/>
            <a:r>
              <a:rPr lang="en-US" sz="1400" b="1" dirty="0">
                <a:solidFill>
                  <a:schemeClr val="accent4"/>
                </a:solidFill>
                <a:latin typeface="Arial Black" panose="020B0A04020102020204" pitchFamily="34" charset="0"/>
              </a:rPr>
              <a:t>IPE-205 Poster Submission</a:t>
            </a:r>
          </a:p>
        </p:txBody>
      </p:sp>
      <p:pic>
        <p:nvPicPr>
          <p:cNvPr id="8" name="Picture 7">
            <a:extLst>
              <a:ext uri="{FF2B5EF4-FFF2-40B4-BE49-F238E27FC236}">
                <a16:creationId xmlns:a16="http://schemas.microsoft.com/office/drawing/2014/main" id="{8D6D65F5-A7A5-4953-B252-C890A818A3E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7861" l="495" r="99010">
                        <a14:foregroundMark x1="15842" y1="46524" x2="19307" y2="25668"/>
                        <a14:foregroundMark x1="19802" y1="22995" x2="33168" y2="11230"/>
                        <a14:foregroundMark x1="87129" y1="42781" x2="80693" y2="26203"/>
                        <a14:foregroundMark x1="80693" y1="22460" x2="66832" y2="9626"/>
                        <a14:foregroundMark x1="62871" y1="9626" x2="43069" y2="6417"/>
                        <a14:foregroundMark x1="59901" y1="6417" x2="53465" y2="5348"/>
                        <a14:foregroundMark x1="66337" y1="77540" x2="36139" y2="79144"/>
                        <a14:foregroundMark x1="66832" y1="80214" x2="45545" y2="82353"/>
                        <a14:foregroundMark x1="22277" y1="89840" x2="71782" y2="91444"/>
                        <a14:foregroundMark x1="73267" y1="90374" x2="87129" y2="85027"/>
                        <a14:foregroundMark x1="80693" y1="82353" x2="84653" y2="78075"/>
                        <a14:foregroundMark x1="88614" y1="82353" x2="92079" y2="82888"/>
                        <a14:foregroundMark x1="18812" y1="77540" x2="13861" y2="81818"/>
                        <a14:foregroundMark x1="4455" y1="71123" x2="4455" y2="71123"/>
                        <a14:foregroundMark x1="4455" y1="81818" x2="4455" y2="81818"/>
                        <a14:foregroundMark x1="97525" y1="71123" x2="97525" y2="71123"/>
                      </a14:backgroundRemoval>
                    </a14:imgEffect>
                  </a14:imgLayer>
                </a14:imgProps>
              </a:ext>
              <a:ext uri="{28A0092B-C50C-407E-A947-70E740481C1C}">
                <a14:useLocalDpi xmlns:a14="http://schemas.microsoft.com/office/drawing/2010/main" val="0"/>
              </a:ext>
            </a:extLst>
          </a:blip>
          <a:stretch>
            <a:fillRect/>
          </a:stretch>
        </p:blipFill>
        <p:spPr>
          <a:xfrm>
            <a:off x="0" y="-2175"/>
            <a:ext cx="1241156" cy="1148992"/>
          </a:xfrm>
          <a:prstGeom prst="rect">
            <a:avLst/>
          </a:prstGeom>
          <a:solidFill>
            <a:schemeClr val="tx1">
              <a:lumMod val="65000"/>
              <a:lumOff val="35000"/>
            </a:schemeClr>
          </a:solidFill>
        </p:spPr>
      </p:pic>
      <p:sp>
        <p:nvSpPr>
          <p:cNvPr id="9" name="Rectangle: Rounded Corners 8">
            <a:extLst>
              <a:ext uri="{FF2B5EF4-FFF2-40B4-BE49-F238E27FC236}">
                <a16:creationId xmlns:a16="http://schemas.microsoft.com/office/drawing/2014/main" id="{F82CFE7C-366D-4498-85AB-9CB1E0F85B3B}"/>
              </a:ext>
            </a:extLst>
          </p:cNvPr>
          <p:cNvSpPr/>
          <p:nvPr/>
        </p:nvSpPr>
        <p:spPr>
          <a:xfrm>
            <a:off x="9845748" y="20683"/>
            <a:ext cx="2315627" cy="11218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Submitted To: </a:t>
            </a:r>
          </a:p>
          <a:p>
            <a:pPr algn="ctr"/>
            <a:r>
              <a:rPr lang="en-US" sz="1100" dirty="0">
                <a:solidFill>
                  <a:schemeClr val="tx1"/>
                </a:solidFill>
              </a:rPr>
              <a:t>Assistant Professor Tanmoy Das</a:t>
            </a:r>
          </a:p>
          <a:p>
            <a:pPr algn="ctr"/>
            <a:r>
              <a:rPr lang="en-US" sz="1100" dirty="0">
                <a:solidFill>
                  <a:schemeClr val="tx1"/>
                </a:solidFill>
              </a:rPr>
              <a:t>Submitted By : 201736021,201736022, 201736027,201736047 </a:t>
            </a:r>
          </a:p>
        </p:txBody>
      </p:sp>
      <p:sp>
        <p:nvSpPr>
          <p:cNvPr id="14" name="Rectangle 13">
            <a:extLst>
              <a:ext uri="{FF2B5EF4-FFF2-40B4-BE49-F238E27FC236}">
                <a16:creationId xmlns:a16="http://schemas.microsoft.com/office/drawing/2014/main" id="{E8E46CAA-BBC3-4786-87BB-A84E7EB3707D}"/>
              </a:ext>
            </a:extLst>
          </p:cNvPr>
          <p:cNvSpPr/>
          <p:nvPr/>
        </p:nvSpPr>
        <p:spPr>
          <a:xfrm>
            <a:off x="2933662" y="1178343"/>
            <a:ext cx="6912087" cy="5659901"/>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pic>
        <p:nvPicPr>
          <p:cNvPr id="24" name="Picture 23">
            <a:extLst>
              <a:ext uri="{FF2B5EF4-FFF2-40B4-BE49-F238E27FC236}">
                <a16:creationId xmlns:a16="http://schemas.microsoft.com/office/drawing/2014/main" id="{74F1E384-0452-4D6B-AF05-4DF3B06C21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534" y="1286889"/>
            <a:ext cx="3039466" cy="2754569"/>
          </a:xfrm>
          <a:prstGeom prst="rect">
            <a:avLst/>
          </a:prstGeom>
        </p:spPr>
      </p:pic>
      <p:pic>
        <p:nvPicPr>
          <p:cNvPr id="26" name="Picture 25">
            <a:extLst>
              <a:ext uri="{FF2B5EF4-FFF2-40B4-BE49-F238E27FC236}">
                <a16:creationId xmlns:a16="http://schemas.microsoft.com/office/drawing/2014/main" id="{7FBAC4EF-DCC9-4C78-A633-9A5AFD4B00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4595" y="4297975"/>
            <a:ext cx="3111405" cy="2211896"/>
          </a:xfrm>
          <a:prstGeom prst="rect">
            <a:avLst/>
          </a:prstGeom>
        </p:spPr>
      </p:pic>
      <p:pic>
        <p:nvPicPr>
          <p:cNvPr id="28" name="Picture 27">
            <a:extLst>
              <a:ext uri="{FF2B5EF4-FFF2-40B4-BE49-F238E27FC236}">
                <a16:creationId xmlns:a16="http://schemas.microsoft.com/office/drawing/2014/main" id="{0921FDF1-3217-4786-AFA6-2D1B05097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6576" y="1386151"/>
            <a:ext cx="3314697" cy="2630060"/>
          </a:xfrm>
          <a:prstGeom prst="rect">
            <a:avLst/>
          </a:prstGeom>
        </p:spPr>
      </p:pic>
      <p:pic>
        <p:nvPicPr>
          <p:cNvPr id="30" name="Picture 29">
            <a:extLst>
              <a:ext uri="{FF2B5EF4-FFF2-40B4-BE49-F238E27FC236}">
                <a16:creationId xmlns:a16="http://schemas.microsoft.com/office/drawing/2014/main" id="{29B6FB4B-708B-487C-BE1A-9B3145B1A9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0788" y="4131177"/>
            <a:ext cx="3214187" cy="2438364"/>
          </a:xfrm>
          <a:prstGeom prst="rect">
            <a:avLst/>
          </a:prstGeom>
        </p:spPr>
      </p:pic>
      <p:sp>
        <p:nvSpPr>
          <p:cNvPr id="37" name="Rectangle 36">
            <a:extLst>
              <a:ext uri="{FF2B5EF4-FFF2-40B4-BE49-F238E27FC236}">
                <a16:creationId xmlns:a16="http://schemas.microsoft.com/office/drawing/2014/main" id="{AEA64416-6CD7-4B4B-8247-7C2FD26DCCD5}"/>
              </a:ext>
            </a:extLst>
          </p:cNvPr>
          <p:cNvSpPr/>
          <p:nvPr/>
        </p:nvSpPr>
        <p:spPr>
          <a:xfrm>
            <a:off x="3771900" y="6509870"/>
            <a:ext cx="1676078" cy="223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Boxplot</a:t>
            </a:r>
          </a:p>
        </p:txBody>
      </p:sp>
      <p:sp>
        <p:nvSpPr>
          <p:cNvPr id="38" name="Rectangle 37">
            <a:extLst>
              <a:ext uri="{FF2B5EF4-FFF2-40B4-BE49-F238E27FC236}">
                <a16:creationId xmlns:a16="http://schemas.microsoft.com/office/drawing/2014/main" id="{31394650-DB0F-402C-BADA-4FD77BECD64F}"/>
              </a:ext>
            </a:extLst>
          </p:cNvPr>
          <p:cNvSpPr/>
          <p:nvPr/>
        </p:nvSpPr>
        <p:spPr>
          <a:xfrm>
            <a:off x="3969794" y="4051972"/>
            <a:ext cx="1704975" cy="225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Scatter Diagram</a:t>
            </a:r>
          </a:p>
        </p:txBody>
      </p:sp>
      <p:sp>
        <p:nvSpPr>
          <p:cNvPr id="39" name="Rectangle 38">
            <a:extLst>
              <a:ext uri="{FF2B5EF4-FFF2-40B4-BE49-F238E27FC236}">
                <a16:creationId xmlns:a16="http://schemas.microsoft.com/office/drawing/2014/main" id="{5AEF9057-47ED-4F9E-9F3F-0DF8440041BE}"/>
              </a:ext>
            </a:extLst>
          </p:cNvPr>
          <p:cNvSpPr/>
          <p:nvPr/>
        </p:nvSpPr>
        <p:spPr>
          <a:xfrm>
            <a:off x="3962400" y="4135863"/>
            <a:ext cx="1675453" cy="225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28F0124-856B-4DA8-8EC1-A10ACC4B182D}"/>
              </a:ext>
            </a:extLst>
          </p:cNvPr>
          <p:cNvSpPr/>
          <p:nvPr/>
        </p:nvSpPr>
        <p:spPr>
          <a:xfrm>
            <a:off x="6936831" y="6569541"/>
            <a:ext cx="1562100" cy="163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Regression analysis</a:t>
            </a:r>
          </a:p>
        </p:txBody>
      </p:sp>
      <p:sp>
        <p:nvSpPr>
          <p:cNvPr id="41" name="Rectangle 40">
            <a:extLst>
              <a:ext uri="{FF2B5EF4-FFF2-40B4-BE49-F238E27FC236}">
                <a16:creationId xmlns:a16="http://schemas.microsoft.com/office/drawing/2014/main" id="{F0CE3B03-C796-4A0A-91F4-183613A395C5}"/>
              </a:ext>
            </a:extLst>
          </p:cNvPr>
          <p:cNvSpPr/>
          <p:nvPr/>
        </p:nvSpPr>
        <p:spPr>
          <a:xfrm>
            <a:off x="9874083" y="1286889"/>
            <a:ext cx="2298031" cy="313700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808D560-F6D7-4C58-A660-911312578C97}"/>
              </a:ext>
            </a:extLst>
          </p:cNvPr>
          <p:cNvSpPr/>
          <p:nvPr/>
        </p:nvSpPr>
        <p:spPr>
          <a:xfrm>
            <a:off x="10632" y="4094740"/>
            <a:ext cx="2902089" cy="2748106"/>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6CEAA32-4B42-4BDD-BBA0-6D21CD4813B6}"/>
              </a:ext>
            </a:extLst>
          </p:cNvPr>
          <p:cNvSpPr/>
          <p:nvPr/>
        </p:nvSpPr>
        <p:spPr>
          <a:xfrm>
            <a:off x="10001961" y="1396627"/>
            <a:ext cx="2092449" cy="2823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This dataset is composed of a range of a biomedical voice measurements of 31 people,23 with Parkinson’s disease. Each column in the table is a particular voice measure and each row corresponds one of 195 voice recording from these individuals ("name" column). The main aim of the data is to discriminate healthy people from those with PD, according to "status" column which is set to 0 for healthy and 1 for PD.</a:t>
            </a:r>
          </a:p>
        </p:txBody>
      </p:sp>
      <p:sp>
        <p:nvSpPr>
          <p:cNvPr id="47" name="Rectangle: Rounded Corners 46">
            <a:extLst>
              <a:ext uri="{FF2B5EF4-FFF2-40B4-BE49-F238E27FC236}">
                <a16:creationId xmlns:a16="http://schemas.microsoft.com/office/drawing/2014/main" id="{45561AC4-179B-47F1-8BEA-34BB6F5A3802}"/>
              </a:ext>
            </a:extLst>
          </p:cNvPr>
          <p:cNvSpPr/>
          <p:nvPr/>
        </p:nvSpPr>
        <p:spPr>
          <a:xfrm>
            <a:off x="10200167" y="1157905"/>
            <a:ext cx="1520456" cy="223356"/>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Summery of the datasets</a:t>
            </a:r>
          </a:p>
        </p:txBody>
      </p:sp>
      <p:sp>
        <p:nvSpPr>
          <p:cNvPr id="51" name="Rectangle: Rounded Corners 50">
            <a:extLst>
              <a:ext uri="{FF2B5EF4-FFF2-40B4-BE49-F238E27FC236}">
                <a16:creationId xmlns:a16="http://schemas.microsoft.com/office/drawing/2014/main" id="{5389BE32-532C-483E-BBEC-51F6A33DC30A}"/>
              </a:ext>
            </a:extLst>
          </p:cNvPr>
          <p:cNvSpPr/>
          <p:nvPr/>
        </p:nvSpPr>
        <p:spPr>
          <a:xfrm>
            <a:off x="466839" y="3976951"/>
            <a:ext cx="1711842" cy="299596"/>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Python Coding</a:t>
            </a:r>
          </a:p>
        </p:txBody>
      </p:sp>
      <p:pic>
        <p:nvPicPr>
          <p:cNvPr id="54" name="Picture 53">
            <a:extLst>
              <a:ext uri="{FF2B5EF4-FFF2-40B4-BE49-F238E27FC236}">
                <a16:creationId xmlns:a16="http://schemas.microsoft.com/office/drawing/2014/main" id="{D553B986-9593-49CA-AD27-EC9781D721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343" y="4407566"/>
            <a:ext cx="2309200" cy="2359658"/>
          </a:xfrm>
          <a:prstGeom prst="rect">
            <a:avLst/>
          </a:prstGeom>
        </p:spPr>
      </p:pic>
      <p:sp>
        <p:nvSpPr>
          <p:cNvPr id="55" name="Rectangle 54">
            <a:extLst>
              <a:ext uri="{FF2B5EF4-FFF2-40B4-BE49-F238E27FC236}">
                <a16:creationId xmlns:a16="http://schemas.microsoft.com/office/drawing/2014/main" id="{7F37C9C3-6A26-4DA2-B616-BBB9B008BFAF}"/>
              </a:ext>
            </a:extLst>
          </p:cNvPr>
          <p:cNvSpPr/>
          <p:nvPr/>
        </p:nvSpPr>
        <p:spPr>
          <a:xfrm>
            <a:off x="10633" y="1286889"/>
            <a:ext cx="2923029" cy="2674226"/>
          </a:xfrm>
          <a:prstGeom prst="rect">
            <a:avLst/>
          </a:prstGeom>
          <a:solidFill>
            <a:schemeClr val="bg1">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5309DE88-3DD7-4102-BAB6-4B713C854B0C}"/>
              </a:ext>
            </a:extLst>
          </p:cNvPr>
          <p:cNvSpPr/>
          <p:nvPr/>
        </p:nvSpPr>
        <p:spPr>
          <a:xfrm>
            <a:off x="637953" y="1189072"/>
            <a:ext cx="1562987" cy="235691"/>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Datasets</a:t>
            </a:r>
          </a:p>
        </p:txBody>
      </p:sp>
      <p:pic>
        <p:nvPicPr>
          <p:cNvPr id="58" name="Picture 57">
            <a:extLst>
              <a:ext uri="{FF2B5EF4-FFF2-40B4-BE49-F238E27FC236}">
                <a16:creationId xmlns:a16="http://schemas.microsoft.com/office/drawing/2014/main" id="{4B8B34F1-C566-49B5-B968-D6694E9127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9460" y="1579170"/>
            <a:ext cx="2625306" cy="2310178"/>
          </a:xfrm>
          <a:prstGeom prst="rect">
            <a:avLst/>
          </a:prstGeom>
        </p:spPr>
      </p:pic>
      <p:sp>
        <p:nvSpPr>
          <p:cNvPr id="59" name="Rectangle 58">
            <a:extLst>
              <a:ext uri="{FF2B5EF4-FFF2-40B4-BE49-F238E27FC236}">
                <a16:creationId xmlns:a16="http://schemas.microsoft.com/office/drawing/2014/main" id="{D09CE8A9-4F98-40AF-8F79-ECA7D414259F}"/>
              </a:ext>
            </a:extLst>
          </p:cNvPr>
          <p:cNvSpPr/>
          <p:nvPr/>
        </p:nvSpPr>
        <p:spPr>
          <a:xfrm>
            <a:off x="9874084" y="4552879"/>
            <a:ext cx="2298030" cy="228443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 dataset was created by Max Little of the University of Oxford, in collaboration with the National Centre for Voice and Speech, Denver, Colorado, who recorded the speech signals. The original study published the feature extraction methods for general voice disorders. </a:t>
            </a:r>
            <a:br>
              <a:rPr lang="en-US" sz="1000" dirty="0">
                <a:solidFill>
                  <a:schemeClr val="tx1"/>
                </a:solidFill>
              </a:rPr>
            </a:br>
            <a:endParaRPr lang="en-US" sz="1000" dirty="0">
              <a:solidFill>
                <a:schemeClr val="tx1"/>
              </a:solidFill>
            </a:endParaRPr>
          </a:p>
        </p:txBody>
      </p:sp>
      <p:sp>
        <p:nvSpPr>
          <p:cNvPr id="60" name="Rectangle: Rounded Corners 59">
            <a:extLst>
              <a:ext uri="{FF2B5EF4-FFF2-40B4-BE49-F238E27FC236}">
                <a16:creationId xmlns:a16="http://schemas.microsoft.com/office/drawing/2014/main" id="{7E7B9C9A-3A5C-4339-BB19-349D5BFA9F08}"/>
              </a:ext>
            </a:extLst>
          </p:cNvPr>
          <p:cNvSpPr/>
          <p:nvPr/>
        </p:nvSpPr>
        <p:spPr>
          <a:xfrm>
            <a:off x="10318684" y="4439261"/>
            <a:ext cx="1185745" cy="249697"/>
          </a:xfrm>
          <a:prstGeom prst="roundRect">
            <a:avLst/>
          </a:prstGeom>
          <a:solidFill>
            <a:schemeClr val="bg1">
              <a:lumMod val="9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Reference</a:t>
            </a:r>
          </a:p>
        </p:txBody>
      </p:sp>
    </p:spTree>
    <p:extLst>
      <p:ext uri="{BB962C8B-B14F-4D97-AF65-F5344CB8AC3E}">
        <p14:creationId xmlns:p14="http://schemas.microsoft.com/office/powerpoint/2010/main" val="97057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164</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fahim sium</dc:creator>
  <cp:lastModifiedBy>fahim sium</cp:lastModifiedBy>
  <cp:revision>16</cp:revision>
  <dcterms:created xsi:type="dcterms:W3CDTF">2018-10-24T18:39:43Z</dcterms:created>
  <dcterms:modified xsi:type="dcterms:W3CDTF">2018-10-25T14:58:45Z</dcterms:modified>
</cp:coreProperties>
</file>