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7" r:id="rId4"/>
  </p:sldMasterIdLst>
  <p:notesMasterIdLst>
    <p:notesMasterId r:id="rId14"/>
  </p:notesMasterIdLst>
  <p:handoutMasterIdLst>
    <p:handoutMasterId r:id="rId15"/>
  </p:handoutMasterIdLst>
  <p:sldIdLst>
    <p:sldId id="289" r:id="rId5"/>
    <p:sldId id="288" r:id="rId6"/>
    <p:sldId id="276" r:id="rId7"/>
    <p:sldId id="283" r:id="rId8"/>
    <p:sldId id="261" r:id="rId9"/>
    <p:sldId id="264" r:id="rId10"/>
    <p:sldId id="265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94" autoAdjust="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E71E18-EB7E-4B44-96A5-878A2F7D9C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BE40A7BD-342F-4784-A425-4188263C706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ACI COMPANY</a:t>
          </a:r>
          <a:endParaRPr kumimoji="0" lang="en-US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LIMITED</a:t>
          </a:r>
          <a:endParaRPr kumimoji="0" lang="en-US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D514DA98-72BA-4524-8325-09FD92EEC8D1}" type="parTrans" cxnId="{1539F0F3-A5C8-4C9E-A187-5DFE70B93537}">
      <dgm:prSet/>
      <dgm:spPr/>
      <dgm:t>
        <a:bodyPr/>
        <a:lstStyle/>
        <a:p>
          <a:endParaRPr lang="en-US"/>
        </a:p>
      </dgm:t>
    </dgm:pt>
    <dgm:pt modelId="{9BF80191-A293-4841-8E54-F26035A87C2A}" type="sibTrans" cxnId="{1539F0F3-A5C8-4C9E-A187-5DFE70B93537}">
      <dgm:prSet/>
      <dgm:spPr/>
      <dgm:t>
        <a:bodyPr/>
        <a:lstStyle/>
        <a:p>
          <a:endParaRPr lang="en-US"/>
        </a:p>
      </dgm:t>
    </dgm:pt>
    <dgm:pt modelId="{4F6392C7-7B85-4326-9FF2-E1B155763D5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FOOD</a:t>
          </a:r>
          <a:endParaRPr kumimoji="0" lang="en-US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ITEMS</a:t>
          </a:r>
          <a:endParaRPr kumimoji="0" lang="en-US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5898EF81-822B-470C-85D4-195E7DBFBC4F}" type="parTrans" cxnId="{8DE0F0A3-65E0-45BD-BE94-5271B71486F9}">
      <dgm:prSet/>
      <dgm:spPr/>
      <dgm:t>
        <a:bodyPr/>
        <a:lstStyle/>
        <a:p>
          <a:endParaRPr lang="en-US"/>
        </a:p>
      </dgm:t>
    </dgm:pt>
    <dgm:pt modelId="{F06A91A5-83C9-4597-9313-D1E65F811D32}" type="sibTrans" cxnId="{8DE0F0A3-65E0-45BD-BE94-5271B71486F9}">
      <dgm:prSet/>
      <dgm:spPr/>
      <dgm:t>
        <a:bodyPr/>
        <a:lstStyle/>
        <a:p>
          <a:endParaRPr lang="en-US"/>
        </a:p>
      </dgm:t>
    </dgm:pt>
    <dgm:pt modelId="{4D842EE5-9737-4BCE-9E03-760ACD3D9337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MEDICAL</a:t>
          </a:r>
          <a:endParaRPr kumimoji="0" lang="en-US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KITS</a:t>
          </a:r>
          <a:endParaRPr kumimoji="0" lang="en-US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5C10C6C8-110F-46A0-B153-2702002464EB}" type="parTrans" cxnId="{C386E946-57C6-4436-A63D-78BFF96D955E}">
      <dgm:prSet/>
      <dgm:spPr/>
      <dgm:t>
        <a:bodyPr/>
        <a:lstStyle/>
        <a:p>
          <a:endParaRPr lang="en-US"/>
        </a:p>
      </dgm:t>
    </dgm:pt>
    <dgm:pt modelId="{64CED7BD-1311-42F4-B465-6D86312AED6A}" type="sibTrans" cxnId="{C386E946-57C6-4436-A63D-78BFF96D955E}">
      <dgm:prSet/>
      <dgm:spPr/>
      <dgm:t>
        <a:bodyPr/>
        <a:lstStyle/>
        <a:p>
          <a:endParaRPr lang="en-US"/>
        </a:p>
      </dgm:t>
    </dgm:pt>
    <dgm:pt modelId="{6A24EB27-7D6B-4973-BDB1-356A0EA5D6FD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COSMETICS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PRODUCT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C47A7FF6-84D6-4CD1-A943-4D26E67282CC}" type="parTrans" cxnId="{AD6F3426-007C-40AF-99D7-CA94A74C4C95}">
      <dgm:prSet/>
      <dgm:spPr/>
      <dgm:t>
        <a:bodyPr/>
        <a:lstStyle/>
        <a:p>
          <a:endParaRPr lang="en-US"/>
        </a:p>
      </dgm:t>
    </dgm:pt>
    <dgm:pt modelId="{5F9265E3-C050-4CF7-A950-735E71792E0C}" type="sibTrans" cxnId="{AD6F3426-007C-40AF-99D7-CA94A74C4C95}">
      <dgm:prSet/>
      <dgm:spPr/>
      <dgm:t>
        <a:bodyPr/>
        <a:lstStyle/>
        <a:p>
          <a:endParaRPr lang="en-US"/>
        </a:p>
      </dgm:t>
    </dgm:pt>
    <dgm:pt modelId="{C525FF72-34EB-476F-8E01-44F96A8F8642}" type="pres">
      <dgm:prSet presAssocID="{C5E71E18-EB7E-4B44-96A5-878A2F7D9C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097EE9-8F67-41D1-8657-5788E29F006E}" type="pres">
      <dgm:prSet presAssocID="{BE40A7BD-342F-4784-A425-4188263C7062}" presName="hierRoot1" presStyleCnt="0">
        <dgm:presLayoutVars>
          <dgm:hierBranch/>
        </dgm:presLayoutVars>
      </dgm:prSet>
      <dgm:spPr/>
    </dgm:pt>
    <dgm:pt modelId="{B746477E-53FE-44D3-B32E-982A9C884386}" type="pres">
      <dgm:prSet presAssocID="{BE40A7BD-342F-4784-A425-4188263C7062}" presName="rootComposite1" presStyleCnt="0"/>
      <dgm:spPr/>
    </dgm:pt>
    <dgm:pt modelId="{78FD32B8-A065-431D-BF76-754DEB78823E}" type="pres">
      <dgm:prSet presAssocID="{BE40A7BD-342F-4784-A425-4188263C7062}" presName="rootText1" presStyleLbl="node0" presStyleIdx="0" presStyleCnt="1">
        <dgm:presLayoutVars>
          <dgm:chPref val="3"/>
        </dgm:presLayoutVars>
      </dgm:prSet>
      <dgm:spPr/>
    </dgm:pt>
    <dgm:pt modelId="{A4E8FA20-A909-4FAB-A07F-4DF933E008F1}" type="pres">
      <dgm:prSet presAssocID="{BE40A7BD-342F-4784-A425-4188263C7062}" presName="rootConnector1" presStyleLbl="node1" presStyleIdx="0" presStyleCnt="0"/>
      <dgm:spPr/>
    </dgm:pt>
    <dgm:pt modelId="{199054D5-B9CA-4F52-A5E1-B1936541FE6A}" type="pres">
      <dgm:prSet presAssocID="{BE40A7BD-342F-4784-A425-4188263C7062}" presName="hierChild2" presStyleCnt="0"/>
      <dgm:spPr/>
    </dgm:pt>
    <dgm:pt modelId="{B443DCC2-3E19-4368-B180-67CCE473A4D3}" type="pres">
      <dgm:prSet presAssocID="{5898EF81-822B-470C-85D4-195E7DBFBC4F}" presName="Name35" presStyleLbl="parChTrans1D2" presStyleIdx="0" presStyleCnt="3"/>
      <dgm:spPr/>
    </dgm:pt>
    <dgm:pt modelId="{BB1E4533-24D5-405E-930C-205EB589D654}" type="pres">
      <dgm:prSet presAssocID="{4F6392C7-7B85-4326-9FF2-E1B155763D5E}" presName="hierRoot2" presStyleCnt="0">
        <dgm:presLayoutVars>
          <dgm:hierBranch/>
        </dgm:presLayoutVars>
      </dgm:prSet>
      <dgm:spPr/>
    </dgm:pt>
    <dgm:pt modelId="{69F30CDC-AA1F-4897-AC65-D7F8B2A09C74}" type="pres">
      <dgm:prSet presAssocID="{4F6392C7-7B85-4326-9FF2-E1B155763D5E}" presName="rootComposite" presStyleCnt="0"/>
      <dgm:spPr/>
    </dgm:pt>
    <dgm:pt modelId="{68A5105A-7981-4630-B882-3E924DB9BE28}" type="pres">
      <dgm:prSet presAssocID="{4F6392C7-7B85-4326-9FF2-E1B155763D5E}" presName="rootText" presStyleLbl="node2" presStyleIdx="0" presStyleCnt="3">
        <dgm:presLayoutVars>
          <dgm:chPref val="3"/>
        </dgm:presLayoutVars>
      </dgm:prSet>
      <dgm:spPr/>
    </dgm:pt>
    <dgm:pt modelId="{CDCB5A90-EFBD-440B-9560-F3970EB3BE55}" type="pres">
      <dgm:prSet presAssocID="{4F6392C7-7B85-4326-9FF2-E1B155763D5E}" presName="rootConnector" presStyleLbl="node2" presStyleIdx="0" presStyleCnt="3"/>
      <dgm:spPr/>
    </dgm:pt>
    <dgm:pt modelId="{3949F483-1B6B-411D-8302-0621C0831F04}" type="pres">
      <dgm:prSet presAssocID="{4F6392C7-7B85-4326-9FF2-E1B155763D5E}" presName="hierChild4" presStyleCnt="0"/>
      <dgm:spPr/>
    </dgm:pt>
    <dgm:pt modelId="{005F6B22-0249-4E45-A2F9-7ED563FAF5E1}" type="pres">
      <dgm:prSet presAssocID="{4F6392C7-7B85-4326-9FF2-E1B155763D5E}" presName="hierChild5" presStyleCnt="0"/>
      <dgm:spPr/>
    </dgm:pt>
    <dgm:pt modelId="{45E63FFC-8FAA-448A-97A2-AE6B53D05212}" type="pres">
      <dgm:prSet presAssocID="{5C10C6C8-110F-46A0-B153-2702002464EB}" presName="Name35" presStyleLbl="parChTrans1D2" presStyleIdx="1" presStyleCnt="3"/>
      <dgm:spPr/>
    </dgm:pt>
    <dgm:pt modelId="{644D0E5A-3B33-43D3-83A7-2CA418C6501E}" type="pres">
      <dgm:prSet presAssocID="{4D842EE5-9737-4BCE-9E03-760ACD3D9337}" presName="hierRoot2" presStyleCnt="0">
        <dgm:presLayoutVars>
          <dgm:hierBranch/>
        </dgm:presLayoutVars>
      </dgm:prSet>
      <dgm:spPr/>
    </dgm:pt>
    <dgm:pt modelId="{32593A3D-5AC4-44B5-B670-859351AD047C}" type="pres">
      <dgm:prSet presAssocID="{4D842EE5-9737-4BCE-9E03-760ACD3D9337}" presName="rootComposite" presStyleCnt="0"/>
      <dgm:spPr/>
    </dgm:pt>
    <dgm:pt modelId="{204C33FB-1282-4320-858A-1DD4AA5C4D73}" type="pres">
      <dgm:prSet presAssocID="{4D842EE5-9737-4BCE-9E03-760ACD3D9337}" presName="rootText" presStyleLbl="node2" presStyleIdx="1" presStyleCnt="3">
        <dgm:presLayoutVars>
          <dgm:chPref val="3"/>
        </dgm:presLayoutVars>
      </dgm:prSet>
      <dgm:spPr/>
    </dgm:pt>
    <dgm:pt modelId="{2D9906C4-39D0-46FA-8233-28E5919ACB30}" type="pres">
      <dgm:prSet presAssocID="{4D842EE5-9737-4BCE-9E03-760ACD3D9337}" presName="rootConnector" presStyleLbl="node2" presStyleIdx="1" presStyleCnt="3"/>
      <dgm:spPr/>
    </dgm:pt>
    <dgm:pt modelId="{9C699869-032F-403C-B706-00083E6B1F1F}" type="pres">
      <dgm:prSet presAssocID="{4D842EE5-9737-4BCE-9E03-760ACD3D9337}" presName="hierChild4" presStyleCnt="0"/>
      <dgm:spPr/>
    </dgm:pt>
    <dgm:pt modelId="{BA8FCDE1-3349-4BB6-A658-DB0CA6B8E815}" type="pres">
      <dgm:prSet presAssocID="{4D842EE5-9737-4BCE-9E03-760ACD3D9337}" presName="hierChild5" presStyleCnt="0"/>
      <dgm:spPr/>
    </dgm:pt>
    <dgm:pt modelId="{009E0548-EAB9-4BE1-8B3C-89ACC3D871C9}" type="pres">
      <dgm:prSet presAssocID="{C47A7FF6-84D6-4CD1-A943-4D26E67282CC}" presName="Name35" presStyleLbl="parChTrans1D2" presStyleIdx="2" presStyleCnt="3"/>
      <dgm:spPr/>
    </dgm:pt>
    <dgm:pt modelId="{6F0735E2-373F-4BEA-8B8A-5A7AF9CB72B3}" type="pres">
      <dgm:prSet presAssocID="{6A24EB27-7D6B-4973-BDB1-356A0EA5D6FD}" presName="hierRoot2" presStyleCnt="0">
        <dgm:presLayoutVars>
          <dgm:hierBranch/>
        </dgm:presLayoutVars>
      </dgm:prSet>
      <dgm:spPr/>
    </dgm:pt>
    <dgm:pt modelId="{7591A3C3-1DD3-4F31-B678-AC4572F1AB3F}" type="pres">
      <dgm:prSet presAssocID="{6A24EB27-7D6B-4973-BDB1-356A0EA5D6FD}" presName="rootComposite" presStyleCnt="0"/>
      <dgm:spPr/>
    </dgm:pt>
    <dgm:pt modelId="{926842C6-F7C4-42A5-B79E-90969EE9C6F2}" type="pres">
      <dgm:prSet presAssocID="{6A24EB27-7D6B-4973-BDB1-356A0EA5D6FD}" presName="rootText" presStyleLbl="node2" presStyleIdx="2" presStyleCnt="3">
        <dgm:presLayoutVars>
          <dgm:chPref val="3"/>
        </dgm:presLayoutVars>
      </dgm:prSet>
      <dgm:spPr/>
    </dgm:pt>
    <dgm:pt modelId="{7111B367-15A5-4E6D-A863-C790B51DB3EA}" type="pres">
      <dgm:prSet presAssocID="{6A24EB27-7D6B-4973-BDB1-356A0EA5D6FD}" presName="rootConnector" presStyleLbl="node2" presStyleIdx="2" presStyleCnt="3"/>
      <dgm:spPr/>
    </dgm:pt>
    <dgm:pt modelId="{7C4B56CC-8DAE-4C75-AFCE-AF05FB32D6ED}" type="pres">
      <dgm:prSet presAssocID="{6A24EB27-7D6B-4973-BDB1-356A0EA5D6FD}" presName="hierChild4" presStyleCnt="0"/>
      <dgm:spPr/>
    </dgm:pt>
    <dgm:pt modelId="{8DD17921-0E5D-4FD8-B324-03B3B8E2D6EA}" type="pres">
      <dgm:prSet presAssocID="{6A24EB27-7D6B-4973-BDB1-356A0EA5D6FD}" presName="hierChild5" presStyleCnt="0"/>
      <dgm:spPr/>
    </dgm:pt>
    <dgm:pt modelId="{6A038CAC-D6FC-44DA-AF5D-9318C4CE9F43}" type="pres">
      <dgm:prSet presAssocID="{BE40A7BD-342F-4784-A425-4188263C7062}" presName="hierChild3" presStyleCnt="0"/>
      <dgm:spPr/>
    </dgm:pt>
  </dgm:ptLst>
  <dgm:cxnLst>
    <dgm:cxn modelId="{14C2EA09-63B9-4419-AB9D-752EDA0E409D}" type="presOf" srcId="{C47A7FF6-84D6-4CD1-A943-4D26E67282CC}" destId="{009E0548-EAB9-4BE1-8B3C-89ACC3D871C9}" srcOrd="0" destOrd="0" presId="urn:microsoft.com/office/officeart/2005/8/layout/orgChart1"/>
    <dgm:cxn modelId="{9C92200F-EAF9-4E0B-AD8C-08C5F6CBEF44}" type="presOf" srcId="{BE40A7BD-342F-4784-A425-4188263C7062}" destId="{A4E8FA20-A909-4FAB-A07F-4DF933E008F1}" srcOrd="1" destOrd="0" presId="urn:microsoft.com/office/officeart/2005/8/layout/orgChart1"/>
    <dgm:cxn modelId="{9AEE1910-7649-433A-BEB9-D5395BAB257C}" type="presOf" srcId="{C5E71E18-EB7E-4B44-96A5-878A2F7D9CBA}" destId="{C525FF72-34EB-476F-8E01-44F96A8F8642}" srcOrd="0" destOrd="0" presId="urn:microsoft.com/office/officeart/2005/8/layout/orgChart1"/>
    <dgm:cxn modelId="{AD6F3426-007C-40AF-99D7-CA94A74C4C95}" srcId="{BE40A7BD-342F-4784-A425-4188263C7062}" destId="{6A24EB27-7D6B-4973-BDB1-356A0EA5D6FD}" srcOrd="2" destOrd="0" parTransId="{C47A7FF6-84D6-4CD1-A943-4D26E67282CC}" sibTransId="{5F9265E3-C050-4CF7-A950-735E71792E0C}"/>
    <dgm:cxn modelId="{9DE00D2A-FBA2-43F9-A14F-11396C388BC1}" type="presOf" srcId="{5C10C6C8-110F-46A0-B153-2702002464EB}" destId="{45E63FFC-8FAA-448A-97A2-AE6B53D05212}" srcOrd="0" destOrd="0" presId="urn:microsoft.com/office/officeart/2005/8/layout/orgChart1"/>
    <dgm:cxn modelId="{A235DC33-6AFE-404B-A1D0-25C88E24037F}" type="presOf" srcId="{4D842EE5-9737-4BCE-9E03-760ACD3D9337}" destId="{204C33FB-1282-4320-858A-1DD4AA5C4D73}" srcOrd="0" destOrd="0" presId="urn:microsoft.com/office/officeart/2005/8/layout/orgChart1"/>
    <dgm:cxn modelId="{0DF02642-5299-4307-A1C1-4455D7479DF5}" type="presOf" srcId="{6A24EB27-7D6B-4973-BDB1-356A0EA5D6FD}" destId="{7111B367-15A5-4E6D-A863-C790B51DB3EA}" srcOrd="1" destOrd="0" presId="urn:microsoft.com/office/officeart/2005/8/layout/orgChart1"/>
    <dgm:cxn modelId="{C386E946-57C6-4436-A63D-78BFF96D955E}" srcId="{BE40A7BD-342F-4784-A425-4188263C7062}" destId="{4D842EE5-9737-4BCE-9E03-760ACD3D9337}" srcOrd="1" destOrd="0" parTransId="{5C10C6C8-110F-46A0-B153-2702002464EB}" sibTransId="{64CED7BD-1311-42F4-B465-6D86312AED6A}"/>
    <dgm:cxn modelId="{8FC80D7E-B13C-411D-8CAD-1E48D0A069D7}" type="presOf" srcId="{4D842EE5-9737-4BCE-9E03-760ACD3D9337}" destId="{2D9906C4-39D0-46FA-8233-28E5919ACB30}" srcOrd="1" destOrd="0" presId="urn:microsoft.com/office/officeart/2005/8/layout/orgChart1"/>
    <dgm:cxn modelId="{3F6A8F9D-BE1B-4782-97DE-016E9622AF8E}" type="presOf" srcId="{6A24EB27-7D6B-4973-BDB1-356A0EA5D6FD}" destId="{926842C6-F7C4-42A5-B79E-90969EE9C6F2}" srcOrd="0" destOrd="0" presId="urn:microsoft.com/office/officeart/2005/8/layout/orgChart1"/>
    <dgm:cxn modelId="{316E9CA1-2DFC-4D29-A541-268B7FB8B69F}" type="presOf" srcId="{5898EF81-822B-470C-85D4-195E7DBFBC4F}" destId="{B443DCC2-3E19-4368-B180-67CCE473A4D3}" srcOrd="0" destOrd="0" presId="urn:microsoft.com/office/officeart/2005/8/layout/orgChart1"/>
    <dgm:cxn modelId="{8DE0F0A3-65E0-45BD-BE94-5271B71486F9}" srcId="{BE40A7BD-342F-4784-A425-4188263C7062}" destId="{4F6392C7-7B85-4326-9FF2-E1B155763D5E}" srcOrd="0" destOrd="0" parTransId="{5898EF81-822B-470C-85D4-195E7DBFBC4F}" sibTransId="{F06A91A5-83C9-4597-9313-D1E65F811D32}"/>
    <dgm:cxn modelId="{E8AD73A8-FCAA-41DE-B820-02C50DD73CEF}" type="presOf" srcId="{4F6392C7-7B85-4326-9FF2-E1B155763D5E}" destId="{CDCB5A90-EFBD-440B-9560-F3970EB3BE55}" srcOrd="1" destOrd="0" presId="urn:microsoft.com/office/officeart/2005/8/layout/orgChart1"/>
    <dgm:cxn modelId="{230D77C9-55B4-42A7-94CE-C6ECFE1DB90F}" type="presOf" srcId="{4F6392C7-7B85-4326-9FF2-E1B155763D5E}" destId="{68A5105A-7981-4630-B882-3E924DB9BE28}" srcOrd="0" destOrd="0" presId="urn:microsoft.com/office/officeart/2005/8/layout/orgChart1"/>
    <dgm:cxn modelId="{FE36C7DD-9C27-46E6-996B-5F460674630D}" type="presOf" srcId="{BE40A7BD-342F-4784-A425-4188263C7062}" destId="{78FD32B8-A065-431D-BF76-754DEB78823E}" srcOrd="0" destOrd="0" presId="urn:microsoft.com/office/officeart/2005/8/layout/orgChart1"/>
    <dgm:cxn modelId="{1539F0F3-A5C8-4C9E-A187-5DFE70B93537}" srcId="{C5E71E18-EB7E-4B44-96A5-878A2F7D9CBA}" destId="{BE40A7BD-342F-4784-A425-4188263C7062}" srcOrd="0" destOrd="0" parTransId="{D514DA98-72BA-4524-8325-09FD92EEC8D1}" sibTransId="{9BF80191-A293-4841-8E54-F26035A87C2A}"/>
    <dgm:cxn modelId="{68AAC064-0F56-4108-86E8-44AD3A2E448B}" type="presParOf" srcId="{C525FF72-34EB-476F-8E01-44F96A8F8642}" destId="{F6097EE9-8F67-41D1-8657-5788E29F006E}" srcOrd="0" destOrd="0" presId="urn:microsoft.com/office/officeart/2005/8/layout/orgChart1"/>
    <dgm:cxn modelId="{6B79D49F-9C29-4B69-A103-9150F31662AF}" type="presParOf" srcId="{F6097EE9-8F67-41D1-8657-5788E29F006E}" destId="{B746477E-53FE-44D3-B32E-982A9C884386}" srcOrd="0" destOrd="0" presId="urn:microsoft.com/office/officeart/2005/8/layout/orgChart1"/>
    <dgm:cxn modelId="{BEB11D44-6568-441D-A2F4-E56CA0467299}" type="presParOf" srcId="{B746477E-53FE-44D3-B32E-982A9C884386}" destId="{78FD32B8-A065-431D-BF76-754DEB78823E}" srcOrd="0" destOrd="0" presId="urn:microsoft.com/office/officeart/2005/8/layout/orgChart1"/>
    <dgm:cxn modelId="{EFCF2D72-00E2-4863-9611-EA468C5385B5}" type="presParOf" srcId="{B746477E-53FE-44D3-B32E-982A9C884386}" destId="{A4E8FA20-A909-4FAB-A07F-4DF933E008F1}" srcOrd="1" destOrd="0" presId="urn:microsoft.com/office/officeart/2005/8/layout/orgChart1"/>
    <dgm:cxn modelId="{B8C5C19E-6618-4ED6-BBA9-F0FBCC9B5A9A}" type="presParOf" srcId="{F6097EE9-8F67-41D1-8657-5788E29F006E}" destId="{199054D5-B9CA-4F52-A5E1-B1936541FE6A}" srcOrd="1" destOrd="0" presId="urn:microsoft.com/office/officeart/2005/8/layout/orgChart1"/>
    <dgm:cxn modelId="{01B5D5B1-7348-4BB9-8BE5-9C0E19985E18}" type="presParOf" srcId="{199054D5-B9CA-4F52-A5E1-B1936541FE6A}" destId="{B443DCC2-3E19-4368-B180-67CCE473A4D3}" srcOrd="0" destOrd="0" presId="urn:microsoft.com/office/officeart/2005/8/layout/orgChart1"/>
    <dgm:cxn modelId="{E9C39922-E9F0-44E1-88E6-0611AF5E4695}" type="presParOf" srcId="{199054D5-B9CA-4F52-A5E1-B1936541FE6A}" destId="{BB1E4533-24D5-405E-930C-205EB589D654}" srcOrd="1" destOrd="0" presId="urn:microsoft.com/office/officeart/2005/8/layout/orgChart1"/>
    <dgm:cxn modelId="{BA9A49DC-4299-49BE-80A4-B729667DB357}" type="presParOf" srcId="{BB1E4533-24D5-405E-930C-205EB589D654}" destId="{69F30CDC-AA1F-4897-AC65-D7F8B2A09C74}" srcOrd="0" destOrd="0" presId="urn:microsoft.com/office/officeart/2005/8/layout/orgChart1"/>
    <dgm:cxn modelId="{ECC39FF6-F552-4BA7-AE43-26423862B8B4}" type="presParOf" srcId="{69F30CDC-AA1F-4897-AC65-D7F8B2A09C74}" destId="{68A5105A-7981-4630-B882-3E924DB9BE28}" srcOrd="0" destOrd="0" presId="urn:microsoft.com/office/officeart/2005/8/layout/orgChart1"/>
    <dgm:cxn modelId="{DC4D1CB6-43ED-46FF-A939-EFC1F3E27CCE}" type="presParOf" srcId="{69F30CDC-AA1F-4897-AC65-D7F8B2A09C74}" destId="{CDCB5A90-EFBD-440B-9560-F3970EB3BE55}" srcOrd="1" destOrd="0" presId="urn:microsoft.com/office/officeart/2005/8/layout/orgChart1"/>
    <dgm:cxn modelId="{0E768F25-36EF-49BA-85C1-8EA38286A4F2}" type="presParOf" srcId="{BB1E4533-24D5-405E-930C-205EB589D654}" destId="{3949F483-1B6B-411D-8302-0621C0831F04}" srcOrd="1" destOrd="0" presId="urn:microsoft.com/office/officeart/2005/8/layout/orgChart1"/>
    <dgm:cxn modelId="{3213064E-3C54-4957-B3A0-68FCA62A687E}" type="presParOf" srcId="{BB1E4533-24D5-405E-930C-205EB589D654}" destId="{005F6B22-0249-4E45-A2F9-7ED563FAF5E1}" srcOrd="2" destOrd="0" presId="urn:microsoft.com/office/officeart/2005/8/layout/orgChart1"/>
    <dgm:cxn modelId="{4C73A378-1DCE-4CA0-8F03-7049D0CF336F}" type="presParOf" srcId="{199054D5-B9CA-4F52-A5E1-B1936541FE6A}" destId="{45E63FFC-8FAA-448A-97A2-AE6B53D05212}" srcOrd="2" destOrd="0" presId="urn:microsoft.com/office/officeart/2005/8/layout/orgChart1"/>
    <dgm:cxn modelId="{1BF64644-10B5-49BC-A64B-4B0FB48ECE51}" type="presParOf" srcId="{199054D5-B9CA-4F52-A5E1-B1936541FE6A}" destId="{644D0E5A-3B33-43D3-83A7-2CA418C6501E}" srcOrd="3" destOrd="0" presId="urn:microsoft.com/office/officeart/2005/8/layout/orgChart1"/>
    <dgm:cxn modelId="{7BDF9265-A718-4509-81FD-2B6438CD0EB1}" type="presParOf" srcId="{644D0E5A-3B33-43D3-83A7-2CA418C6501E}" destId="{32593A3D-5AC4-44B5-B670-859351AD047C}" srcOrd="0" destOrd="0" presId="urn:microsoft.com/office/officeart/2005/8/layout/orgChart1"/>
    <dgm:cxn modelId="{E1EE471A-2882-4163-A62F-02752D29C20D}" type="presParOf" srcId="{32593A3D-5AC4-44B5-B670-859351AD047C}" destId="{204C33FB-1282-4320-858A-1DD4AA5C4D73}" srcOrd="0" destOrd="0" presId="urn:microsoft.com/office/officeart/2005/8/layout/orgChart1"/>
    <dgm:cxn modelId="{1440B652-2619-4145-94DA-C06D5A4FE34C}" type="presParOf" srcId="{32593A3D-5AC4-44B5-B670-859351AD047C}" destId="{2D9906C4-39D0-46FA-8233-28E5919ACB30}" srcOrd="1" destOrd="0" presId="urn:microsoft.com/office/officeart/2005/8/layout/orgChart1"/>
    <dgm:cxn modelId="{D1E69825-D9C4-414D-A5FC-3E383DFB18CD}" type="presParOf" srcId="{644D0E5A-3B33-43D3-83A7-2CA418C6501E}" destId="{9C699869-032F-403C-B706-00083E6B1F1F}" srcOrd="1" destOrd="0" presId="urn:microsoft.com/office/officeart/2005/8/layout/orgChart1"/>
    <dgm:cxn modelId="{0C456033-53C4-4261-8D81-9F490EB22DFF}" type="presParOf" srcId="{644D0E5A-3B33-43D3-83A7-2CA418C6501E}" destId="{BA8FCDE1-3349-4BB6-A658-DB0CA6B8E815}" srcOrd="2" destOrd="0" presId="urn:microsoft.com/office/officeart/2005/8/layout/orgChart1"/>
    <dgm:cxn modelId="{6838A28E-3048-4F1B-851E-C4514A796C98}" type="presParOf" srcId="{199054D5-B9CA-4F52-A5E1-B1936541FE6A}" destId="{009E0548-EAB9-4BE1-8B3C-89ACC3D871C9}" srcOrd="4" destOrd="0" presId="urn:microsoft.com/office/officeart/2005/8/layout/orgChart1"/>
    <dgm:cxn modelId="{5632F202-60A8-4B9A-9A8A-FBF98C84277F}" type="presParOf" srcId="{199054D5-B9CA-4F52-A5E1-B1936541FE6A}" destId="{6F0735E2-373F-4BEA-8B8A-5A7AF9CB72B3}" srcOrd="5" destOrd="0" presId="urn:microsoft.com/office/officeart/2005/8/layout/orgChart1"/>
    <dgm:cxn modelId="{0452F783-0D65-44AD-A496-1F1296E50BD9}" type="presParOf" srcId="{6F0735E2-373F-4BEA-8B8A-5A7AF9CB72B3}" destId="{7591A3C3-1DD3-4F31-B678-AC4572F1AB3F}" srcOrd="0" destOrd="0" presId="urn:microsoft.com/office/officeart/2005/8/layout/orgChart1"/>
    <dgm:cxn modelId="{1065BA25-0025-43D9-B591-A08EE96703A2}" type="presParOf" srcId="{7591A3C3-1DD3-4F31-B678-AC4572F1AB3F}" destId="{926842C6-F7C4-42A5-B79E-90969EE9C6F2}" srcOrd="0" destOrd="0" presId="urn:microsoft.com/office/officeart/2005/8/layout/orgChart1"/>
    <dgm:cxn modelId="{942C29E3-FDD8-432C-BD34-0DC33CB649A7}" type="presParOf" srcId="{7591A3C3-1DD3-4F31-B678-AC4572F1AB3F}" destId="{7111B367-15A5-4E6D-A863-C790B51DB3EA}" srcOrd="1" destOrd="0" presId="urn:microsoft.com/office/officeart/2005/8/layout/orgChart1"/>
    <dgm:cxn modelId="{CDA474B6-0ACD-4B4D-BAB3-B6F0698AEB8C}" type="presParOf" srcId="{6F0735E2-373F-4BEA-8B8A-5A7AF9CB72B3}" destId="{7C4B56CC-8DAE-4C75-AFCE-AF05FB32D6ED}" srcOrd="1" destOrd="0" presId="urn:microsoft.com/office/officeart/2005/8/layout/orgChart1"/>
    <dgm:cxn modelId="{71EE87B0-05AC-4E15-B2F8-973200597A79}" type="presParOf" srcId="{6F0735E2-373F-4BEA-8B8A-5A7AF9CB72B3}" destId="{8DD17921-0E5D-4FD8-B324-03B3B8E2D6EA}" srcOrd="2" destOrd="0" presId="urn:microsoft.com/office/officeart/2005/8/layout/orgChart1"/>
    <dgm:cxn modelId="{C8D9FB9E-7CC3-438E-B66A-BF1077FD7393}" type="presParOf" srcId="{F6097EE9-8F67-41D1-8657-5788E29F006E}" destId="{6A038CAC-D6FC-44DA-AF5D-9318C4CE9F4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E0548-EAB9-4BE1-8B3C-89ACC3D871C9}">
      <dsp:nvSpPr>
        <dsp:cNvPr id="0" name=""/>
        <dsp:cNvSpPr/>
      </dsp:nvSpPr>
      <dsp:spPr>
        <a:xfrm>
          <a:off x="2743200" y="1203180"/>
          <a:ext cx="1940834" cy="336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19"/>
              </a:lnTo>
              <a:lnTo>
                <a:pt x="1940834" y="168419"/>
              </a:lnTo>
              <a:lnTo>
                <a:pt x="1940834" y="336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63FFC-8FAA-448A-97A2-AE6B53D05212}">
      <dsp:nvSpPr>
        <dsp:cNvPr id="0" name=""/>
        <dsp:cNvSpPr/>
      </dsp:nvSpPr>
      <dsp:spPr>
        <a:xfrm>
          <a:off x="2697480" y="1203180"/>
          <a:ext cx="91440" cy="336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3DCC2-3E19-4368-B180-67CCE473A4D3}">
      <dsp:nvSpPr>
        <dsp:cNvPr id="0" name=""/>
        <dsp:cNvSpPr/>
      </dsp:nvSpPr>
      <dsp:spPr>
        <a:xfrm>
          <a:off x="802365" y="1203180"/>
          <a:ext cx="1940834" cy="336838"/>
        </a:xfrm>
        <a:custGeom>
          <a:avLst/>
          <a:gdLst/>
          <a:ahLst/>
          <a:cxnLst/>
          <a:rect l="0" t="0" r="0" b="0"/>
          <a:pathLst>
            <a:path>
              <a:moveTo>
                <a:pt x="1940834" y="0"/>
              </a:moveTo>
              <a:lnTo>
                <a:pt x="1940834" y="168419"/>
              </a:lnTo>
              <a:lnTo>
                <a:pt x="0" y="168419"/>
              </a:lnTo>
              <a:lnTo>
                <a:pt x="0" y="336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D32B8-A065-431D-BF76-754DEB78823E}">
      <dsp:nvSpPr>
        <dsp:cNvPr id="0" name=""/>
        <dsp:cNvSpPr/>
      </dsp:nvSpPr>
      <dsp:spPr>
        <a:xfrm>
          <a:off x="1941202" y="401182"/>
          <a:ext cx="1603995" cy="80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ACI COMPANY</a:t>
          </a:r>
          <a:endParaRPr kumimoji="0" lang="en-US" altLang="en-US" sz="17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LIMITED</a:t>
          </a:r>
          <a:endParaRPr kumimoji="0" lang="en-US" altLang="en-US" sz="17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1941202" y="401182"/>
        <a:ext cx="1603995" cy="801997"/>
      </dsp:txXfrm>
    </dsp:sp>
    <dsp:sp modelId="{68A5105A-7981-4630-B882-3E924DB9BE28}">
      <dsp:nvSpPr>
        <dsp:cNvPr id="0" name=""/>
        <dsp:cNvSpPr/>
      </dsp:nvSpPr>
      <dsp:spPr>
        <a:xfrm>
          <a:off x="368" y="1540019"/>
          <a:ext cx="1603995" cy="80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FOOD</a:t>
          </a:r>
          <a:endParaRPr kumimoji="0" lang="en-US" altLang="en-US" sz="17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ITEMS</a:t>
          </a:r>
          <a:endParaRPr kumimoji="0" lang="en-US" altLang="en-US" sz="17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368" y="1540019"/>
        <a:ext cx="1603995" cy="801997"/>
      </dsp:txXfrm>
    </dsp:sp>
    <dsp:sp modelId="{204C33FB-1282-4320-858A-1DD4AA5C4D73}">
      <dsp:nvSpPr>
        <dsp:cNvPr id="0" name=""/>
        <dsp:cNvSpPr/>
      </dsp:nvSpPr>
      <dsp:spPr>
        <a:xfrm>
          <a:off x="1941202" y="1540019"/>
          <a:ext cx="1603995" cy="80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MEDICAL</a:t>
          </a:r>
          <a:endParaRPr kumimoji="0" lang="en-US" altLang="en-US" sz="17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KITS</a:t>
          </a:r>
          <a:endParaRPr kumimoji="0" lang="en-US" altLang="en-US" sz="17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1941202" y="1540019"/>
        <a:ext cx="1603995" cy="801997"/>
      </dsp:txXfrm>
    </dsp:sp>
    <dsp:sp modelId="{926842C6-F7C4-42A5-B79E-90969EE9C6F2}">
      <dsp:nvSpPr>
        <dsp:cNvPr id="0" name=""/>
        <dsp:cNvSpPr/>
      </dsp:nvSpPr>
      <dsp:spPr>
        <a:xfrm>
          <a:off x="3882036" y="1540019"/>
          <a:ext cx="1603995" cy="80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7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COSMETICS</a:t>
          </a:r>
          <a:endParaRPr kumimoji="0" lang="en-US" altLang="en-US" sz="17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7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PRODUCT</a:t>
          </a:r>
          <a:endParaRPr kumimoji="0" lang="en-US" altLang="en-US" sz="17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3882036" y="1540019"/>
        <a:ext cx="1603995" cy="801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5" r:id="rId17"/>
    <p:sldLayoutId id="2147483686" r:id="rId18"/>
    <p:sldLayoutId id="2147483687" r:id="rId19"/>
    <p:sldLayoutId id="214748369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416" y="654949"/>
            <a:ext cx="5427584" cy="794023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b="1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ACI Limited</a:t>
            </a:r>
            <a:endParaRPr lang="en-US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>
          <a:xfrm>
            <a:off x="6240379" y="-6713"/>
            <a:ext cx="5963196" cy="689457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E13BF9-985F-112E-C4D0-2D542912F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55" y="1448972"/>
            <a:ext cx="2952750" cy="1552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C3EE32-F4C3-A10A-3544-3C491B7406A4}"/>
              </a:ext>
            </a:extLst>
          </p:cNvPr>
          <p:cNvSpPr txBox="1"/>
          <p:nvPr/>
        </p:nvSpPr>
        <p:spPr>
          <a:xfrm>
            <a:off x="2954764" y="4221525"/>
            <a:ext cx="4085316" cy="2426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Bernard MT Condensed" panose="02050806060905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2800" b="1" dirty="0">
                <a:effectLst/>
                <a:latin typeface="Bernard MT Condensed" panose="02050806060905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: Md Fahim </a:t>
            </a:r>
            <a:r>
              <a:rPr lang="en-US" sz="2800" b="1" dirty="0" err="1">
                <a:effectLst/>
                <a:latin typeface="Bernard MT Condensed" panose="02050806060905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Alam</a:t>
            </a:r>
            <a:endParaRPr lang="en-US" sz="2800" dirty="0">
              <a:effectLst/>
              <a:latin typeface="Bernard MT Condensed" panose="020508060609050204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Bernard MT Condensed" panose="02050806060905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	: 14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latin typeface="Bernard MT Condensed" panose="02050806060905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 No	: 23</a:t>
            </a:r>
            <a:endParaRPr lang="en-US" sz="2400" dirty="0">
              <a:effectLst/>
              <a:latin typeface="Bernard MT Condensed" panose="020508060609050204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Bernard MT Condensed" panose="02050806060905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	: 06/06/2024</a:t>
            </a:r>
            <a:endParaRPr lang="en-US" sz="2400" dirty="0">
              <a:effectLst/>
              <a:latin typeface="Bernard MT Condensed" panose="020508060609050204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621" y="509286"/>
            <a:ext cx="4924723" cy="5617193"/>
          </a:xfrm>
          <a:noFill/>
        </p:spPr>
        <p:txBody>
          <a:bodyPr anchor="ctr">
            <a:normAutofit/>
          </a:bodyPr>
          <a:lstStyle/>
          <a:p>
            <a:r>
              <a:rPr lang="en-US" sz="2400" b="1" kern="16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ACI in Brief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12529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In 1992 ICI divested its investment in Bangladesh to the Management, when its name was changed to Advanced Chemical Industries (ACI) Limited.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12529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ACI Limited, being one of the largest conglomerates in Bangladesh with a multinational heritage operates across the country through its four diversified strategic business units. </a:t>
            </a:r>
            <a:endParaRPr lang="en-US" sz="2000" dirty="0">
              <a:latin typeface="Aptos" panose="020B0004020202020204" pitchFamily="34" charset="0"/>
            </a:endParaRP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>
          <a:xfrm>
            <a:off x="-7620" y="5065294"/>
            <a:ext cx="12207240" cy="1822547"/>
          </a:xfr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C0C5A6-A2AA-E2EB-4A37-1F9E32E63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079790"/>
              </p:ext>
            </p:extLst>
          </p:nvPr>
        </p:nvGraphicFramePr>
        <p:xfrm>
          <a:off x="2322095" y="586224"/>
          <a:ext cx="6725652" cy="4299507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273968">
                  <a:extLst>
                    <a:ext uri="{9D8B030D-6E8A-4147-A177-3AD203B41FA5}">
                      <a16:colId xmlns:a16="http://schemas.microsoft.com/office/drawing/2014/main" val="4139776983"/>
                    </a:ext>
                  </a:extLst>
                </a:gridCol>
                <a:gridCol w="4451684">
                  <a:extLst>
                    <a:ext uri="{9D8B030D-6E8A-4147-A177-3AD203B41FA5}">
                      <a16:colId xmlns:a16="http://schemas.microsoft.com/office/drawing/2014/main" val="1611460579"/>
                    </a:ext>
                  </a:extLst>
                </a:gridCol>
              </a:tblGrid>
              <a:tr h="400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</a:rPr>
                        <a:t>Full Name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</a:rPr>
                        <a:t>Advanced Chemical Industries Limited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8918351"/>
                  </a:ext>
                </a:extLst>
              </a:tr>
              <a:tr h="400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Incorporation Date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24 January 1973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8452023"/>
                  </a:ext>
                </a:extLst>
              </a:tr>
              <a:tr h="400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Registration No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C-3885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8506613"/>
                  </a:ext>
                </a:extLst>
              </a:tr>
              <a:tr h="522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Company Type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Public Limited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5336836"/>
                  </a:ext>
                </a:extLst>
              </a:tr>
              <a:tr h="400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Number of employees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11,077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462598"/>
                  </a:ext>
                </a:extLst>
              </a:tr>
              <a:tr h="400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Authorized capital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1,500,000,000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7697447"/>
                  </a:ext>
                </a:extLst>
              </a:tr>
              <a:tr h="400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</a:rPr>
                        <a:t>Issued and paid capital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762,056,260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032548"/>
                  </a:ext>
                </a:extLst>
              </a:tr>
              <a:tr h="400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No of Shares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76,205,626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880237"/>
                  </a:ext>
                </a:extLst>
              </a:tr>
              <a:tr h="400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Face Value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</a:rPr>
                        <a:t>10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5833293"/>
                  </a:ext>
                </a:extLst>
              </a:tr>
              <a:tr h="400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Year End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</a:rPr>
                        <a:t>30 June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4429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1" y="536773"/>
            <a:ext cx="5028566" cy="888701"/>
          </a:xfrm>
          <a:noFill/>
        </p:spPr>
        <p:txBody>
          <a:bodyPr>
            <a:noAutofit/>
          </a:bodyPr>
          <a:lstStyle/>
          <a:p>
            <a:r>
              <a:rPr kumimoji="0" lang="en-US" altLang="en-US" sz="4400" b="1" i="0" u="none" strike="noStrike" cap="none" normalizeH="0" baseline="0" dirty="0" bmk="_Toc168567315">
                <a:ln>
                  <a:noFill/>
                </a:ln>
                <a:solidFill>
                  <a:srgbClr val="00B05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and Services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7F2A87-ADE5-BB4A-8EFF-5E3B5F1EB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12A3C1E-24AA-2C88-D5DC-4FB6C890A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77" y="18889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FCBA1BE0-3129-B3E7-03D5-182B24657BB8}"/>
              </a:ext>
            </a:extLst>
          </p:cNvPr>
          <p:cNvGraphicFramePr/>
          <p:nvPr/>
        </p:nvGraphicFramePr>
        <p:xfrm>
          <a:off x="709877" y="1888958"/>
          <a:ext cx="54864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90" name="Picture 18">
            <a:extLst>
              <a:ext uri="{FF2B5EF4-FFF2-40B4-BE49-F238E27FC236}">
                <a16:creationId xmlns:a16="http://schemas.microsoft.com/office/drawing/2014/main" id="{0384CD89-C3B1-2F09-64AC-8C45B3202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10" y="-14240"/>
            <a:ext cx="5682466" cy="333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" name="Picture 19">
            <a:extLst>
              <a:ext uri="{FF2B5EF4-FFF2-40B4-BE49-F238E27FC236}">
                <a16:creationId xmlns:a16="http://schemas.microsoft.com/office/drawing/2014/main" id="{81070B02-CB19-B785-6C97-4C122B60E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85" y="4138863"/>
            <a:ext cx="4539916" cy="2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117" y="185196"/>
            <a:ext cx="6930838" cy="933742"/>
          </a:xfrm>
          <a:noFill/>
        </p:spPr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Business Flow Chart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F3A329-6F67-0D91-26F1-A91A7130CF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88" y="1804737"/>
            <a:ext cx="6438095" cy="4006515"/>
          </a:xfrm>
          <a:noFill/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7279105" cy="525378"/>
          </a:xfrm>
          <a:noFill/>
        </p:spPr>
        <p:txBody>
          <a:bodyPr/>
          <a:lstStyle/>
          <a:p>
            <a:r>
              <a:rPr lang="en-US" sz="3200" b="1" kern="1600" dirty="0">
                <a:solidFill>
                  <a:srgbClr val="7030A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and Cost Statistics</a:t>
            </a:r>
            <a:endParaRPr lang="en-US" sz="5400" dirty="0">
              <a:solidFill>
                <a:srgbClr val="7030A0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7AF0334-987D-C17E-02FF-958F0F9408E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662189880"/>
              </p:ext>
            </p:extLst>
          </p:nvPr>
        </p:nvGraphicFramePr>
        <p:xfrm>
          <a:off x="1872296" y="1395663"/>
          <a:ext cx="7837188" cy="3789940"/>
        </p:xfrm>
        <a:graphic>
          <a:graphicData uri="http://schemas.openxmlformats.org/drawingml/2006/table">
            <a:tbl>
              <a:tblPr firstRow="1" firstCol="1" bandRow="1">
                <a:tableStyleId>{E269D01E-BC32-4049-B463-5C60D7B0CCD2}</a:tableStyleId>
              </a:tblPr>
              <a:tblGrid>
                <a:gridCol w="2167258">
                  <a:extLst>
                    <a:ext uri="{9D8B030D-6E8A-4147-A177-3AD203B41FA5}">
                      <a16:colId xmlns:a16="http://schemas.microsoft.com/office/drawing/2014/main" val="2028511423"/>
                    </a:ext>
                  </a:extLst>
                </a:gridCol>
                <a:gridCol w="1874838">
                  <a:extLst>
                    <a:ext uri="{9D8B030D-6E8A-4147-A177-3AD203B41FA5}">
                      <a16:colId xmlns:a16="http://schemas.microsoft.com/office/drawing/2014/main" val="3692204629"/>
                    </a:ext>
                  </a:extLst>
                </a:gridCol>
                <a:gridCol w="1997543">
                  <a:extLst>
                    <a:ext uri="{9D8B030D-6E8A-4147-A177-3AD203B41FA5}">
                      <a16:colId xmlns:a16="http://schemas.microsoft.com/office/drawing/2014/main" val="3717624374"/>
                    </a:ext>
                  </a:extLst>
                </a:gridCol>
                <a:gridCol w="1797549">
                  <a:extLst>
                    <a:ext uri="{9D8B030D-6E8A-4147-A177-3AD203B41FA5}">
                      <a16:colId xmlns:a16="http://schemas.microsoft.com/office/drawing/2014/main" val="3608218950"/>
                    </a:ext>
                  </a:extLst>
                </a:gridCol>
              </a:tblGrid>
              <a:tr h="27071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00B0F0"/>
                          </a:highlight>
                        </a:rPr>
                        <a:t>Yearly Report</a:t>
                      </a:r>
                      <a:endParaRPr lang="en-US" sz="1600" dirty="0">
                        <a:effectLst/>
                        <a:highlight>
                          <a:srgbClr val="00B0F0"/>
                        </a:highlight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88279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Month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Expenses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Sales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Profit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90829432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January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9288500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8750000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-538500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8599940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February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9744300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9920000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175700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04824571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March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8904700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10000000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1095300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95493022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April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7345200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7957400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612200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81040254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May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8987000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9876500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889500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61866748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June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5215400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5164500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-50900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30643599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July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9976500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11543600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1567100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90943870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August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7976700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8087900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111200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17854634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September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9879000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9969800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90800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50836863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October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6234800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7024300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789500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795953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November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4534800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4809300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274500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94541329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December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834870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8834800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7999930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12475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03193"/>
            <a:ext cx="9906000" cy="753978"/>
          </a:xfrm>
          <a:noFill/>
        </p:spPr>
        <p:txBody>
          <a:bodyPr/>
          <a:lstStyle/>
          <a:p>
            <a:r>
              <a:rPr lang="en-US" sz="3600" b="1" kern="1600" dirty="0">
                <a:solidFill>
                  <a:srgbClr val="7030A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and Cost Statistics</a:t>
            </a:r>
            <a:endParaRPr lang="en-US" dirty="0"/>
          </a:p>
        </p:txBody>
      </p:sp>
      <p:pic>
        <p:nvPicPr>
          <p:cNvPr id="6148" name="Chart 1">
            <a:extLst>
              <a:ext uri="{FF2B5EF4-FFF2-40B4-BE49-F238E27FC236}">
                <a16:creationId xmlns:a16="http://schemas.microsoft.com/office/drawing/2014/main" id="{29958999-22F1-6333-681C-5608336DB9A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90" y="1737311"/>
            <a:ext cx="7820526" cy="382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765843"/>
          </a:xfrm>
          <a:noFill/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8517" y="1395254"/>
            <a:ext cx="5781261" cy="4067492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ACI's mission is to achieve business excellence through quality by understanding, accepting, meeting and exceeding customer expectations.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ACI follows International Standards on Quality Management System to ensure consistent quality of products and services to achieve customer satisfaction.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ACI also meets all national regulatory requirements relating to its current businesses and ensures that current Good Manufacturing Practices (cGMP) as recommended by World Health Organization is followed properly. </a:t>
            </a:r>
            <a:endParaRPr lang="en-US" sz="2000" dirty="0"/>
          </a:p>
        </p:txBody>
      </p:sp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1753221"/>
          </a:xfrm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424" y="3946359"/>
            <a:ext cx="4902843" cy="1753221"/>
          </a:xfrm>
          <a:noFill/>
        </p:spPr>
        <p:txBody>
          <a:bodyPr anchor="t"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FFFFFF"/>
                </a:solidFill>
                <a:effectLst/>
                <a:highlight>
                  <a:srgbClr val="104347"/>
                </a:highlight>
                <a:latin typeface="system-ui"/>
              </a:rPr>
              <a:t>HEAD OFFICE:</a:t>
            </a:r>
          </a:p>
          <a:p>
            <a:pPr algn="l"/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104347"/>
                </a:highlight>
                <a:latin typeface="system-ui"/>
              </a:rPr>
              <a:t>ACI Centre 245, Tejgaon Industrial Area, Dhaka-1208, Bangladesh.</a:t>
            </a:r>
          </a:p>
          <a:p>
            <a:pPr algn="l"/>
            <a:r>
              <a:rPr lang="en-US" b="1" i="0" dirty="0">
                <a:solidFill>
                  <a:srgbClr val="FFFFFF"/>
                </a:solidFill>
                <a:effectLst/>
                <a:highlight>
                  <a:srgbClr val="104347"/>
                </a:highlight>
                <a:latin typeface="system-ui"/>
              </a:rPr>
              <a:t>SHARE DIVISION:</a:t>
            </a:r>
          </a:p>
          <a:p>
            <a:pPr algn="l"/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104347"/>
                </a:highlight>
                <a:latin typeface="system-ui"/>
              </a:rPr>
              <a:t>9 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  <a:highlight>
                  <a:srgbClr val="104347"/>
                </a:highlight>
                <a:latin typeface="system-ui"/>
              </a:rPr>
              <a:t>Motijheel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104347"/>
                </a:highlight>
                <a:latin typeface="system-ui"/>
              </a:rPr>
              <a:t> C/A, Dhaka-1000, Bangladesh.</a:t>
            </a:r>
          </a:p>
          <a:p>
            <a:endParaRPr lang="en-US" dirty="0"/>
          </a:p>
        </p:txBody>
      </p:sp>
      <p:pic>
        <p:nvPicPr>
          <p:cNvPr id="7174" name="Picture 6" descr="ACI LOGO">
            <a:extLst>
              <a:ext uri="{FF2B5EF4-FFF2-40B4-BE49-F238E27FC236}">
                <a16:creationId xmlns:a16="http://schemas.microsoft.com/office/drawing/2014/main" id="{ED812206-D1B5-41DE-34D3-E520E008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163" y="2682469"/>
            <a:ext cx="1276332" cy="144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20BE78-9FDF-401B-B412-3AA10EC5BEA3}">
  <ds:schemaRefs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65</TotalTime>
  <Words>312</Words>
  <Application>Microsoft Office PowerPoint</Application>
  <PresentationFormat>Widescreen</PresentationFormat>
  <Paragraphs>112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Aptos</vt:lpstr>
      <vt:lpstr>Arial</vt:lpstr>
      <vt:lpstr>Bernard MT Condensed</vt:lpstr>
      <vt:lpstr>Bodoni MT</vt:lpstr>
      <vt:lpstr>Calibri</vt:lpstr>
      <vt:lpstr>Calibri Light</vt:lpstr>
      <vt:lpstr>system-ui</vt:lpstr>
      <vt:lpstr>Times New Roman</vt:lpstr>
      <vt:lpstr>Univers Condensed Light</vt:lpstr>
      <vt:lpstr>Walbaum Display Light</vt:lpstr>
      <vt:lpstr>Wingdings</vt:lpstr>
      <vt:lpstr>AngleLinesVTI</vt:lpstr>
      <vt:lpstr>ACI Limited</vt:lpstr>
      <vt:lpstr>AGENDA</vt:lpstr>
      <vt:lpstr>PowerPoint Presentation</vt:lpstr>
      <vt:lpstr>Product and Services</vt:lpstr>
      <vt:lpstr>Business Flow Chart</vt:lpstr>
      <vt:lpstr>Sales and Cost Statistics</vt:lpstr>
      <vt:lpstr>Sales and Cost Statistics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ACI Limited</dc:title>
  <dc:creator>HAN MUNNA</dc:creator>
  <cp:lastModifiedBy>WALTON</cp:lastModifiedBy>
  <cp:revision>6</cp:revision>
  <dcterms:created xsi:type="dcterms:W3CDTF">2024-06-06T06:02:26Z</dcterms:created>
  <dcterms:modified xsi:type="dcterms:W3CDTF">2024-06-06T15:58:40Z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