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a365ec032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a365ec03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87b74fc33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87b74fc33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87b74fc33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87b74fc33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87b74fc33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87b74fc33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a33e36aa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a33e36aa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87b74fc33_4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87b74fc33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a33e36aa1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a33e36aa1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87b74fc33_4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87b74fc33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87b74fc33_4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87b74fc33_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a331e7b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a331e7b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87b74fc33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87b74fc33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a365ec032_1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a365ec032_1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87b74fc33_4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87b74fc33_4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87b74fc33_4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87b74fc33_4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87b74fc33_4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87b74fc33_4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3ad03d2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3ad03d2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487b74fc33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487b74fc33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a365ec032_1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a365ec032_1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a365ec032_1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a365ec032_1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87b74fc33_4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87b74fc33_4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87b74fc33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87b74fc33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a365ec03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a365ec03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87b74fc33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87b74fc33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87b74fc33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87b74fc33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a365ec032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a365ec032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a365ec032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a365ec032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Relationship Id="rId7" Type="http://schemas.openxmlformats.org/officeDocument/2006/relationships/image" Target="../media/image16.png"/><Relationship Id="rId8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36075" y="1551200"/>
            <a:ext cx="8015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to our thesis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898125" y="3206550"/>
            <a:ext cx="26265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Date: 8th December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Session: Fall 2018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925" y="169725"/>
            <a:ext cx="1868550" cy="17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ctrTitle"/>
          </p:nvPr>
        </p:nvSpPr>
        <p:spPr>
          <a:xfrm>
            <a:off x="3521800" y="-69600"/>
            <a:ext cx="2540400" cy="14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349" name="Google Shape;349;p23"/>
          <p:cNvSpPr txBox="1"/>
          <p:nvPr>
            <p:ph idx="1" type="subTitle"/>
          </p:nvPr>
        </p:nvSpPr>
        <p:spPr>
          <a:xfrm>
            <a:off x="516025" y="1694575"/>
            <a:ext cx="40704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Data found from UCI</a:t>
            </a:r>
            <a:r>
              <a:rPr lang="en-GB"/>
              <a:t> Machine Learning Reposito</a:t>
            </a:r>
            <a:r>
              <a:rPr lang="en-GB"/>
              <a:t>ry database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250" y="1545150"/>
            <a:ext cx="4315251" cy="296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3"/>
          <p:cNvSpPr txBox="1"/>
          <p:nvPr/>
        </p:nvSpPr>
        <p:spPr>
          <a:xfrm>
            <a:off x="516025" y="3992975"/>
            <a:ext cx="36555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Missing data were adjusted as per our requirement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507475" y="3347875"/>
            <a:ext cx="3672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206 of these values are linear and rest are nominal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516025" y="2389588"/>
            <a:ext cx="3165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Rows are instances (452 instances) and columns are attributes (279 attributes)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ctrTitle"/>
          </p:nvPr>
        </p:nvSpPr>
        <p:spPr>
          <a:xfrm>
            <a:off x="220825" y="163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pic>
        <p:nvPicPr>
          <p:cNvPr id="359" name="Google Shape;359;p24"/>
          <p:cNvPicPr preferRelativeResize="0"/>
          <p:nvPr/>
        </p:nvPicPr>
        <p:blipFill rotWithShape="1">
          <a:blip r:embed="rId3">
            <a:alphaModFix/>
          </a:blip>
          <a:srcRect b="3789" l="0" r="0" t="3789"/>
          <a:stretch/>
        </p:blipFill>
        <p:spPr>
          <a:xfrm>
            <a:off x="4883450" y="73337"/>
            <a:ext cx="3733466" cy="499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ctrTitle"/>
          </p:nvPr>
        </p:nvSpPr>
        <p:spPr>
          <a:xfrm>
            <a:off x="1700950" y="-42675"/>
            <a:ext cx="7305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 Implemented</a:t>
            </a:r>
            <a:endParaRPr/>
          </a:p>
        </p:txBody>
      </p:sp>
      <p:sp>
        <p:nvSpPr>
          <p:cNvPr id="365" name="Google Shape;365;p25"/>
          <p:cNvSpPr txBox="1"/>
          <p:nvPr>
            <p:ph idx="1" type="subTitle"/>
          </p:nvPr>
        </p:nvSpPr>
        <p:spPr>
          <a:xfrm>
            <a:off x="3041575" y="1946675"/>
            <a:ext cx="3654000" cy="26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>
                <a:solidFill>
                  <a:srgbClr val="FFFFFF"/>
                </a:solidFill>
              </a:rPr>
              <a:t>Logistic regression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>
                <a:solidFill>
                  <a:srgbClr val="FFFFFF"/>
                </a:solidFill>
              </a:rPr>
              <a:t>Decision tree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>
                <a:solidFill>
                  <a:srgbClr val="FFFFFF"/>
                </a:solidFill>
              </a:rPr>
              <a:t>Nearest neighbour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>
                <a:solidFill>
                  <a:srgbClr val="FFFFFF"/>
                </a:solidFill>
              </a:rPr>
              <a:t>Naïve Bayes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>
                <a:solidFill>
                  <a:srgbClr val="FFFFFF"/>
                </a:solidFill>
              </a:rPr>
              <a:t>Support Vector Machine (SVM)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>
                <a:solidFill>
                  <a:srgbClr val="FFFFFF"/>
                </a:solidFill>
              </a:rPr>
              <a:t>Artificial Neural Network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ctrTitle"/>
          </p:nvPr>
        </p:nvSpPr>
        <p:spPr>
          <a:xfrm>
            <a:off x="2895600" y="1615900"/>
            <a:ext cx="3352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ctrTitle"/>
          </p:nvPr>
        </p:nvSpPr>
        <p:spPr>
          <a:xfrm>
            <a:off x="3574575" y="-341925"/>
            <a:ext cx="1986000" cy="15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462" y="699025"/>
            <a:ext cx="6249075" cy="42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ctrTitle"/>
          </p:nvPr>
        </p:nvSpPr>
        <p:spPr>
          <a:xfrm>
            <a:off x="3574575" y="-341925"/>
            <a:ext cx="1986000" cy="15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917" y="694450"/>
            <a:ext cx="6280158" cy="42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>
            <p:ph type="ctrTitle"/>
          </p:nvPr>
        </p:nvSpPr>
        <p:spPr>
          <a:xfrm>
            <a:off x="130975" y="0"/>
            <a:ext cx="8870100" cy="9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Cross Validation score for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individual disease and algorithm</a:t>
            </a:r>
            <a:endParaRPr sz="2400"/>
          </a:p>
        </p:txBody>
      </p:sp>
      <p:pic>
        <p:nvPicPr>
          <p:cNvPr id="388" name="Google Shape;3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5" y="1044475"/>
            <a:ext cx="5035025" cy="400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721" y="2027996"/>
            <a:ext cx="3664351" cy="18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ctrTitle"/>
          </p:nvPr>
        </p:nvSpPr>
        <p:spPr>
          <a:xfrm>
            <a:off x="154775" y="0"/>
            <a:ext cx="88227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CV score of ANN of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individual disease vs Neuron count</a:t>
            </a:r>
            <a:endParaRPr sz="2400"/>
          </a:p>
        </p:txBody>
      </p:sp>
      <p:pic>
        <p:nvPicPr>
          <p:cNvPr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450" y="1604100"/>
            <a:ext cx="4273025" cy="15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75" y="1195400"/>
            <a:ext cx="4356000" cy="34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ctrTitle"/>
          </p:nvPr>
        </p:nvSpPr>
        <p:spPr>
          <a:xfrm>
            <a:off x="2444250" y="100894"/>
            <a:ext cx="4255500" cy="9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Result Analysis</a:t>
            </a:r>
            <a:endParaRPr sz="2400"/>
          </a:p>
        </p:txBody>
      </p:sp>
      <p:pic>
        <p:nvPicPr>
          <p:cNvPr id="402" name="Google Shape;4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825" y="1418777"/>
            <a:ext cx="7416349" cy="28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2556600" y="2253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Members information:</a:t>
            </a:r>
            <a:endParaRPr sz="2400"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808975" y="2722675"/>
            <a:ext cx="34170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Supervised by: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Dr. Amitabha Chakrabarty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Associate Professor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5397050" y="2601925"/>
            <a:ext cx="3259800" cy="16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Group Members: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Sushmita Roy Tithi - 14201051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Afifa Aktar - 15101015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Fahimul Aleem - 15101126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type="ctrTitle"/>
          </p:nvPr>
        </p:nvSpPr>
        <p:spPr>
          <a:xfrm>
            <a:off x="1149600" y="177350"/>
            <a:ext cx="6844800" cy="7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Prediction of disease with an input data set</a:t>
            </a:r>
            <a:endParaRPr sz="2400"/>
          </a:p>
        </p:txBody>
      </p:sp>
      <p:pic>
        <p:nvPicPr>
          <p:cNvPr id="408" name="Google Shape;4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776" y="915050"/>
            <a:ext cx="2340450" cy="17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25" y="3010575"/>
            <a:ext cx="2340448" cy="17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25" y="915043"/>
            <a:ext cx="2340450" cy="175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1775" y="3010569"/>
            <a:ext cx="2340450" cy="175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5425" y="915044"/>
            <a:ext cx="2340450" cy="175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5600" y="3010575"/>
            <a:ext cx="2380101" cy="175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ctrTitle"/>
          </p:nvPr>
        </p:nvSpPr>
        <p:spPr>
          <a:xfrm>
            <a:off x="3152250" y="192900"/>
            <a:ext cx="2839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</a:t>
            </a:r>
            <a:endParaRPr/>
          </a:p>
        </p:txBody>
      </p:sp>
      <p:sp>
        <p:nvSpPr>
          <p:cNvPr id="419" name="Google Shape;419;p33"/>
          <p:cNvSpPr txBox="1"/>
          <p:nvPr>
            <p:ph idx="1" type="subTitle"/>
          </p:nvPr>
        </p:nvSpPr>
        <p:spPr>
          <a:xfrm>
            <a:off x="831400" y="1080050"/>
            <a:ext cx="77460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</a:t>
            </a:r>
            <a:r>
              <a:rPr lang="en-GB"/>
              <a:t>sed the same CV settings which was used by the Bilkent University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VFI5 vs 6 different algorithms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Classifying Normal vs abnormal arrhythmia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Isolate a single disease increases accuracy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type="ctrTitle"/>
          </p:nvPr>
        </p:nvSpPr>
        <p:spPr>
          <a:xfrm>
            <a:off x="3182050" y="1113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425" name="Google Shape;425;p34"/>
          <p:cNvSpPr txBox="1"/>
          <p:nvPr>
            <p:ph idx="1" type="subTitle"/>
          </p:nvPr>
        </p:nvSpPr>
        <p:spPr>
          <a:xfrm>
            <a:off x="2444250" y="23225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Future plan and works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/>
          <p:nvPr>
            <p:ph type="ctrTitle"/>
          </p:nvPr>
        </p:nvSpPr>
        <p:spPr>
          <a:xfrm>
            <a:off x="3147200" y="-1958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431" name="Google Shape;431;p35"/>
          <p:cNvSpPr txBox="1"/>
          <p:nvPr>
            <p:ph idx="1" type="subTitle"/>
          </p:nvPr>
        </p:nvSpPr>
        <p:spPr>
          <a:xfrm>
            <a:off x="675125" y="1677100"/>
            <a:ext cx="7948500" cy="31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</a:rPr>
              <a:t>Scoville, H. (2018). Evolution of the human heart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</a:rPr>
              <a:t>Asfaqul Islam, A. (2015). A real-time ecg warning system on myocardial infarction, hyperkalemia and atrioventricular block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</a:rPr>
              <a:t>Dheeru, D. and Karra Taniskidou, E. (2017). UCI machine learning repository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</a:rPr>
              <a:t>Grzymala-Busse, J. W. (1993). Selected algorithms of machine learning from examples. Fundam. Inform. , 18:193–207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</a:rPr>
              <a:t>Ray, S. (2017). Essentials of machine learning algorithms (with python and r codes).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Analytics Vidhya. Re.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</a:rPr>
              <a:t>Ripley, B. D. (2007). Pattern recognition and neural networks. Cambridge university press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/>
          <p:nvPr>
            <p:ph type="ctrTitle"/>
          </p:nvPr>
        </p:nvSpPr>
        <p:spPr>
          <a:xfrm>
            <a:off x="2577925" y="15442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437" name="Google Shape;437;p36"/>
          <p:cNvSpPr txBox="1"/>
          <p:nvPr>
            <p:ph idx="1" type="subTitle"/>
          </p:nvPr>
        </p:nvSpPr>
        <p:spPr>
          <a:xfrm>
            <a:off x="2577925" y="27805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/>
          <p:nvPr>
            <p:ph type="ctrTitle"/>
          </p:nvPr>
        </p:nvSpPr>
        <p:spPr>
          <a:xfrm>
            <a:off x="1601700" y="-116925"/>
            <a:ext cx="5940600" cy="13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Attributes of the subsets</a:t>
            </a:r>
            <a:endParaRPr/>
          </a:p>
        </p:txBody>
      </p:sp>
      <p:sp>
        <p:nvSpPr>
          <p:cNvPr id="443" name="Google Shape;443;p37"/>
          <p:cNvSpPr txBox="1"/>
          <p:nvPr>
            <p:ph idx="1" type="subTitle"/>
          </p:nvPr>
        </p:nvSpPr>
        <p:spPr>
          <a:xfrm>
            <a:off x="523875" y="1143000"/>
            <a:ext cx="8096400" cy="3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Coronary Artery Disease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-Weight, heart rate, QRS duration, P-R interval, Q-T interval, T interval, Q wave, S wave,Existence of ragged T wave, Existence of diphasic derivation of T wave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Myocardial Infarction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Weight, heart rate, QRS duration, P-R interval, Q-T interval, T interval, Q wave, S wave, Existence of ragged T wave, Existence of diphasic derivation of T wave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Sinus Tachycardia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-age, heart rate, Q wave, R wave, S wave, </a:t>
            </a:r>
            <a:r>
              <a:rPr lang="en-GB"/>
              <a:t> Amplitude of </a:t>
            </a:r>
            <a:r>
              <a:rPr lang="en-GB"/>
              <a:t>Q wave, R wave, S wave , * 0.1 milivolt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Sinus Bradycardia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age, heart rate, Q wave, R wave, S wave,  Amplitude of Q wave, R wave, S wave , * 0.1 milivolt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Right Bundle Branch Block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Q wave, R wave, S wave, </a:t>
            </a:r>
            <a:r>
              <a:rPr lang="en-GB"/>
              <a:t> Amplitude of </a:t>
            </a:r>
            <a:r>
              <a:rPr lang="en-GB"/>
              <a:t>Q wave , R wave, S wave , * 0.1 milivolt,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00" y="147425"/>
            <a:ext cx="3572275" cy="2414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075" y="147425"/>
            <a:ext cx="3572310" cy="24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300" y="2665975"/>
            <a:ext cx="3572275" cy="23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7075" y="2712325"/>
            <a:ext cx="3572300" cy="23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25" y="777950"/>
            <a:ext cx="6149450" cy="41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824000" y="1613825"/>
            <a:ext cx="7871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Approach for ECG Analysis and predicting different heart diseases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2971100" y="180950"/>
            <a:ext cx="2916000" cy="14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3417400" y="2199375"/>
            <a:ext cx="1941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Motivation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Objective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2444250" y="100020"/>
            <a:ext cx="4255500" cy="10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Human Heart</a:t>
            </a:r>
            <a:endParaRPr/>
          </a:p>
        </p:txBody>
      </p:sp>
      <p:sp>
        <p:nvSpPr>
          <p:cNvPr id="304" name="Google Shape;304;p17"/>
          <p:cNvSpPr txBox="1"/>
          <p:nvPr>
            <p:ph idx="1" type="subTitle"/>
          </p:nvPr>
        </p:nvSpPr>
        <p:spPr>
          <a:xfrm>
            <a:off x="513825" y="4188475"/>
            <a:ext cx="4058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50" y="1283575"/>
            <a:ext cx="4193551" cy="30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325" y="1283575"/>
            <a:ext cx="4255500" cy="30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ctrTitle"/>
          </p:nvPr>
        </p:nvSpPr>
        <p:spPr>
          <a:xfrm>
            <a:off x="1336925" y="-258425"/>
            <a:ext cx="6706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ECG process</a:t>
            </a:r>
            <a:r>
              <a:rPr lang="en-GB"/>
              <a:t> and graph</a:t>
            </a:r>
            <a:endParaRPr/>
          </a:p>
        </p:txBody>
      </p:sp>
      <p:sp>
        <p:nvSpPr>
          <p:cNvPr id="312" name="Google Shape;312;p18"/>
          <p:cNvSpPr txBox="1"/>
          <p:nvPr>
            <p:ph idx="1" type="subTitle"/>
          </p:nvPr>
        </p:nvSpPr>
        <p:spPr>
          <a:xfrm>
            <a:off x="758650" y="1865300"/>
            <a:ext cx="4057800" cy="24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00" y="1377100"/>
            <a:ext cx="3892774" cy="30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 rotWithShape="1">
          <a:blip r:embed="rId4">
            <a:alphaModFix/>
          </a:blip>
          <a:srcRect b="5658" l="0" r="0" t="5658"/>
          <a:stretch/>
        </p:blipFill>
        <p:spPr>
          <a:xfrm>
            <a:off x="4773650" y="1377100"/>
            <a:ext cx="3849900" cy="30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ctrTitle"/>
          </p:nvPr>
        </p:nvSpPr>
        <p:spPr>
          <a:xfrm>
            <a:off x="1331475" y="504400"/>
            <a:ext cx="6272100" cy="4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Diseases Analyzed</a:t>
            </a:r>
            <a:endParaRPr/>
          </a:p>
        </p:txBody>
      </p:sp>
      <p:sp>
        <p:nvSpPr>
          <p:cNvPr id="320" name="Google Shape;320;p19"/>
          <p:cNvSpPr txBox="1"/>
          <p:nvPr>
            <p:ph idx="1" type="subTitle"/>
          </p:nvPr>
        </p:nvSpPr>
        <p:spPr>
          <a:xfrm>
            <a:off x="2045350" y="4027350"/>
            <a:ext cx="43797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Coronary Artery Disease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150" y="1503775"/>
            <a:ext cx="6872325" cy="23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 txBox="1"/>
          <p:nvPr>
            <p:ph idx="1" type="subTitle"/>
          </p:nvPr>
        </p:nvSpPr>
        <p:spPr>
          <a:xfrm>
            <a:off x="2203438" y="39661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Myocardial Infarction</a:t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913" y="918588"/>
            <a:ext cx="63341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 txBox="1"/>
          <p:nvPr>
            <p:ph idx="1" type="subTitle"/>
          </p:nvPr>
        </p:nvSpPr>
        <p:spPr>
          <a:xfrm>
            <a:off x="1494900" y="2314825"/>
            <a:ext cx="2642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Sinus Tachycardia</a:t>
            </a: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4050"/>
            <a:ext cx="5857399" cy="19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369" y="2724100"/>
            <a:ext cx="5810607" cy="19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1"/>
          <p:cNvSpPr txBox="1"/>
          <p:nvPr/>
        </p:nvSpPr>
        <p:spPr>
          <a:xfrm>
            <a:off x="4911250" y="4741250"/>
            <a:ext cx="2924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Sinus Bradycardia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