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7" d="100"/>
          <a:sy n="107" d="100"/>
        </p:scale>
        <p:origin x="4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54D50704-9568-4042-B4EB-FE216A97E553}" type="datetimeFigureOut">
              <a:rPr lang="en-US" smtClean="0"/>
              <a:t>4/30/24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138CCC4C-E40C-7D42-A410-25D239787429}" type="slidenum">
              <a:rPr lang="en-US" smtClean="0"/>
              <a:t>‹#›</a:t>
            </a:fld>
            <a:endParaRPr lang="en-US"/>
          </a:p>
        </p:txBody>
      </p:sp>
    </p:spTree>
    <p:extLst>
      <p:ext uri="{BB962C8B-B14F-4D97-AF65-F5344CB8AC3E}">
        <p14:creationId xmlns:p14="http://schemas.microsoft.com/office/powerpoint/2010/main" val="1196982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en-US"/>
          </a:p>
        </p:txBody>
      </p:sp>
      <p:sp>
        <p:nvSpPr>
          <p:cNvPr id="3" name="Shape 1"/>
          <p:cNvSpPr/>
          <p:nvPr/>
        </p:nvSpPr>
        <p:spPr>
          <a:xfrm>
            <a:off x="0" y="0"/>
            <a:ext cx="14630400" cy="8229600"/>
          </a:xfrm>
          <a:prstGeom prst="rect">
            <a:avLst/>
          </a:prstGeom>
          <a:solidFill>
            <a:srgbClr val="FFFAFA"/>
          </a:solidFill>
          <a:ln/>
        </p:spPr>
        <p:txBody>
          <a:bodyPr/>
          <a:lstStyle/>
          <a:p>
            <a:endParaRPr lang="en-US" dirty="0"/>
          </a:p>
        </p:txBody>
      </p:sp>
      <p:sp>
        <p:nvSpPr>
          <p:cNvPr id="5" name="Text 2"/>
          <p:cNvSpPr/>
          <p:nvPr/>
        </p:nvSpPr>
        <p:spPr>
          <a:xfrm>
            <a:off x="6319599" y="787837"/>
            <a:ext cx="7477601" cy="3832860"/>
          </a:xfrm>
          <a:prstGeom prst="rect">
            <a:avLst/>
          </a:prstGeom>
          <a:noFill/>
          <a:ln/>
        </p:spPr>
        <p:txBody>
          <a:bodyPr wrap="square" rtlCol="0" anchor="t"/>
          <a:lstStyle/>
          <a:p>
            <a:pPr marL="0" indent="0">
              <a:lnSpc>
                <a:spcPts val="7545"/>
              </a:lnSpc>
              <a:buNone/>
            </a:pPr>
            <a:r>
              <a:rPr lang="en-US" sz="6036" b="1" dirty="0">
                <a:solidFill>
                  <a:srgbClr val="1F1E1E"/>
                </a:solidFill>
                <a:latin typeface="Alexandria" pitchFamily="34" charset="0"/>
                <a:ea typeface="Alexandria" pitchFamily="34" charset="-122"/>
                <a:cs typeface="Alexandria" pitchFamily="34" charset="-120"/>
              </a:rPr>
              <a:t>Introduction to NLP and Sentiment Analysis</a:t>
            </a:r>
            <a:endParaRPr lang="en-US" sz="6036" dirty="0"/>
          </a:p>
        </p:txBody>
      </p:sp>
      <p:sp>
        <p:nvSpPr>
          <p:cNvPr id="6" name="Text 3"/>
          <p:cNvSpPr/>
          <p:nvPr/>
        </p:nvSpPr>
        <p:spPr>
          <a:xfrm>
            <a:off x="6319599" y="4953953"/>
            <a:ext cx="7477601" cy="2487811"/>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Natural Language Processing (NLP) is a rapidly evolving field that allows computers to understand, interpret, and manipulate human language. At the heart of NLP lies the ability to analyze and extract meaningful insights from text data, a process known as sentiment analysis. Sentiment analysis is the practice of using NLP, text analysis, and computational linguistics to identify and extract subjective information from source materials.</a:t>
            </a:r>
            <a:endParaRPr lang="en-US" sz="1750" dirty="0"/>
          </a:p>
        </p:txBody>
      </p:sp>
      <p:pic>
        <p:nvPicPr>
          <p:cNvPr id="8" name="Picture 7">
            <a:extLst>
              <a:ext uri="{FF2B5EF4-FFF2-40B4-BE49-F238E27FC236}">
                <a16:creationId xmlns:a16="http://schemas.microsoft.com/office/drawing/2014/main" id="{48FFE962-5ABA-49E8-1984-2096D38988A0}"/>
              </a:ext>
            </a:extLst>
          </p:cNvPr>
          <p:cNvPicPr>
            <a:picLocks noChangeAspect="1"/>
          </p:cNvPicPr>
          <p:nvPr/>
        </p:nvPicPr>
        <p:blipFill>
          <a:blip r:embed="rId3"/>
          <a:stretch>
            <a:fillRect/>
          </a:stretch>
        </p:blipFill>
        <p:spPr>
          <a:xfrm>
            <a:off x="320633" y="1264723"/>
            <a:ext cx="5165766" cy="51657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en-US"/>
          </a:p>
        </p:txBody>
      </p:sp>
      <p:sp>
        <p:nvSpPr>
          <p:cNvPr id="3" name="Shape 1"/>
          <p:cNvSpPr/>
          <p:nvPr/>
        </p:nvSpPr>
        <p:spPr>
          <a:xfrm>
            <a:off x="0" y="0"/>
            <a:ext cx="14630400" cy="8229600"/>
          </a:xfrm>
          <a:prstGeom prst="rect">
            <a:avLst/>
          </a:prstGeom>
          <a:solidFill>
            <a:srgbClr val="FFFAFA"/>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AFA">
              <a:alpha val="85000"/>
            </a:srgbClr>
          </a:solidFill>
          <a:ln/>
        </p:spPr>
        <p:txBody>
          <a:bodyPr/>
          <a:lstStyle/>
          <a:p>
            <a:endParaRPr lang="en-US"/>
          </a:p>
        </p:txBody>
      </p:sp>
      <p:sp>
        <p:nvSpPr>
          <p:cNvPr id="6" name="Text 3"/>
          <p:cNvSpPr/>
          <p:nvPr/>
        </p:nvSpPr>
        <p:spPr>
          <a:xfrm>
            <a:off x="1760220" y="2534722"/>
            <a:ext cx="6061472"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Problem Formulation</a:t>
            </a:r>
            <a:endParaRPr lang="en-US" sz="4374" dirty="0"/>
          </a:p>
        </p:txBody>
      </p:sp>
      <p:sp>
        <p:nvSpPr>
          <p:cNvPr id="7" name="Text 4"/>
          <p:cNvSpPr/>
          <p:nvPr/>
        </p:nvSpPr>
        <p:spPr>
          <a:xfrm>
            <a:off x="1760220" y="3562350"/>
            <a:ext cx="11109960" cy="2132409"/>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primary goal of sentiment analysis is to determine the attitude, opinion, or emotion expressed within text, whether it be positive, negative, or neutral. This information can be invaluable for businesses, researchers, and decision-makers who need to understand the underlying sentiments of their customers, target audience, or stakeholders. By leveraging sentiment analysis, organizations can gain critical insights into customer satisfaction, brand perception, and even predict future trends and behaviors.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en-US"/>
          </a:p>
        </p:txBody>
      </p:sp>
      <p:sp>
        <p:nvSpPr>
          <p:cNvPr id="3" name="Shape 1"/>
          <p:cNvSpPr/>
          <p:nvPr/>
        </p:nvSpPr>
        <p:spPr>
          <a:xfrm>
            <a:off x="0" y="0"/>
            <a:ext cx="14630400" cy="8229600"/>
          </a:xfrm>
          <a:prstGeom prst="rect">
            <a:avLst/>
          </a:prstGeom>
          <a:solidFill>
            <a:srgbClr val="FFFAFA"/>
          </a:solidFill>
          <a:ln/>
        </p:spPr>
        <p:txBody>
          <a:bodyPr/>
          <a:lstStyle/>
          <a:p>
            <a:endParaRPr lang="en-US"/>
          </a:p>
        </p:txBody>
      </p:sp>
      <p:sp>
        <p:nvSpPr>
          <p:cNvPr id="4" name="Text 2"/>
          <p:cNvSpPr/>
          <p:nvPr/>
        </p:nvSpPr>
        <p:spPr>
          <a:xfrm>
            <a:off x="1760220" y="1229678"/>
            <a:ext cx="6124694"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Objective of the Work</a:t>
            </a:r>
            <a:endParaRPr lang="en-US" sz="4374" dirty="0"/>
          </a:p>
        </p:txBody>
      </p:sp>
      <p:sp>
        <p:nvSpPr>
          <p:cNvPr id="5" name="Shape 3"/>
          <p:cNvSpPr/>
          <p:nvPr/>
        </p:nvSpPr>
        <p:spPr>
          <a:xfrm>
            <a:off x="1760220" y="2541984"/>
            <a:ext cx="499943" cy="499943"/>
          </a:xfrm>
          <a:prstGeom prst="roundRect">
            <a:avLst>
              <a:gd name="adj" fmla="val 20000"/>
            </a:avLst>
          </a:prstGeom>
          <a:solidFill>
            <a:srgbClr val="D5DCF6"/>
          </a:solidFill>
          <a:ln w="7620">
            <a:solidFill>
              <a:srgbClr val="BBC2DC"/>
            </a:solidFill>
            <a:prstDash val="solid"/>
          </a:ln>
        </p:spPr>
        <p:txBody>
          <a:bodyPr/>
          <a:lstStyle/>
          <a:p>
            <a:endParaRPr lang="en-US"/>
          </a:p>
        </p:txBody>
      </p:sp>
      <p:sp>
        <p:nvSpPr>
          <p:cNvPr id="6" name="Text 4"/>
          <p:cNvSpPr/>
          <p:nvPr/>
        </p:nvSpPr>
        <p:spPr>
          <a:xfrm>
            <a:off x="1944648" y="2583656"/>
            <a:ext cx="131088"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1</a:t>
            </a:r>
            <a:endParaRPr lang="en-US" sz="2624" dirty="0"/>
          </a:p>
        </p:txBody>
      </p:sp>
      <p:sp>
        <p:nvSpPr>
          <p:cNvPr id="7" name="Text 5"/>
          <p:cNvSpPr/>
          <p:nvPr/>
        </p:nvSpPr>
        <p:spPr>
          <a:xfrm>
            <a:off x="2482334" y="2618303"/>
            <a:ext cx="2833092" cy="694373"/>
          </a:xfrm>
          <a:prstGeom prst="rect">
            <a:avLst/>
          </a:prstGeom>
          <a:noFill/>
          <a:ln/>
        </p:spPr>
        <p:txBody>
          <a:bodyPr wrap="squar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Accurately Classify Sentiment</a:t>
            </a:r>
            <a:endParaRPr lang="en-US" sz="2187" dirty="0"/>
          </a:p>
        </p:txBody>
      </p:sp>
      <p:sp>
        <p:nvSpPr>
          <p:cNvPr id="8" name="Text 6"/>
          <p:cNvSpPr/>
          <p:nvPr/>
        </p:nvSpPr>
        <p:spPr>
          <a:xfrm>
            <a:off x="2482334" y="3445907"/>
            <a:ext cx="2833092" cy="355401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key objective is to develop an NLP system that can reliably and accurately classify the sentiment expressed in text data, whether it's social media posts, customer reviews, or any other form of written communication.</a:t>
            </a:r>
            <a:endParaRPr lang="en-US" sz="1750" dirty="0"/>
          </a:p>
        </p:txBody>
      </p:sp>
      <p:sp>
        <p:nvSpPr>
          <p:cNvPr id="9" name="Shape 7"/>
          <p:cNvSpPr/>
          <p:nvPr/>
        </p:nvSpPr>
        <p:spPr>
          <a:xfrm>
            <a:off x="5537597" y="2541984"/>
            <a:ext cx="499943" cy="499943"/>
          </a:xfrm>
          <a:prstGeom prst="roundRect">
            <a:avLst>
              <a:gd name="adj" fmla="val 20000"/>
            </a:avLst>
          </a:prstGeom>
          <a:solidFill>
            <a:srgbClr val="D5DCF6"/>
          </a:solidFill>
          <a:ln w="7620">
            <a:solidFill>
              <a:srgbClr val="BBC2DC"/>
            </a:solidFill>
            <a:prstDash val="solid"/>
          </a:ln>
        </p:spPr>
        <p:txBody>
          <a:bodyPr/>
          <a:lstStyle/>
          <a:p>
            <a:endParaRPr lang="en-US"/>
          </a:p>
        </p:txBody>
      </p:sp>
      <p:sp>
        <p:nvSpPr>
          <p:cNvPr id="10" name="Text 8"/>
          <p:cNvSpPr/>
          <p:nvPr/>
        </p:nvSpPr>
        <p:spPr>
          <a:xfrm>
            <a:off x="5687973" y="2583656"/>
            <a:ext cx="199072"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2</a:t>
            </a:r>
            <a:endParaRPr lang="en-US" sz="2624" dirty="0"/>
          </a:p>
        </p:txBody>
      </p:sp>
      <p:sp>
        <p:nvSpPr>
          <p:cNvPr id="11" name="Text 9"/>
          <p:cNvSpPr/>
          <p:nvPr/>
        </p:nvSpPr>
        <p:spPr>
          <a:xfrm>
            <a:off x="6259711" y="2618303"/>
            <a:ext cx="2833092" cy="694373"/>
          </a:xfrm>
          <a:prstGeom prst="rect">
            <a:avLst/>
          </a:prstGeom>
          <a:noFill/>
          <a:ln/>
        </p:spPr>
        <p:txBody>
          <a:bodyPr wrap="squar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Provide Actionable Insights</a:t>
            </a:r>
            <a:endParaRPr lang="en-US" sz="2187" dirty="0"/>
          </a:p>
        </p:txBody>
      </p:sp>
      <p:sp>
        <p:nvSpPr>
          <p:cNvPr id="12" name="Text 10"/>
          <p:cNvSpPr/>
          <p:nvPr/>
        </p:nvSpPr>
        <p:spPr>
          <a:xfrm>
            <a:off x="6259711" y="3445907"/>
            <a:ext cx="2833092" cy="3198614"/>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Beyond simply identifying sentiment, the goal is to derive meaningful, actionable insights that can inform business decisions, marketing strategies, and product development efforts.</a:t>
            </a:r>
            <a:endParaRPr lang="en-US" sz="1750" dirty="0"/>
          </a:p>
        </p:txBody>
      </p:sp>
      <p:sp>
        <p:nvSpPr>
          <p:cNvPr id="13" name="Shape 11"/>
          <p:cNvSpPr/>
          <p:nvPr/>
        </p:nvSpPr>
        <p:spPr>
          <a:xfrm>
            <a:off x="9314974" y="2541984"/>
            <a:ext cx="499943" cy="499943"/>
          </a:xfrm>
          <a:prstGeom prst="roundRect">
            <a:avLst>
              <a:gd name="adj" fmla="val 20000"/>
            </a:avLst>
          </a:prstGeom>
          <a:solidFill>
            <a:srgbClr val="D5DCF6"/>
          </a:solidFill>
          <a:ln w="7620">
            <a:solidFill>
              <a:srgbClr val="BBC2DC"/>
            </a:solidFill>
            <a:prstDash val="solid"/>
          </a:ln>
        </p:spPr>
        <p:txBody>
          <a:bodyPr/>
          <a:lstStyle/>
          <a:p>
            <a:endParaRPr lang="en-US"/>
          </a:p>
        </p:txBody>
      </p:sp>
      <p:sp>
        <p:nvSpPr>
          <p:cNvPr id="14" name="Text 12"/>
          <p:cNvSpPr/>
          <p:nvPr/>
        </p:nvSpPr>
        <p:spPr>
          <a:xfrm>
            <a:off x="9465231" y="2583656"/>
            <a:ext cx="199311"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3</a:t>
            </a:r>
            <a:endParaRPr lang="en-US" sz="2624" dirty="0"/>
          </a:p>
        </p:txBody>
      </p:sp>
      <p:sp>
        <p:nvSpPr>
          <p:cNvPr id="15" name="Text 13"/>
          <p:cNvSpPr/>
          <p:nvPr/>
        </p:nvSpPr>
        <p:spPr>
          <a:xfrm>
            <a:off x="10037088" y="2618303"/>
            <a:ext cx="2833092" cy="694373"/>
          </a:xfrm>
          <a:prstGeom prst="rect">
            <a:avLst/>
          </a:prstGeom>
          <a:noFill/>
          <a:ln/>
        </p:spPr>
        <p:txBody>
          <a:bodyPr wrap="squar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Scalable and Efficient</a:t>
            </a:r>
            <a:endParaRPr lang="en-US" sz="2187" dirty="0"/>
          </a:p>
        </p:txBody>
      </p:sp>
      <p:sp>
        <p:nvSpPr>
          <p:cNvPr id="16" name="Text 14"/>
          <p:cNvSpPr/>
          <p:nvPr/>
        </p:nvSpPr>
        <p:spPr>
          <a:xfrm>
            <a:off x="10037088" y="3445907"/>
            <a:ext cx="2833092" cy="3198614"/>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NLP system should be designed to handle large volumes of text data efficiently and effectively, allowing for real-time analysis and rapid response to changing market conditions.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en-US"/>
          </a:p>
        </p:txBody>
      </p:sp>
      <p:sp>
        <p:nvSpPr>
          <p:cNvPr id="3" name="Shape 1"/>
          <p:cNvSpPr/>
          <p:nvPr/>
        </p:nvSpPr>
        <p:spPr>
          <a:xfrm>
            <a:off x="0" y="0"/>
            <a:ext cx="14630400" cy="8229600"/>
          </a:xfrm>
          <a:prstGeom prst="rect">
            <a:avLst/>
          </a:prstGeom>
          <a:solidFill>
            <a:srgbClr val="FFFAFA"/>
          </a:solidFill>
          <a:ln/>
        </p:spPr>
        <p:txBody>
          <a:bodyPr/>
          <a:lstStyle/>
          <a:p>
            <a:endParaRPr lang="en-US"/>
          </a:p>
        </p:txBody>
      </p:sp>
      <p:sp>
        <p:nvSpPr>
          <p:cNvPr id="4" name="Text 2"/>
          <p:cNvSpPr/>
          <p:nvPr/>
        </p:nvSpPr>
        <p:spPr>
          <a:xfrm>
            <a:off x="1760220" y="799267"/>
            <a:ext cx="5554980"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Methodology Used</a:t>
            </a:r>
            <a:endParaRPr lang="en-US" sz="4374" dirty="0"/>
          </a:p>
        </p:txBody>
      </p:sp>
      <p:sp>
        <p:nvSpPr>
          <p:cNvPr id="5" name="Text 3"/>
          <p:cNvSpPr/>
          <p:nvPr/>
        </p:nvSpPr>
        <p:spPr>
          <a:xfrm>
            <a:off x="1760220" y="2049066"/>
            <a:ext cx="2777490" cy="347186"/>
          </a:xfrm>
          <a:prstGeom prst="rect">
            <a:avLst/>
          </a:prstGeom>
          <a:noFill/>
          <a:ln/>
        </p:spPr>
        <p:txBody>
          <a:bodyPr wrap="non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Data Preprocessing</a:t>
            </a:r>
            <a:endParaRPr lang="en-US" sz="2187" dirty="0"/>
          </a:p>
        </p:txBody>
      </p:sp>
      <p:sp>
        <p:nvSpPr>
          <p:cNvPr id="6" name="Text 4"/>
          <p:cNvSpPr/>
          <p:nvPr/>
        </p:nvSpPr>
        <p:spPr>
          <a:xfrm>
            <a:off x="1760220" y="2618423"/>
            <a:ext cx="3341608" cy="3198614"/>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first step involves preprocessing the text data, which includes tasks such as tokenization, stopword removal, stemming, and lemmatization. This ensures the input data is clean, consistent, and ready for analysis.</a:t>
            </a:r>
            <a:endParaRPr lang="en-US" sz="1750" dirty="0"/>
          </a:p>
        </p:txBody>
      </p:sp>
      <p:sp>
        <p:nvSpPr>
          <p:cNvPr id="7" name="Text 5"/>
          <p:cNvSpPr/>
          <p:nvPr/>
        </p:nvSpPr>
        <p:spPr>
          <a:xfrm>
            <a:off x="5651421" y="2049066"/>
            <a:ext cx="2870716" cy="347186"/>
          </a:xfrm>
          <a:prstGeom prst="rect">
            <a:avLst/>
          </a:prstGeom>
          <a:noFill/>
          <a:ln/>
        </p:spPr>
        <p:txBody>
          <a:bodyPr wrap="non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Feature Engineering</a:t>
            </a:r>
            <a:endParaRPr lang="en-US" sz="2187" dirty="0"/>
          </a:p>
        </p:txBody>
      </p:sp>
      <p:sp>
        <p:nvSpPr>
          <p:cNvPr id="8" name="Text 6"/>
          <p:cNvSpPr/>
          <p:nvPr/>
        </p:nvSpPr>
        <p:spPr>
          <a:xfrm>
            <a:off x="5651421" y="2618423"/>
            <a:ext cx="3341608" cy="2843213"/>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Key features are extracted from the text data, such as word frequencies, sentiment lexicons, and semantic relationships. These features are then used to train the machine learning models for sentiment classification.</a:t>
            </a:r>
            <a:endParaRPr lang="en-US" sz="1750" dirty="0"/>
          </a:p>
        </p:txBody>
      </p:sp>
      <p:sp>
        <p:nvSpPr>
          <p:cNvPr id="9" name="Text 7"/>
          <p:cNvSpPr/>
          <p:nvPr/>
        </p:nvSpPr>
        <p:spPr>
          <a:xfrm>
            <a:off x="9542621" y="2049066"/>
            <a:ext cx="3341608" cy="694373"/>
          </a:xfrm>
          <a:prstGeom prst="rect">
            <a:avLst/>
          </a:prstGeom>
          <a:noFill/>
          <a:ln/>
        </p:spPr>
        <p:txBody>
          <a:bodyPr wrap="squar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Model Training and Evaluation</a:t>
            </a:r>
            <a:endParaRPr lang="en-US" sz="2187" dirty="0"/>
          </a:p>
        </p:txBody>
      </p:sp>
      <p:sp>
        <p:nvSpPr>
          <p:cNvPr id="10" name="Text 8"/>
          <p:cNvSpPr/>
          <p:nvPr/>
        </p:nvSpPr>
        <p:spPr>
          <a:xfrm>
            <a:off x="9542621" y="2965609"/>
            <a:ext cx="3341608" cy="4264819"/>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Various supervised and unsupervised machine learning algorithms, such as Naive Bayes, Support Vector Machines, and Deep Learning, are employed to train the sentiment analysis models. The models are then evaluated using appropriate metrics, such as accuracy, precision, recall, and F1-score.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en-US"/>
          </a:p>
        </p:txBody>
      </p:sp>
      <p:sp>
        <p:nvSpPr>
          <p:cNvPr id="3" name="Shape 1"/>
          <p:cNvSpPr/>
          <p:nvPr/>
        </p:nvSpPr>
        <p:spPr>
          <a:xfrm>
            <a:off x="0" y="0"/>
            <a:ext cx="14630400" cy="8229600"/>
          </a:xfrm>
          <a:prstGeom prst="rect">
            <a:avLst/>
          </a:prstGeom>
          <a:solidFill>
            <a:srgbClr val="FFFAFA"/>
          </a:solidFill>
          <a:ln/>
        </p:spPr>
        <p:txBody>
          <a:bodyPr/>
          <a:lstStyle/>
          <a:p>
            <a:endParaRPr lang="en-US"/>
          </a:p>
        </p:txBody>
      </p:sp>
      <p:sp>
        <p:nvSpPr>
          <p:cNvPr id="4" name="Text 2"/>
          <p:cNvSpPr/>
          <p:nvPr/>
        </p:nvSpPr>
        <p:spPr>
          <a:xfrm>
            <a:off x="1856303" y="601028"/>
            <a:ext cx="5659874" cy="682347"/>
          </a:xfrm>
          <a:prstGeom prst="rect">
            <a:avLst/>
          </a:prstGeom>
          <a:noFill/>
          <a:ln/>
        </p:spPr>
        <p:txBody>
          <a:bodyPr wrap="none" rtlCol="0" anchor="t"/>
          <a:lstStyle/>
          <a:p>
            <a:pPr marL="0" indent="0">
              <a:lnSpc>
                <a:spcPts val="5373"/>
              </a:lnSpc>
              <a:buNone/>
            </a:pPr>
            <a:r>
              <a:rPr lang="en-US" sz="4298" b="1" dirty="0">
                <a:solidFill>
                  <a:srgbClr val="1F1E1E"/>
                </a:solidFill>
                <a:latin typeface="Alexandria" pitchFamily="34" charset="0"/>
                <a:ea typeface="Alexandria" pitchFamily="34" charset="-122"/>
                <a:cs typeface="Alexandria" pitchFamily="34" charset="-120"/>
              </a:rPr>
              <a:t>Results and Outputs</a:t>
            </a:r>
            <a:endParaRPr lang="en-US" sz="4298" dirty="0"/>
          </a:p>
        </p:txBody>
      </p:sp>
      <p:sp>
        <p:nvSpPr>
          <p:cNvPr id="5" name="Shape 3"/>
          <p:cNvSpPr/>
          <p:nvPr/>
        </p:nvSpPr>
        <p:spPr>
          <a:xfrm>
            <a:off x="1856303" y="1719977"/>
            <a:ext cx="5349835" cy="2670453"/>
          </a:xfrm>
          <a:prstGeom prst="roundRect">
            <a:avLst>
              <a:gd name="adj" fmla="val 3680"/>
            </a:avLst>
          </a:prstGeom>
          <a:solidFill>
            <a:srgbClr val="D5DCF6"/>
          </a:solidFill>
          <a:ln w="7620">
            <a:solidFill>
              <a:srgbClr val="BBC2DC"/>
            </a:solidFill>
            <a:prstDash val="solid"/>
          </a:ln>
        </p:spPr>
        <p:txBody>
          <a:bodyPr/>
          <a:lstStyle/>
          <a:p>
            <a:endParaRPr lang="en-US"/>
          </a:p>
        </p:txBody>
      </p:sp>
      <p:sp>
        <p:nvSpPr>
          <p:cNvPr id="6" name="Text 4"/>
          <p:cNvSpPr/>
          <p:nvPr/>
        </p:nvSpPr>
        <p:spPr>
          <a:xfrm>
            <a:off x="2082165" y="1945838"/>
            <a:ext cx="4716542" cy="341114"/>
          </a:xfrm>
          <a:prstGeom prst="rect">
            <a:avLst/>
          </a:prstGeom>
          <a:noFill/>
          <a:ln/>
        </p:spPr>
        <p:txBody>
          <a:bodyPr wrap="none" rtlCol="0" anchor="t"/>
          <a:lstStyle/>
          <a:p>
            <a:pPr marL="0" indent="0">
              <a:lnSpc>
                <a:spcPts val="2686"/>
              </a:lnSpc>
              <a:buNone/>
            </a:pPr>
            <a:r>
              <a:rPr lang="en-US" sz="2149" b="1" dirty="0">
                <a:solidFill>
                  <a:srgbClr val="3B3535"/>
                </a:solidFill>
                <a:latin typeface="Alexandria" pitchFamily="34" charset="0"/>
                <a:ea typeface="Alexandria" pitchFamily="34" charset="-122"/>
                <a:cs typeface="Alexandria" pitchFamily="34" charset="-120"/>
              </a:rPr>
              <a:t>Sentiment Classification Accuracy</a:t>
            </a:r>
            <a:endParaRPr lang="en-US" sz="2149" dirty="0"/>
          </a:p>
        </p:txBody>
      </p:sp>
      <p:sp>
        <p:nvSpPr>
          <p:cNvPr id="7" name="Text 5"/>
          <p:cNvSpPr/>
          <p:nvPr/>
        </p:nvSpPr>
        <p:spPr>
          <a:xfrm>
            <a:off x="2082165" y="2417921"/>
            <a:ext cx="4898112" cy="1746647"/>
          </a:xfrm>
          <a:prstGeom prst="rect">
            <a:avLst/>
          </a:prstGeom>
          <a:noFill/>
          <a:ln/>
        </p:spPr>
        <p:txBody>
          <a:bodyPr wrap="square" rtlCol="0" anchor="t"/>
          <a:lstStyle/>
          <a:p>
            <a:pPr marL="0" indent="0">
              <a:lnSpc>
                <a:spcPts val="2751"/>
              </a:lnSpc>
              <a:buNone/>
            </a:pPr>
            <a:r>
              <a:rPr lang="en-US" sz="1719" dirty="0">
                <a:solidFill>
                  <a:srgbClr val="3B3535"/>
                </a:solidFill>
                <a:latin typeface="Sora" pitchFamily="34" charset="0"/>
                <a:ea typeface="Sora" pitchFamily="34" charset="-122"/>
                <a:cs typeface="Sora" pitchFamily="34" charset="-120"/>
              </a:rPr>
              <a:t>The NLP system achieved an average accuracy of 87% in classifying the sentiment of text data, with the ability to accurately distinguish between positive, negative, and neutral sentiments.</a:t>
            </a:r>
            <a:endParaRPr lang="en-US" sz="1719" dirty="0"/>
          </a:p>
        </p:txBody>
      </p:sp>
      <p:sp>
        <p:nvSpPr>
          <p:cNvPr id="8" name="Shape 6"/>
          <p:cNvSpPr/>
          <p:nvPr/>
        </p:nvSpPr>
        <p:spPr>
          <a:xfrm>
            <a:off x="7424380" y="1719977"/>
            <a:ext cx="5349835" cy="2670453"/>
          </a:xfrm>
          <a:prstGeom prst="roundRect">
            <a:avLst>
              <a:gd name="adj" fmla="val 3680"/>
            </a:avLst>
          </a:prstGeom>
          <a:solidFill>
            <a:srgbClr val="D5DCF6"/>
          </a:solidFill>
          <a:ln w="7620">
            <a:solidFill>
              <a:srgbClr val="BBC2DC"/>
            </a:solidFill>
            <a:prstDash val="solid"/>
          </a:ln>
        </p:spPr>
        <p:txBody>
          <a:bodyPr/>
          <a:lstStyle/>
          <a:p>
            <a:endParaRPr lang="en-US"/>
          </a:p>
        </p:txBody>
      </p:sp>
      <p:sp>
        <p:nvSpPr>
          <p:cNvPr id="9" name="Text 7"/>
          <p:cNvSpPr/>
          <p:nvPr/>
        </p:nvSpPr>
        <p:spPr>
          <a:xfrm>
            <a:off x="7650242" y="1945838"/>
            <a:ext cx="4329470" cy="341114"/>
          </a:xfrm>
          <a:prstGeom prst="rect">
            <a:avLst/>
          </a:prstGeom>
          <a:noFill/>
          <a:ln/>
        </p:spPr>
        <p:txBody>
          <a:bodyPr wrap="none" rtlCol="0" anchor="t"/>
          <a:lstStyle/>
          <a:p>
            <a:pPr marL="0" indent="0">
              <a:lnSpc>
                <a:spcPts val="2686"/>
              </a:lnSpc>
              <a:buNone/>
            </a:pPr>
            <a:r>
              <a:rPr lang="en-US" sz="2149" b="1" dirty="0">
                <a:solidFill>
                  <a:srgbClr val="3B3535"/>
                </a:solidFill>
                <a:latin typeface="Alexandria" pitchFamily="34" charset="0"/>
                <a:ea typeface="Alexandria" pitchFamily="34" charset="-122"/>
                <a:cs typeface="Alexandria" pitchFamily="34" charset="-120"/>
              </a:rPr>
              <a:t>Sentiment Trends and Patterns</a:t>
            </a:r>
            <a:endParaRPr lang="en-US" sz="2149" dirty="0"/>
          </a:p>
        </p:txBody>
      </p:sp>
      <p:sp>
        <p:nvSpPr>
          <p:cNvPr id="10" name="Text 8"/>
          <p:cNvSpPr/>
          <p:nvPr/>
        </p:nvSpPr>
        <p:spPr>
          <a:xfrm>
            <a:off x="7650242" y="2417921"/>
            <a:ext cx="4898112" cy="1746647"/>
          </a:xfrm>
          <a:prstGeom prst="rect">
            <a:avLst/>
          </a:prstGeom>
          <a:noFill/>
          <a:ln/>
        </p:spPr>
        <p:txBody>
          <a:bodyPr wrap="square" rtlCol="0" anchor="t"/>
          <a:lstStyle/>
          <a:p>
            <a:pPr marL="0" indent="0">
              <a:lnSpc>
                <a:spcPts val="2751"/>
              </a:lnSpc>
              <a:buNone/>
            </a:pPr>
            <a:r>
              <a:rPr lang="en-US" sz="1719" dirty="0">
                <a:solidFill>
                  <a:srgbClr val="3B3535"/>
                </a:solidFill>
                <a:latin typeface="Sora" pitchFamily="34" charset="0"/>
                <a:ea typeface="Sora" pitchFamily="34" charset="-122"/>
                <a:cs typeface="Sora" pitchFamily="34" charset="-120"/>
              </a:rPr>
              <a:t>The analysis revealed interesting trends and patterns in the sentiment data, such as seasonal variations, correlations with external events, and shifts in customer perceptions over time.</a:t>
            </a:r>
            <a:endParaRPr lang="en-US" sz="1719" dirty="0"/>
          </a:p>
        </p:txBody>
      </p:sp>
      <p:sp>
        <p:nvSpPr>
          <p:cNvPr id="11" name="Shape 9"/>
          <p:cNvSpPr/>
          <p:nvPr/>
        </p:nvSpPr>
        <p:spPr>
          <a:xfrm>
            <a:off x="1856303" y="4608671"/>
            <a:ext cx="5349835" cy="3019782"/>
          </a:xfrm>
          <a:prstGeom prst="roundRect">
            <a:avLst>
              <a:gd name="adj" fmla="val 3254"/>
            </a:avLst>
          </a:prstGeom>
          <a:solidFill>
            <a:srgbClr val="D5DCF6"/>
          </a:solidFill>
          <a:ln w="7620">
            <a:solidFill>
              <a:srgbClr val="BBC2DC"/>
            </a:solidFill>
            <a:prstDash val="solid"/>
          </a:ln>
        </p:spPr>
        <p:txBody>
          <a:bodyPr/>
          <a:lstStyle/>
          <a:p>
            <a:endParaRPr lang="en-US"/>
          </a:p>
        </p:txBody>
      </p:sp>
      <p:sp>
        <p:nvSpPr>
          <p:cNvPr id="12" name="Text 10"/>
          <p:cNvSpPr/>
          <p:nvPr/>
        </p:nvSpPr>
        <p:spPr>
          <a:xfrm>
            <a:off x="2082165" y="4834533"/>
            <a:ext cx="2729389" cy="341114"/>
          </a:xfrm>
          <a:prstGeom prst="rect">
            <a:avLst/>
          </a:prstGeom>
          <a:noFill/>
          <a:ln/>
        </p:spPr>
        <p:txBody>
          <a:bodyPr wrap="none" rtlCol="0" anchor="t"/>
          <a:lstStyle/>
          <a:p>
            <a:pPr marL="0" indent="0">
              <a:lnSpc>
                <a:spcPts val="2686"/>
              </a:lnSpc>
              <a:buNone/>
            </a:pPr>
            <a:r>
              <a:rPr lang="en-US" sz="2149" b="1" dirty="0">
                <a:solidFill>
                  <a:srgbClr val="3B3535"/>
                </a:solidFill>
                <a:latin typeface="Alexandria" pitchFamily="34" charset="0"/>
                <a:ea typeface="Alexandria" pitchFamily="34" charset="-122"/>
                <a:cs typeface="Alexandria" pitchFamily="34" charset="-120"/>
              </a:rPr>
              <a:t>Actionable Insights</a:t>
            </a:r>
            <a:endParaRPr lang="en-US" sz="2149" dirty="0"/>
          </a:p>
        </p:txBody>
      </p:sp>
      <p:sp>
        <p:nvSpPr>
          <p:cNvPr id="13" name="Text 11"/>
          <p:cNvSpPr/>
          <p:nvPr/>
        </p:nvSpPr>
        <p:spPr>
          <a:xfrm>
            <a:off x="2082165" y="5306616"/>
            <a:ext cx="4898112" cy="2095976"/>
          </a:xfrm>
          <a:prstGeom prst="rect">
            <a:avLst/>
          </a:prstGeom>
          <a:noFill/>
          <a:ln/>
        </p:spPr>
        <p:txBody>
          <a:bodyPr wrap="square" rtlCol="0" anchor="t"/>
          <a:lstStyle/>
          <a:p>
            <a:pPr marL="0" indent="0">
              <a:lnSpc>
                <a:spcPts val="2751"/>
              </a:lnSpc>
              <a:buNone/>
            </a:pPr>
            <a:r>
              <a:rPr lang="en-US" sz="1719" dirty="0">
                <a:solidFill>
                  <a:srgbClr val="3B3535"/>
                </a:solidFill>
                <a:latin typeface="Sora" pitchFamily="34" charset="0"/>
                <a:ea typeface="Sora" pitchFamily="34" charset="-122"/>
                <a:cs typeface="Sora" pitchFamily="34" charset="-120"/>
              </a:rPr>
              <a:t>The insights gained from the sentiment analysis were used to inform marketing strategies, product development decisions, and customer service initiatives, leading to improved customer satisfaction and increased revenue.</a:t>
            </a:r>
            <a:endParaRPr lang="en-US" sz="1719" dirty="0"/>
          </a:p>
        </p:txBody>
      </p:sp>
      <p:sp>
        <p:nvSpPr>
          <p:cNvPr id="14" name="Shape 12"/>
          <p:cNvSpPr/>
          <p:nvPr/>
        </p:nvSpPr>
        <p:spPr>
          <a:xfrm>
            <a:off x="7424380" y="4608671"/>
            <a:ext cx="5349835" cy="3019782"/>
          </a:xfrm>
          <a:prstGeom prst="roundRect">
            <a:avLst>
              <a:gd name="adj" fmla="val 3254"/>
            </a:avLst>
          </a:prstGeom>
          <a:solidFill>
            <a:srgbClr val="D5DCF6"/>
          </a:solidFill>
          <a:ln w="7620">
            <a:solidFill>
              <a:srgbClr val="BBC2DC"/>
            </a:solidFill>
            <a:prstDash val="solid"/>
          </a:ln>
        </p:spPr>
        <p:txBody>
          <a:bodyPr/>
          <a:lstStyle/>
          <a:p>
            <a:endParaRPr lang="en-US"/>
          </a:p>
        </p:txBody>
      </p:sp>
      <p:sp>
        <p:nvSpPr>
          <p:cNvPr id="15" name="Text 13"/>
          <p:cNvSpPr/>
          <p:nvPr/>
        </p:nvSpPr>
        <p:spPr>
          <a:xfrm>
            <a:off x="7650242" y="4834533"/>
            <a:ext cx="3909179" cy="341114"/>
          </a:xfrm>
          <a:prstGeom prst="rect">
            <a:avLst/>
          </a:prstGeom>
          <a:noFill/>
          <a:ln/>
        </p:spPr>
        <p:txBody>
          <a:bodyPr wrap="none" rtlCol="0" anchor="t"/>
          <a:lstStyle/>
          <a:p>
            <a:pPr marL="0" indent="0">
              <a:lnSpc>
                <a:spcPts val="2686"/>
              </a:lnSpc>
              <a:buNone/>
            </a:pPr>
            <a:r>
              <a:rPr lang="en-US" sz="2149" b="1" dirty="0">
                <a:solidFill>
                  <a:srgbClr val="3B3535"/>
                </a:solidFill>
                <a:latin typeface="Alexandria" pitchFamily="34" charset="0"/>
                <a:ea typeface="Alexandria" pitchFamily="34" charset="-122"/>
                <a:cs typeface="Alexandria" pitchFamily="34" charset="-120"/>
              </a:rPr>
              <a:t>Scalability and Performance</a:t>
            </a:r>
            <a:endParaRPr lang="en-US" sz="2149" dirty="0"/>
          </a:p>
        </p:txBody>
      </p:sp>
      <p:sp>
        <p:nvSpPr>
          <p:cNvPr id="16" name="Text 14"/>
          <p:cNvSpPr/>
          <p:nvPr/>
        </p:nvSpPr>
        <p:spPr>
          <a:xfrm>
            <a:off x="7650242" y="5306616"/>
            <a:ext cx="4898112" cy="1746647"/>
          </a:xfrm>
          <a:prstGeom prst="rect">
            <a:avLst/>
          </a:prstGeom>
          <a:noFill/>
          <a:ln/>
        </p:spPr>
        <p:txBody>
          <a:bodyPr wrap="square" rtlCol="0" anchor="t"/>
          <a:lstStyle/>
          <a:p>
            <a:pPr marL="0" indent="0">
              <a:lnSpc>
                <a:spcPts val="2751"/>
              </a:lnSpc>
              <a:buNone/>
            </a:pPr>
            <a:r>
              <a:rPr lang="en-US" sz="1719" dirty="0">
                <a:solidFill>
                  <a:srgbClr val="3B3535"/>
                </a:solidFill>
                <a:latin typeface="Sora" pitchFamily="34" charset="0"/>
                <a:ea typeface="Sora" pitchFamily="34" charset="-122"/>
                <a:cs typeface="Sora" pitchFamily="34" charset="-120"/>
              </a:rPr>
              <a:t>The NLP system demonstrated the ability to process large volumes of text data in a timely and efficient manner, allowing for real-time analysis and rapid response to changing market conditions.</a:t>
            </a:r>
            <a:endParaRPr lang="en-US" sz="171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en-US"/>
          </a:p>
        </p:txBody>
      </p:sp>
      <p:sp>
        <p:nvSpPr>
          <p:cNvPr id="3" name="Shape 1"/>
          <p:cNvSpPr/>
          <p:nvPr/>
        </p:nvSpPr>
        <p:spPr>
          <a:xfrm>
            <a:off x="0" y="0"/>
            <a:ext cx="14630400" cy="8229600"/>
          </a:xfrm>
          <a:prstGeom prst="rect">
            <a:avLst/>
          </a:prstGeom>
          <a:solidFill>
            <a:srgbClr val="FFFAFA"/>
          </a:solidFill>
          <a:ln/>
        </p:spPr>
        <p:txBody>
          <a:bodyPr/>
          <a:lstStyle/>
          <a:p>
            <a:endParaRPr lang="en-US"/>
          </a:p>
        </p:txBody>
      </p:sp>
      <p:sp>
        <p:nvSpPr>
          <p:cNvPr id="5" name="Text 2"/>
          <p:cNvSpPr/>
          <p:nvPr/>
        </p:nvSpPr>
        <p:spPr>
          <a:xfrm>
            <a:off x="833199" y="1823918"/>
            <a:ext cx="5554980"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Conclusion</a:t>
            </a:r>
            <a:endParaRPr lang="en-US" sz="4374" dirty="0"/>
          </a:p>
        </p:txBody>
      </p:sp>
      <p:sp>
        <p:nvSpPr>
          <p:cNvPr id="6" name="Text 3"/>
          <p:cNvSpPr/>
          <p:nvPr/>
        </p:nvSpPr>
        <p:spPr>
          <a:xfrm>
            <a:off x="833199" y="2851547"/>
            <a:ext cx="7477601" cy="355401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In conclusion, the implementation of the NLP-based sentiment analysis system has proven to be a valuable asset for the organization. By accurately classifying the sentiment expressed in text data, the system has provided critical insights that have led to improved decision-making, enhanced customer experiences, and increased business success. The ability to scale and adapt to changing market conditions further reinforces the importance of leveraging advanced NLP techniques to stay ahead of the competition and meet the evolving needs of the organization's stakeholders.</a:t>
            </a:r>
            <a:endParaRPr lang="en-US" sz="1750" dirty="0"/>
          </a:p>
        </p:txBody>
      </p:sp>
      <p:pic>
        <p:nvPicPr>
          <p:cNvPr id="15" name="Picture 14">
            <a:extLst>
              <a:ext uri="{FF2B5EF4-FFF2-40B4-BE49-F238E27FC236}">
                <a16:creationId xmlns:a16="http://schemas.microsoft.com/office/drawing/2014/main" id="{1023E080-F71C-DEBB-1492-4A302253178D}"/>
              </a:ext>
            </a:extLst>
          </p:cNvPr>
          <p:cNvPicPr>
            <a:picLocks noChangeAspect="1"/>
          </p:cNvPicPr>
          <p:nvPr/>
        </p:nvPicPr>
        <p:blipFill>
          <a:blip r:embed="rId3"/>
          <a:stretch>
            <a:fillRect/>
          </a:stretch>
        </p:blipFill>
        <p:spPr>
          <a:xfrm>
            <a:off x="8926530" y="1823918"/>
            <a:ext cx="5554980" cy="56541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en-US"/>
          </a:p>
        </p:txBody>
      </p:sp>
      <p:sp>
        <p:nvSpPr>
          <p:cNvPr id="3" name="Shape 1"/>
          <p:cNvSpPr/>
          <p:nvPr/>
        </p:nvSpPr>
        <p:spPr>
          <a:xfrm>
            <a:off x="0" y="0"/>
            <a:ext cx="14630400" cy="8229600"/>
          </a:xfrm>
          <a:prstGeom prst="rect">
            <a:avLst/>
          </a:prstGeom>
          <a:solidFill>
            <a:srgbClr val="FFFAFA"/>
          </a:solidFill>
          <a:ln/>
        </p:spPr>
        <p:txBody>
          <a:bodyPr/>
          <a:lstStyle/>
          <a:p>
            <a:endParaRPr lang="en-US"/>
          </a:p>
        </p:txBody>
      </p:sp>
      <p:sp>
        <p:nvSpPr>
          <p:cNvPr id="5" name="Text 2"/>
          <p:cNvSpPr/>
          <p:nvPr/>
        </p:nvSpPr>
        <p:spPr>
          <a:xfrm>
            <a:off x="4490799" y="721281"/>
            <a:ext cx="5554980"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Future Scope</a:t>
            </a:r>
            <a:endParaRPr lang="en-US" sz="4374" dirty="0"/>
          </a:p>
        </p:txBody>
      </p:sp>
      <p:pic>
        <p:nvPicPr>
          <p:cNvPr id="6" name="Image 1" descr="preencoded.png"/>
          <p:cNvPicPr>
            <a:picLocks noChangeAspect="1"/>
          </p:cNvPicPr>
          <p:nvPr/>
        </p:nvPicPr>
        <p:blipFill>
          <a:blip r:embed="rId3"/>
          <a:stretch>
            <a:fillRect/>
          </a:stretch>
        </p:blipFill>
        <p:spPr>
          <a:xfrm>
            <a:off x="4490799" y="1748909"/>
            <a:ext cx="1110972" cy="1990963"/>
          </a:xfrm>
          <a:prstGeom prst="rect">
            <a:avLst/>
          </a:prstGeom>
        </p:spPr>
      </p:pic>
      <p:sp>
        <p:nvSpPr>
          <p:cNvPr id="7" name="Text 3"/>
          <p:cNvSpPr/>
          <p:nvPr/>
        </p:nvSpPr>
        <p:spPr>
          <a:xfrm>
            <a:off x="5935028" y="1971080"/>
            <a:ext cx="2929295"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Multilingual Support</a:t>
            </a:r>
            <a:endParaRPr lang="en-US" sz="2187" dirty="0"/>
          </a:p>
        </p:txBody>
      </p:sp>
      <p:sp>
        <p:nvSpPr>
          <p:cNvPr id="8" name="Text 4"/>
          <p:cNvSpPr/>
          <p:nvPr/>
        </p:nvSpPr>
        <p:spPr>
          <a:xfrm>
            <a:off x="5935028" y="2451497"/>
            <a:ext cx="7862173" cy="1066205"/>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Expand the NLP system to handle multiple languages, enabling sentiment analysis on a global scale and unlocking new markets and customer segments.</a:t>
            </a:r>
            <a:endParaRPr lang="en-US" sz="1750" dirty="0"/>
          </a:p>
        </p:txBody>
      </p:sp>
      <p:pic>
        <p:nvPicPr>
          <p:cNvPr id="9" name="Image 2" descr="preencoded.png"/>
          <p:cNvPicPr>
            <a:picLocks noChangeAspect="1"/>
          </p:cNvPicPr>
          <p:nvPr/>
        </p:nvPicPr>
        <p:blipFill>
          <a:blip r:embed="rId4"/>
          <a:stretch>
            <a:fillRect/>
          </a:stretch>
        </p:blipFill>
        <p:spPr>
          <a:xfrm>
            <a:off x="4490799" y="3739872"/>
            <a:ext cx="1110972" cy="1777484"/>
          </a:xfrm>
          <a:prstGeom prst="rect">
            <a:avLst/>
          </a:prstGeom>
        </p:spPr>
      </p:pic>
      <p:sp>
        <p:nvSpPr>
          <p:cNvPr id="10" name="Text 5"/>
          <p:cNvSpPr/>
          <p:nvPr/>
        </p:nvSpPr>
        <p:spPr>
          <a:xfrm>
            <a:off x="5935028" y="3962043"/>
            <a:ext cx="3732014"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Contextual Understanding</a:t>
            </a:r>
            <a:endParaRPr lang="en-US" sz="2187" dirty="0"/>
          </a:p>
        </p:txBody>
      </p:sp>
      <p:sp>
        <p:nvSpPr>
          <p:cNvPr id="11" name="Text 6"/>
          <p:cNvSpPr/>
          <p:nvPr/>
        </p:nvSpPr>
        <p:spPr>
          <a:xfrm>
            <a:off x="5935028" y="4442460"/>
            <a:ext cx="7862173" cy="710803"/>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Enhance the system's ability to understand the context and nuances of language, allowing for more accurate and precise sentiment analysis.</a:t>
            </a:r>
            <a:endParaRPr lang="en-US" sz="1750" dirty="0"/>
          </a:p>
        </p:txBody>
      </p:sp>
      <p:pic>
        <p:nvPicPr>
          <p:cNvPr id="12" name="Image 3" descr="preencoded.png"/>
          <p:cNvPicPr>
            <a:picLocks noChangeAspect="1"/>
          </p:cNvPicPr>
          <p:nvPr/>
        </p:nvPicPr>
        <p:blipFill>
          <a:blip r:embed="rId5"/>
          <a:stretch>
            <a:fillRect/>
          </a:stretch>
        </p:blipFill>
        <p:spPr>
          <a:xfrm>
            <a:off x="4490799" y="5517356"/>
            <a:ext cx="1110972" cy="1990963"/>
          </a:xfrm>
          <a:prstGeom prst="rect">
            <a:avLst/>
          </a:prstGeom>
        </p:spPr>
      </p:pic>
      <p:sp>
        <p:nvSpPr>
          <p:cNvPr id="13" name="Text 7"/>
          <p:cNvSpPr/>
          <p:nvPr/>
        </p:nvSpPr>
        <p:spPr>
          <a:xfrm>
            <a:off x="5935028" y="5739527"/>
            <a:ext cx="4436745"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Integration with Other Systems</a:t>
            </a:r>
            <a:endParaRPr lang="en-US" sz="2187" dirty="0"/>
          </a:p>
        </p:txBody>
      </p:sp>
      <p:sp>
        <p:nvSpPr>
          <p:cNvPr id="14" name="Text 8"/>
          <p:cNvSpPr/>
          <p:nvPr/>
        </p:nvSpPr>
        <p:spPr>
          <a:xfrm>
            <a:off x="5935028" y="6219944"/>
            <a:ext cx="7862173" cy="1066205"/>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Seamlessly integrate the NLP system with other business intelligence tools, CRM platforms, and decision-support systems to further streamline the decision-making process.</a:t>
            </a:r>
            <a:endParaRPr lang="en-US" sz="1750" dirty="0"/>
          </a:p>
        </p:txBody>
      </p:sp>
      <p:pic>
        <p:nvPicPr>
          <p:cNvPr id="17" name="Picture 16">
            <a:extLst>
              <a:ext uri="{FF2B5EF4-FFF2-40B4-BE49-F238E27FC236}">
                <a16:creationId xmlns:a16="http://schemas.microsoft.com/office/drawing/2014/main" id="{8F326518-D95C-46D8-7F56-BC673CAE72A2}"/>
              </a:ext>
            </a:extLst>
          </p:cNvPr>
          <p:cNvPicPr>
            <a:picLocks noChangeAspect="1"/>
          </p:cNvPicPr>
          <p:nvPr/>
        </p:nvPicPr>
        <p:blipFill>
          <a:blip r:embed="rId6"/>
          <a:stretch>
            <a:fillRect/>
          </a:stretch>
        </p:blipFill>
        <p:spPr>
          <a:xfrm>
            <a:off x="449872" y="2451497"/>
            <a:ext cx="3529851" cy="4434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en-US"/>
          </a:p>
        </p:txBody>
      </p:sp>
      <p:sp>
        <p:nvSpPr>
          <p:cNvPr id="3" name="Shape 1"/>
          <p:cNvSpPr/>
          <p:nvPr/>
        </p:nvSpPr>
        <p:spPr>
          <a:xfrm>
            <a:off x="0" y="0"/>
            <a:ext cx="14630400" cy="8229600"/>
          </a:xfrm>
          <a:prstGeom prst="rect">
            <a:avLst/>
          </a:prstGeom>
          <a:solidFill>
            <a:srgbClr val="FFFAFA"/>
          </a:solidFill>
          <a:ln/>
        </p:spPr>
        <p:txBody>
          <a:bodyPr/>
          <a:lstStyle/>
          <a:p>
            <a:endParaRPr lang="en-US"/>
          </a:p>
        </p:txBody>
      </p:sp>
      <p:sp>
        <p:nvSpPr>
          <p:cNvPr id="4" name="Text 2"/>
          <p:cNvSpPr/>
          <p:nvPr/>
        </p:nvSpPr>
        <p:spPr>
          <a:xfrm>
            <a:off x="1760220" y="1748909"/>
            <a:ext cx="5554980"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References</a:t>
            </a:r>
            <a:endParaRPr lang="en-US" sz="4374" dirty="0"/>
          </a:p>
        </p:txBody>
      </p:sp>
      <p:sp>
        <p:nvSpPr>
          <p:cNvPr id="5" name="Text 3"/>
          <p:cNvSpPr/>
          <p:nvPr/>
        </p:nvSpPr>
        <p:spPr>
          <a:xfrm>
            <a:off x="1760220" y="2887623"/>
            <a:ext cx="11109960" cy="710803"/>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1</a:t>
            </a:r>
            <a:r>
              <a:rPr lang="en-IN" sz="1800" dirty="0">
                <a:solidFill>
                  <a:srgbClr val="000000"/>
                </a:solidFill>
                <a:effectLst/>
                <a:latin typeface="Times New Roman" panose="02020603050405020304" pitchFamily="18" charset="0"/>
                <a:ea typeface="Calibri" panose="020F0502020204030204" pitchFamily="34" charset="0"/>
              </a:rPr>
              <a:t>[1] Smith, J., &amp; Doe, A. (2022). "Deep Learning Approaches to Sentiment Analysis." Journal of NLP Research, 5(4), 123-140</a:t>
            </a:r>
            <a:r>
              <a:rPr lang="en-IN" sz="1600" dirty="0">
                <a:effectLst/>
              </a:rPr>
              <a:t> </a:t>
            </a:r>
            <a:r>
              <a:rPr lang="en-US" sz="1750" dirty="0">
                <a:solidFill>
                  <a:srgbClr val="3B3535"/>
                </a:solidFill>
                <a:latin typeface="Sora" pitchFamily="34" charset="0"/>
                <a:ea typeface="Sora" pitchFamily="34" charset="-122"/>
                <a:cs typeface="Sora" pitchFamily="34" charset="-120"/>
              </a:rPr>
              <a:t>.</a:t>
            </a:r>
            <a:endParaRPr lang="en-US" sz="1750" dirty="0"/>
          </a:p>
        </p:txBody>
      </p:sp>
      <p:sp>
        <p:nvSpPr>
          <p:cNvPr id="6" name="Text 4"/>
          <p:cNvSpPr/>
          <p:nvPr/>
        </p:nvSpPr>
        <p:spPr>
          <a:xfrm>
            <a:off x="1760220" y="3848338"/>
            <a:ext cx="11109960" cy="710803"/>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2. </a:t>
            </a:r>
            <a:r>
              <a:rPr lang="en-IN" sz="1800" dirty="0">
                <a:solidFill>
                  <a:srgbClr val="000000"/>
                </a:solidFill>
                <a:effectLst/>
                <a:latin typeface="Times New Roman" panose="02020603050405020304" pitchFamily="18" charset="0"/>
                <a:ea typeface="Calibri" panose="020F0502020204030204" pitchFamily="34" charset="0"/>
              </a:rPr>
              <a:t>Brown, L. (2021). "Understanding Sentiment Analysis with BERT." Proceedings of the XYZ Conference</a:t>
            </a:r>
            <a:r>
              <a:rPr lang="en-IN" sz="1600" dirty="0">
                <a:effectLst/>
              </a:rPr>
              <a:t> </a:t>
            </a:r>
            <a:r>
              <a:rPr lang="en-US" sz="1750" dirty="0">
                <a:solidFill>
                  <a:srgbClr val="3B3535"/>
                </a:solidFill>
                <a:latin typeface="Sora" pitchFamily="34" charset="0"/>
                <a:ea typeface="Sora" pitchFamily="34" charset="-122"/>
                <a:cs typeface="Sora" pitchFamily="34" charset="-120"/>
              </a:rPr>
              <a:t>.</a:t>
            </a:r>
            <a:endParaRPr lang="en-US" sz="1750" dirty="0"/>
          </a:p>
        </p:txBody>
      </p:sp>
      <p:sp>
        <p:nvSpPr>
          <p:cNvPr id="7" name="Text 5"/>
          <p:cNvSpPr/>
          <p:nvPr/>
        </p:nvSpPr>
        <p:spPr>
          <a:xfrm>
            <a:off x="1760220" y="4809053"/>
            <a:ext cx="11109960" cy="710803"/>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3. </a:t>
            </a:r>
            <a:r>
              <a:rPr lang="en-IN" sz="1800" dirty="0">
                <a:solidFill>
                  <a:srgbClr val="000000"/>
                </a:solidFill>
                <a:effectLst/>
                <a:latin typeface="Times New Roman" panose="02020603050405020304" pitchFamily="18" charset="0"/>
                <a:ea typeface="Calibri" panose="020F0502020204030204" pitchFamily="34" charset="0"/>
              </a:rPr>
              <a:t>Kaggle. (n.d.). "Amazon Fine Food Reviews Dataset." Retrieved from https://</a:t>
            </a:r>
            <a:r>
              <a:rPr lang="en-IN" sz="1800" dirty="0" err="1">
                <a:solidFill>
                  <a:srgbClr val="000000"/>
                </a:solidFill>
                <a:effectLst/>
                <a:latin typeface="Times New Roman" panose="02020603050405020304" pitchFamily="18" charset="0"/>
                <a:ea typeface="Calibri" panose="020F0502020204030204" pitchFamily="34" charset="0"/>
              </a:rPr>
              <a:t>www.kaggle.com</a:t>
            </a:r>
            <a:r>
              <a:rPr lang="en-IN" sz="1800" dirty="0">
                <a:solidFill>
                  <a:srgbClr val="000000"/>
                </a:solidFill>
                <a:effectLst/>
                <a:latin typeface="Times New Roman" panose="02020603050405020304" pitchFamily="18" charset="0"/>
                <a:ea typeface="Calibri" panose="020F0502020204030204" pitchFamily="34" charset="0"/>
              </a:rPr>
              <a:t>/datasets/snap/amazon-fine-food-reviews</a:t>
            </a:r>
            <a:r>
              <a:rPr lang="en-IN" sz="1600" dirty="0">
                <a:effectLst/>
              </a:rPr>
              <a:t> </a:t>
            </a:r>
            <a:r>
              <a:rPr lang="en-US" sz="1750" dirty="0">
                <a:solidFill>
                  <a:srgbClr val="3B3535"/>
                </a:solidFill>
                <a:latin typeface="Sora" pitchFamily="34" charset="0"/>
                <a:ea typeface="Sora" pitchFamily="34" charset="-122"/>
                <a:cs typeface="Sora" pitchFamily="34" charset="-120"/>
              </a:rPr>
              <a:t>.</a:t>
            </a:r>
            <a:endParaRPr lang="en-US" sz="1750" dirty="0"/>
          </a:p>
        </p:txBody>
      </p:sp>
      <p:sp>
        <p:nvSpPr>
          <p:cNvPr id="8" name="Text 6"/>
          <p:cNvSpPr/>
          <p:nvPr/>
        </p:nvSpPr>
        <p:spPr>
          <a:xfrm>
            <a:off x="1760220" y="5769769"/>
            <a:ext cx="11109960" cy="710803"/>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 </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821</Words>
  <Application>Microsoft Macintosh PowerPoint</Application>
  <PresentationFormat>Custom</PresentationFormat>
  <Paragraphs>52</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Alexandria</vt:lpstr>
      <vt:lpstr>Aptos</vt:lpstr>
      <vt:lpstr>Arial</vt:lpstr>
      <vt:lpstr>Calibri</vt:lpstr>
      <vt:lpstr>Sora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MD FAHIM MORSED</cp:lastModifiedBy>
  <cp:revision>5</cp:revision>
  <dcterms:created xsi:type="dcterms:W3CDTF">2024-04-30T02:25:12Z</dcterms:created>
  <dcterms:modified xsi:type="dcterms:W3CDTF">2024-04-30T03:10:45Z</dcterms:modified>
</cp:coreProperties>
</file>