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0" r:id="rId4"/>
    <p:sldId id="304" r:id="rId5"/>
    <p:sldId id="263" r:id="rId6"/>
    <p:sldId id="306" r:id="rId7"/>
    <p:sldId id="308" r:id="rId8"/>
    <p:sldId id="307" r:id="rId9"/>
    <p:sldId id="313" r:id="rId10"/>
    <p:sldId id="270" r:id="rId11"/>
    <p:sldId id="317" r:id="rId12"/>
    <p:sldId id="271" r:id="rId13"/>
    <p:sldId id="316" r:id="rId14"/>
    <p:sldId id="315" r:id="rId15"/>
    <p:sldId id="293" r:id="rId16"/>
    <p:sldId id="289" r:id="rId17"/>
    <p:sldId id="300" r:id="rId18"/>
    <p:sldId id="296" r:id="rId19"/>
    <p:sldId id="318" r:id="rId20"/>
    <p:sldId id="319" r:id="rId21"/>
    <p:sldId id="301" r:id="rId22"/>
    <p:sldId id="302" r:id="rId23"/>
    <p:sldId id="312" r:id="rId24"/>
    <p:sldId id="290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CC3D9-11BE-4171-B455-6887627D487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D03C9-32A3-4800-AD76-84ABBB0E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8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FDE4-0774-4CAA-8DE1-2C796E4DB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6676B-C45A-41AF-B6F0-4B513009C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3AC5-D0ED-4116-9E1A-6990855B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5279-DFB3-44EA-BE72-ECCD1A2CFF95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E2B9-3DF6-4DA9-92B2-A4565C3F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6E74-C196-49FD-A32E-0D6F4994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773F-6F14-4674-940A-E253689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C970B-5281-47E7-8615-0B809AA5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AEAA-15D9-46D0-A951-6F52FA9C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F601-E2FF-4D3C-9819-9E7D02D81C2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D01C-EC28-4598-8012-DD353995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3330-3083-44E4-AA71-9A4F7708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30CA9-4A6C-4507-AB4D-66CB2D43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6F6C8-D161-43AC-8D4E-A3B7A619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AAE2-D35E-43C2-8F06-4F4B5F43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E23-C1C2-47FD-AC1F-F351ECFDB7D2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4D3A-AF99-47C3-8AEA-0F5EF7A1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C5A-C785-4079-9A16-2C30640E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C19B-2F4D-4783-9D15-F776BC75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809F-E12B-4F9D-ADD0-F0F00162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A5EB-215D-4524-9AD1-3480B377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9FC8-F30C-4071-B101-A13750B78448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1989-6A6B-4B1D-BCBD-BA2B22FE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CCD3-6232-4B04-8E19-9C350C9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5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2370-2185-4DCD-B59D-4D468231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6661-AD61-4031-9372-ED09BD5F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B816-858B-4306-B9CA-99F292B3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8639-A995-4C1A-82F7-6B199432F248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14EB-A066-4876-8896-CA7A6EE7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5CF5-CE6B-4777-99C6-6B1BDAB0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4FF7-DE4F-41E6-A74C-D445A126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C77B-E5C4-46E4-BE15-04FB14DC9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239B-05F1-4D2F-A3DA-4CF8182D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8C08A-5A5B-40B3-BC7A-26C5A19F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C9C-2DF6-4AD3-8B2B-B90C5FD7E7BF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A6AC-ADBA-4462-B0AD-8F372746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E8DD-D8C1-455E-B737-6540C4DA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2357-6D33-487E-BE58-CE72CA50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E15A3-6BFA-4333-8180-BC174DDB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6BDEF-6FF9-49E2-A216-9AD4CA05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A0A4D-987C-4BC0-AE5D-9B7F156D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CEEC4-1885-4940-8348-7455F2BC6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8DF19-9113-4848-83E0-07CE9FD6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39C0-D386-4555-8C47-E08CE7E2DF32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46E15-98AE-4926-9593-81A40F28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8830-6C44-4E05-8DC7-9191EF29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59EC-5208-40C3-97A8-47CF9051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FD6CD-AA75-4649-B92A-6AFEE2B2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D65D-D7B6-49E7-B67D-BACDF4AB0687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811AA-27DD-4D40-921C-A14814E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2751-690B-4A57-8F9B-97AC0BEC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D873E-91E3-4AE1-86C1-F6A15A68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A9-50B1-4A14-BCFD-7FF86687A2A4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F7E85-D4FA-449E-9A3B-FE347CDA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C880D-784C-4B00-8455-14C0A26F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762C-681A-4DA3-BC64-D9CEB2B4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239A-0ED9-48C4-AE00-A4E4AEDB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511F-B58D-4EBA-80D0-D1C3B59B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10D7A-1DA1-4094-8347-602024E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6540-BCFF-49D3-A1F0-4ADFE6BF3F7C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3A31-38A1-462C-BC2D-6D589A18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5B30-657A-41E3-9075-5597F31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6D91-22DF-4A65-9AD7-B8666114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6758F-4909-41FB-B986-DBB7EDDE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E9545-C3D0-4630-BA18-85A3AFD0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A777-FC1A-45FA-A770-947F2CC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212-F2D2-44E7-9EE9-CC1582AC4F9E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80AF0-9A7D-4B09-8764-DA89F734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53F46-0DD6-4BD4-A266-11348A9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3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2152D-F4D9-4BE7-A279-A1160894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5DC0-6AC3-4E81-B46A-A2B03AF8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4312-920E-47B4-B21C-484B27B0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A8D1-DBC5-4773-912A-673FF4EDBEEC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1C48-063D-4CEF-9794-3C0399B4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58FC-1EBE-4AE1-961E-08D54EE38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ACC8-56E2-4EE8-8CE9-CE130BA3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C5301-0C0C-4337-800E-5674B4FA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49085-1E9B-4AD7-8E66-AC3910D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02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6CA6-D10E-4D7B-B025-780AEC7F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Admin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ED4F4-E55C-48A2-8B66-BA0F8CAA3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4235"/>
            <a:ext cx="10977283" cy="258019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185DEC-04C5-4FC2-81CE-94491945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10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24F37-D061-45EB-B977-02136299F8E5}"/>
              </a:ext>
            </a:extLst>
          </p:cNvPr>
          <p:cNvCxnSpPr>
            <a:cxnSpLocks/>
          </p:cNvCxnSpPr>
          <p:nvPr/>
        </p:nvCxnSpPr>
        <p:spPr>
          <a:xfrm>
            <a:off x="0" y="692346"/>
            <a:ext cx="39175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A37362-DAA7-43F3-8538-082B69198D90}"/>
              </a:ext>
            </a:extLst>
          </p:cNvPr>
          <p:cNvCxnSpPr>
            <a:cxnSpLocks/>
          </p:cNvCxnSpPr>
          <p:nvPr/>
        </p:nvCxnSpPr>
        <p:spPr>
          <a:xfrm>
            <a:off x="8315300" y="692346"/>
            <a:ext cx="3876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C1E5A9C-5438-F51F-89E0-FAE28E1F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823"/>
            <a:ext cx="12192000" cy="56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D0E-6E58-4D60-B12A-5725BD01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543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 Department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9EFFC-C662-4C1F-9825-74EE559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442" y="6332117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>
                <a:solidFill>
                  <a:schemeClr val="tx1"/>
                </a:solidFill>
              </a:rPr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1C42E-EC67-4076-86D2-9BE3ED1C6203}"/>
              </a:ext>
            </a:extLst>
          </p:cNvPr>
          <p:cNvCxnSpPr>
            <a:cxnSpLocks/>
          </p:cNvCxnSpPr>
          <p:nvPr/>
        </p:nvCxnSpPr>
        <p:spPr>
          <a:xfrm>
            <a:off x="144217" y="472095"/>
            <a:ext cx="345063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F8EC7A-33D7-4E34-BBD1-4E6DE238CC0D}"/>
              </a:ext>
            </a:extLst>
          </p:cNvPr>
          <p:cNvCxnSpPr>
            <a:cxnSpLocks/>
          </p:cNvCxnSpPr>
          <p:nvPr/>
        </p:nvCxnSpPr>
        <p:spPr>
          <a:xfrm>
            <a:off x="8686800" y="478025"/>
            <a:ext cx="33968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69B688-6250-05E9-31B2-23EA8C74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" y="905435"/>
            <a:ext cx="11939425" cy="5660325"/>
          </a:xfrm>
        </p:spPr>
      </p:pic>
    </p:spTree>
    <p:extLst>
      <p:ext uri="{BB962C8B-B14F-4D97-AF65-F5344CB8AC3E}">
        <p14:creationId xmlns:p14="http://schemas.microsoft.com/office/powerpoint/2010/main" val="172217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D0E-6E58-4D60-B12A-5725BD01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543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 Teacher Info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9EFFC-C662-4C1F-9825-74EE559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442" y="6332117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>
                <a:solidFill>
                  <a:schemeClr val="tx1"/>
                </a:solidFill>
              </a:rPr>
              <a:t>12</a:t>
            </a:fld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1C42E-EC67-4076-86D2-9BE3ED1C6203}"/>
              </a:ext>
            </a:extLst>
          </p:cNvPr>
          <p:cNvCxnSpPr>
            <a:cxnSpLocks/>
          </p:cNvCxnSpPr>
          <p:nvPr/>
        </p:nvCxnSpPr>
        <p:spPr>
          <a:xfrm>
            <a:off x="144217" y="472095"/>
            <a:ext cx="345063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F8EC7A-33D7-4E34-BBD1-4E6DE238CC0D}"/>
              </a:ext>
            </a:extLst>
          </p:cNvPr>
          <p:cNvCxnSpPr>
            <a:cxnSpLocks/>
          </p:cNvCxnSpPr>
          <p:nvPr/>
        </p:nvCxnSpPr>
        <p:spPr>
          <a:xfrm>
            <a:off x="8686800" y="478025"/>
            <a:ext cx="33968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D8BE38-C286-4009-A26B-DED7C38C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435"/>
            <a:ext cx="12192000" cy="5952565"/>
          </a:xfrm>
        </p:spPr>
      </p:pic>
    </p:spTree>
    <p:extLst>
      <p:ext uri="{BB962C8B-B14F-4D97-AF65-F5344CB8AC3E}">
        <p14:creationId xmlns:p14="http://schemas.microsoft.com/office/powerpoint/2010/main" val="93042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D0E-6E58-4D60-B12A-5725BD01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543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 Student Info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9EFFC-C662-4C1F-9825-74EE559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442" y="6332117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>
                <a:solidFill>
                  <a:schemeClr val="tx1"/>
                </a:solidFill>
              </a:rPr>
              <a:t>13</a:t>
            </a:fld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1C42E-EC67-4076-86D2-9BE3ED1C6203}"/>
              </a:ext>
            </a:extLst>
          </p:cNvPr>
          <p:cNvCxnSpPr>
            <a:cxnSpLocks/>
          </p:cNvCxnSpPr>
          <p:nvPr/>
        </p:nvCxnSpPr>
        <p:spPr>
          <a:xfrm>
            <a:off x="144217" y="472095"/>
            <a:ext cx="345063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F8EC7A-33D7-4E34-BBD1-4E6DE238CC0D}"/>
              </a:ext>
            </a:extLst>
          </p:cNvPr>
          <p:cNvCxnSpPr>
            <a:cxnSpLocks/>
          </p:cNvCxnSpPr>
          <p:nvPr/>
        </p:nvCxnSpPr>
        <p:spPr>
          <a:xfrm>
            <a:off x="8686800" y="478025"/>
            <a:ext cx="33968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CC0154-4BDF-A3F2-23FB-2709DB33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085"/>
            <a:ext cx="12202534" cy="6063915"/>
          </a:xfrm>
        </p:spPr>
      </p:pic>
    </p:spTree>
    <p:extLst>
      <p:ext uri="{BB962C8B-B14F-4D97-AF65-F5344CB8AC3E}">
        <p14:creationId xmlns:p14="http://schemas.microsoft.com/office/powerpoint/2010/main" val="18434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D0E-6E58-4D60-B12A-5725BD01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543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 Course Info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9EFFC-C662-4C1F-9825-74EE559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442" y="6332117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>
                <a:solidFill>
                  <a:schemeClr val="tx1"/>
                </a:solidFill>
              </a:rPr>
              <a:t>14</a:t>
            </a:fld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1C42E-EC67-4076-86D2-9BE3ED1C6203}"/>
              </a:ext>
            </a:extLst>
          </p:cNvPr>
          <p:cNvCxnSpPr>
            <a:cxnSpLocks/>
          </p:cNvCxnSpPr>
          <p:nvPr/>
        </p:nvCxnSpPr>
        <p:spPr>
          <a:xfrm>
            <a:off x="144217" y="472095"/>
            <a:ext cx="345063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F8EC7A-33D7-4E34-BBD1-4E6DE238CC0D}"/>
              </a:ext>
            </a:extLst>
          </p:cNvPr>
          <p:cNvCxnSpPr>
            <a:cxnSpLocks/>
          </p:cNvCxnSpPr>
          <p:nvPr/>
        </p:nvCxnSpPr>
        <p:spPr>
          <a:xfrm>
            <a:off x="8686800" y="478025"/>
            <a:ext cx="33968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9AD61F-CD25-A419-01A2-F82E9336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E03C43-690A-758A-016B-EF12D58A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420"/>
            <a:ext cx="12192000" cy="57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02FE-FC76-4BD5-A038-353A3EE8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786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Attendance Info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8D208-F2F4-4038-8CC0-CF38F802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15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C84BA-DA98-47A1-9EA9-702BD5B1ACFE}"/>
              </a:ext>
            </a:extLst>
          </p:cNvPr>
          <p:cNvCxnSpPr>
            <a:cxnSpLocks/>
          </p:cNvCxnSpPr>
          <p:nvPr/>
        </p:nvCxnSpPr>
        <p:spPr>
          <a:xfrm flipV="1">
            <a:off x="83890" y="454913"/>
            <a:ext cx="3460376" cy="25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1A5C68-B690-45C9-93DE-68F516257A8A}"/>
              </a:ext>
            </a:extLst>
          </p:cNvPr>
          <p:cNvCxnSpPr>
            <a:cxnSpLocks/>
          </p:cNvCxnSpPr>
          <p:nvPr/>
        </p:nvCxnSpPr>
        <p:spPr>
          <a:xfrm>
            <a:off x="8785412" y="465208"/>
            <a:ext cx="34065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8AD179-0F34-857B-8C13-78BA4182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136"/>
            <a:ext cx="12192000" cy="57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1EB0-0BD1-4BA4-8598-479BA8CD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 Options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59D75-076F-4421-AC36-8DF1F61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16</a:t>
            </a:fld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DB9B25-08F4-4B43-BA6D-602B733479A3}"/>
              </a:ext>
            </a:extLst>
          </p:cNvPr>
          <p:cNvCxnSpPr>
            <a:cxnSpLocks/>
          </p:cNvCxnSpPr>
          <p:nvPr/>
        </p:nvCxnSpPr>
        <p:spPr>
          <a:xfrm>
            <a:off x="0" y="717513"/>
            <a:ext cx="366598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3C094-E6DF-4FBB-A15A-31C6959E1E8B}"/>
              </a:ext>
            </a:extLst>
          </p:cNvPr>
          <p:cNvCxnSpPr>
            <a:cxnSpLocks/>
          </p:cNvCxnSpPr>
          <p:nvPr/>
        </p:nvCxnSpPr>
        <p:spPr>
          <a:xfrm>
            <a:off x="8539993" y="717512"/>
            <a:ext cx="365200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AF780-E521-0C7F-CDCF-FFD9AD3B2A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4884" y="1177036"/>
            <a:ext cx="3878916" cy="26912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7EDBB4-1892-48F1-AF15-497AA1BD6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7" y="1177035"/>
            <a:ext cx="3856054" cy="2691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BAB20-2D08-4066-816E-9C7EC540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47" y="4030190"/>
            <a:ext cx="3871295" cy="26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2E4C-F885-4677-A2AC-2621EF2F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Clocked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BC0F2-68FA-46A1-BEF6-720ED4D7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697" y="6342078"/>
            <a:ext cx="2743200" cy="379398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17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233B75-5346-4DA8-A578-5DD2352938ED}"/>
              </a:ext>
            </a:extLst>
          </p:cNvPr>
          <p:cNvCxnSpPr>
            <a:cxnSpLocks/>
          </p:cNvCxnSpPr>
          <p:nvPr/>
        </p:nvCxnSpPr>
        <p:spPr>
          <a:xfrm>
            <a:off x="0" y="662782"/>
            <a:ext cx="476494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E117B6-37F7-4B13-B57C-DA51CC57AE59}"/>
              </a:ext>
            </a:extLst>
          </p:cNvPr>
          <p:cNvCxnSpPr>
            <a:cxnSpLocks/>
          </p:cNvCxnSpPr>
          <p:nvPr/>
        </p:nvCxnSpPr>
        <p:spPr>
          <a:xfrm>
            <a:off x="7390701" y="662782"/>
            <a:ext cx="472929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E82AB5-673D-1D09-3CF5-4708BA37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35" y="1099064"/>
            <a:ext cx="10005927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7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AB5B-AFC6-4249-B105-E2D9DC1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Store data in Attendance Excel File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AA64D-9259-458A-A3D3-1F274B14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032" y="6310312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18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B01722-5BFD-45E3-88AE-EE4AAB0F19EA}"/>
              </a:ext>
            </a:extLst>
          </p:cNvPr>
          <p:cNvCxnSpPr>
            <a:cxnSpLocks/>
          </p:cNvCxnSpPr>
          <p:nvPr/>
        </p:nvCxnSpPr>
        <p:spPr>
          <a:xfrm flipV="1">
            <a:off x="0" y="1023966"/>
            <a:ext cx="2189527" cy="3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225D5-7535-4109-B84C-6B971EDF76D7}"/>
              </a:ext>
            </a:extLst>
          </p:cNvPr>
          <p:cNvCxnSpPr>
            <a:cxnSpLocks/>
          </p:cNvCxnSpPr>
          <p:nvPr/>
        </p:nvCxnSpPr>
        <p:spPr>
          <a:xfrm>
            <a:off x="10058400" y="1023966"/>
            <a:ext cx="2133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394228-003D-DA92-AA40-07EBE69F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49" y="1756215"/>
            <a:ext cx="7552975" cy="448856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3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2E4C-F885-4677-A2AC-2621EF2F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Clocked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BC0F2-68FA-46A1-BEF6-720ED4D7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697" y="6342078"/>
            <a:ext cx="2743200" cy="379398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19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233B75-5346-4DA8-A578-5DD2352938ED}"/>
              </a:ext>
            </a:extLst>
          </p:cNvPr>
          <p:cNvCxnSpPr>
            <a:cxnSpLocks/>
          </p:cNvCxnSpPr>
          <p:nvPr/>
        </p:nvCxnSpPr>
        <p:spPr>
          <a:xfrm>
            <a:off x="0" y="662782"/>
            <a:ext cx="476494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E117B6-37F7-4B13-B57C-DA51CC57AE59}"/>
              </a:ext>
            </a:extLst>
          </p:cNvPr>
          <p:cNvCxnSpPr>
            <a:cxnSpLocks/>
          </p:cNvCxnSpPr>
          <p:nvPr/>
        </p:nvCxnSpPr>
        <p:spPr>
          <a:xfrm>
            <a:off x="7390701" y="662782"/>
            <a:ext cx="472929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0BAA84C-FBE7-85DE-2794-74362A90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468"/>
            <a:ext cx="12192000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3ACBAC6-90EC-4E97-AAE2-0203770D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28055"/>
            <a:ext cx="116626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Bangladesh Army University Of Science And Technology, BAUST</a:t>
            </a:r>
            <a:endParaRPr kumimoji="0" lang="en-US" altLang="en-US" sz="3200" b="0" i="0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10.png">
            <a:extLst>
              <a:ext uri="{FF2B5EF4-FFF2-40B4-BE49-F238E27FC236}">
                <a16:creationId xmlns:a16="http://schemas.microsoft.com/office/drawing/2014/main" id="{54140939-D2D4-4EE5-80D6-C9F67DF0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5" y="219564"/>
            <a:ext cx="652929" cy="5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35B1F23-1879-4023-A5CD-F72D8412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7" y="1312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54B7F-93C8-4BE7-BE3D-900E59564F10}"/>
              </a:ext>
            </a:extLst>
          </p:cNvPr>
          <p:cNvSpPr txBox="1"/>
          <p:nvPr/>
        </p:nvSpPr>
        <p:spPr>
          <a:xfrm>
            <a:off x="0" y="1303299"/>
            <a:ext cx="116987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     </a:t>
            </a:r>
            <a:r>
              <a:rPr lang="en-GB" sz="4400" b="1" i="0" dirty="0">
                <a:solidFill>
                  <a:schemeClr val="accent5"/>
                </a:solidFill>
                <a:effectLst/>
                <a:latin typeface="Source Sans Pro" panose="020B0604020202020204" pitchFamily="34" charset="0"/>
              </a:rPr>
              <a:t>Automatic Attendance system using </a:t>
            </a:r>
          </a:p>
          <a:p>
            <a:pPr algn="ctr"/>
            <a:r>
              <a:rPr lang="en-GB" sz="4800" b="1" i="0" dirty="0">
                <a:solidFill>
                  <a:schemeClr val="accent5"/>
                </a:solidFill>
                <a:effectLst/>
                <a:latin typeface="Source Sans Pro" panose="020B0604020202020204" pitchFamily="34" charset="0"/>
              </a:rPr>
              <a:t>     Face Recognition</a:t>
            </a:r>
          </a:p>
          <a:p>
            <a:pPr algn="ctr"/>
            <a:endParaRPr lang="en-US" sz="4400" b="1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A4D3BF-7D52-407D-815C-CF04687F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63601"/>
              </p:ext>
            </p:extLst>
          </p:nvPr>
        </p:nvGraphicFramePr>
        <p:xfrm>
          <a:off x="276835" y="2922757"/>
          <a:ext cx="11698704" cy="1741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29350">
                  <a:extLst>
                    <a:ext uri="{9D8B030D-6E8A-4147-A177-3AD203B41FA5}">
                      <a16:colId xmlns:a16="http://schemas.microsoft.com/office/drawing/2014/main" val="3306343728"/>
                    </a:ext>
                  </a:extLst>
                </a:gridCol>
                <a:gridCol w="5869354">
                  <a:extLst>
                    <a:ext uri="{9D8B030D-6E8A-4147-A177-3AD203B41FA5}">
                      <a16:colId xmlns:a16="http://schemas.microsoft.com/office/drawing/2014/main" val="2776760657"/>
                    </a:ext>
                  </a:extLst>
                </a:gridCol>
              </a:tblGrid>
              <a:tr h="4352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82099"/>
                  </a:ext>
                </a:extLst>
              </a:tr>
              <a:tr h="435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Course 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CSE 4246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66312"/>
                  </a:ext>
                </a:extLst>
              </a:tr>
              <a:tr h="435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Course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Digital Image Processing Sessional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58609"/>
                  </a:ext>
                </a:extLst>
              </a:tr>
              <a:tr h="435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Course 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297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E11DE7-5202-4E92-822B-6E6E35C9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05992"/>
              </p:ext>
            </p:extLst>
          </p:nvPr>
        </p:nvGraphicFramePr>
        <p:xfrm>
          <a:off x="281567" y="4663757"/>
          <a:ext cx="1169870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4676">
                  <a:extLst>
                    <a:ext uri="{9D8B030D-6E8A-4147-A177-3AD203B41FA5}">
                      <a16:colId xmlns:a16="http://schemas.microsoft.com/office/drawing/2014/main" val="191359165"/>
                    </a:ext>
                  </a:extLst>
                </a:gridCol>
                <a:gridCol w="2924676">
                  <a:extLst>
                    <a:ext uri="{9D8B030D-6E8A-4147-A177-3AD203B41FA5}">
                      <a16:colId xmlns:a16="http://schemas.microsoft.com/office/drawing/2014/main" val="3802734287"/>
                    </a:ext>
                  </a:extLst>
                </a:gridCol>
                <a:gridCol w="5849352">
                  <a:extLst>
                    <a:ext uri="{9D8B030D-6E8A-4147-A177-3AD203B41FA5}">
                      <a16:colId xmlns:a16="http://schemas.microsoft.com/office/drawing/2014/main" val="3390944834"/>
                    </a:ext>
                  </a:extLst>
                </a:gridCol>
              </a:tblGrid>
              <a:tr h="4781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Submitted By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Submitted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73803"/>
                  </a:ext>
                </a:extLst>
              </a:tr>
              <a:tr h="3646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/>
                        <a:t>Name of the Teacher: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/>
                        <a:t>Dr. S.M Jahangir </a:t>
                      </a:r>
                      <a:r>
                        <a:rPr lang="en-US" sz="2000" dirty="0" err="1"/>
                        <a:t>Alam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13728"/>
                  </a:ext>
                </a:extLst>
              </a:tr>
              <a:tr h="2285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Fahim Adnan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180101046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62296"/>
                  </a:ext>
                </a:extLst>
              </a:tr>
              <a:tr h="154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Torikul</a:t>
                      </a:r>
                      <a:r>
                        <a:rPr lang="en-US" sz="2000" dirty="0"/>
                        <a:t> Islam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170201067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Designation:</a:t>
                      </a:r>
                    </a:p>
                    <a:p>
                      <a:pPr algn="ctr"/>
                      <a:r>
                        <a:rPr lang="en-US" sz="2000" dirty="0"/>
                        <a:t>Associative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884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94362-7329-41AB-A068-4102D683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925" y="6492875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41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AB5B-AFC6-4249-B105-E2D9DC1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Store data in Attendance Excel File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AA64D-9259-458A-A3D3-1F274B14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032" y="6310312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20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B01722-5BFD-45E3-88AE-EE4AAB0F19EA}"/>
              </a:ext>
            </a:extLst>
          </p:cNvPr>
          <p:cNvCxnSpPr>
            <a:cxnSpLocks/>
          </p:cNvCxnSpPr>
          <p:nvPr/>
        </p:nvCxnSpPr>
        <p:spPr>
          <a:xfrm flipV="1">
            <a:off x="0" y="1023966"/>
            <a:ext cx="2189527" cy="3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225D5-7535-4109-B84C-6B971EDF76D7}"/>
              </a:ext>
            </a:extLst>
          </p:cNvPr>
          <p:cNvCxnSpPr>
            <a:cxnSpLocks/>
          </p:cNvCxnSpPr>
          <p:nvPr/>
        </p:nvCxnSpPr>
        <p:spPr>
          <a:xfrm>
            <a:off x="10058400" y="1023966"/>
            <a:ext cx="2133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CC1792-07E3-EF92-B5AC-BA1B6D74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57" y="1985275"/>
            <a:ext cx="6408975" cy="4214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483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F236-702E-4713-B64C-333B4C7D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Face Recognition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68973-FB8F-4EA3-AE26-5DD6429F9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3" y="1595438"/>
            <a:ext cx="6720753" cy="51673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EB8115-6FE4-4D5B-9CF9-54A3076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21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4505F-AE17-4EA2-A2FD-97946EAB5CA0}"/>
              </a:ext>
            </a:extLst>
          </p:cNvPr>
          <p:cNvCxnSpPr>
            <a:cxnSpLocks/>
          </p:cNvCxnSpPr>
          <p:nvPr/>
        </p:nvCxnSpPr>
        <p:spPr>
          <a:xfrm>
            <a:off x="0" y="1027906"/>
            <a:ext cx="306198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82151A-9D1E-4C04-9AC7-CF8A6EF9BF33}"/>
              </a:ext>
            </a:extLst>
          </p:cNvPr>
          <p:cNvCxnSpPr>
            <a:cxnSpLocks/>
          </p:cNvCxnSpPr>
          <p:nvPr/>
        </p:nvCxnSpPr>
        <p:spPr>
          <a:xfrm>
            <a:off x="9093666" y="1027906"/>
            <a:ext cx="30577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2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16E-AA4A-454B-9869-BD9C634B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Encodes of trained 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C77C0-958C-4618-BEB8-DB793D08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48" y="1557338"/>
            <a:ext cx="7166252" cy="51673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E91C9-441D-4979-A194-EC685C3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22</a:t>
            </a:fld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9C77A5-3F83-4613-A058-8C865EBE7185}"/>
              </a:ext>
            </a:extLst>
          </p:cNvPr>
          <p:cNvCxnSpPr>
            <a:cxnSpLocks/>
          </p:cNvCxnSpPr>
          <p:nvPr/>
        </p:nvCxnSpPr>
        <p:spPr>
          <a:xfrm>
            <a:off x="0" y="1027906"/>
            <a:ext cx="321298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A4002-EADC-4024-B890-38D6DD0715ED}"/>
              </a:ext>
            </a:extLst>
          </p:cNvPr>
          <p:cNvCxnSpPr>
            <a:cxnSpLocks/>
          </p:cNvCxnSpPr>
          <p:nvPr/>
        </p:nvCxnSpPr>
        <p:spPr>
          <a:xfrm>
            <a:off x="9026554" y="1027906"/>
            <a:ext cx="316544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6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FB47-F0D5-494B-9150-35C5AF02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DA82C-9876-4B34-80C6-C06127D3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800" smtClean="0"/>
              <a:t>23</a:t>
            </a:fld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CFC07-309C-4C90-92D5-1E0CE7526164}"/>
              </a:ext>
            </a:extLst>
          </p:cNvPr>
          <p:cNvSpPr txBox="1"/>
          <p:nvPr/>
        </p:nvSpPr>
        <p:spPr>
          <a:xfrm>
            <a:off x="705853" y="2053389"/>
            <a:ext cx="9978189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Attendance in Schools, Colleges, University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 verify identities in Government organizations.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Enterprises.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 detect fake entries at International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Industries.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C12E2-BDD8-4AB6-9135-D3B2A0C6D90C}"/>
              </a:ext>
            </a:extLst>
          </p:cNvPr>
          <p:cNvCxnSpPr>
            <a:cxnSpLocks/>
          </p:cNvCxnSpPr>
          <p:nvPr/>
        </p:nvCxnSpPr>
        <p:spPr>
          <a:xfrm>
            <a:off x="0" y="1036295"/>
            <a:ext cx="439553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E2504-A947-4862-8BEF-0741C7D97E11}"/>
              </a:ext>
            </a:extLst>
          </p:cNvPr>
          <p:cNvCxnSpPr>
            <a:cxnSpLocks/>
          </p:cNvCxnSpPr>
          <p:nvPr/>
        </p:nvCxnSpPr>
        <p:spPr>
          <a:xfrm>
            <a:off x="7876674" y="1036295"/>
            <a:ext cx="43153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FB47-F0D5-494B-9150-35C5AF02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DA82C-9876-4B34-80C6-C06127D3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800" smtClean="0"/>
              <a:t>24</a:t>
            </a:fld>
            <a:endParaRPr lang="en-US" sz="2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C12E2-BDD8-4AB6-9135-D3B2A0C6D90C}"/>
              </a:ext>
            </a:extLst>
          </p:cNvPr>
          <p:cNvCxnSpPr>
            <a:cxnSpLocks/>
          </p:cNvCxnSpPr>
          <p:nvPr/>
        </p:nvCxnSpPr>
        <p:spPr>
          <a:xfrm>
            <a:off x="125506" y="1036295"/>
            <a:ext cx="44375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E2504-A947-4862-8BEF-0741C7D97E11}"/>
              </a:ext>
            </a:extLst>
          </p:cNvPr>
          <p:cNvCxnSpPr>
            <a:cxnSpLocks/>
          </p:cNvCxnSpPr>
          <p:nvPr/>
        </p:nvCxnSpPr>
        <p:spPr>
          <a:xfrm>
            <a:off x="7646894" y="1036295"/>
            <a:ext cx="454510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F7651B-CFFC-4D9C-B388-242BE04B99B6}"/>
              </a:ext>
            </a:extLst>
          </p:cNvPr>
          <p:cNvSpPr txBox="1"/>
          <p:nvPr/>
        </p:nvSpPr>
        <p:spPr>
          <a:xfrm>
            <a:off x="1057835" y="1895829"/>
            <a:ext cx="103632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future works of this project include the following:</a:t>
            </a:r>
          </a:p>
          <a:p>
            <a:endParaRPr lang="en-US" sz="28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Absentee to get Email.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Camera Access by mobile camera rather web cam.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 can access his/her attendance dates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10363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FB47-F0D5-494B-9150-35C5AF02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DA82C-9876-4B34-80C6-C06127D3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800" smtClean="0"/>
              <a:t>25</a:t>
            </a:fld>
            <a:endParaRPr lang="en-US" sz="2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C12E2-BDD8-4AB6-9135-D3B2A0C6D90C}"/>
              </a:ext>
            </a:extLst>
          </p:cNvPr>
          <p:cNvCxnSpPr>
            <a:cxnSpLocks/>
          </p:cNvCxnSpPr>
          <p:nvPr/>
        </p:nvCxnSpPr>
        <p:spPr>
          <a:xfrm>
            <a:off x="0" y="1036295"/>
            <a:ext cx="44797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E2504-A947-4862-8BEF-0741C7D97E11}"/>
              </a:ext>
            </a:extLst>
          </p:cNvPr>
          <p:cNvCxnSpPr>
            <a:cxnSpLocks/>
          </p:cNvCxnSpPr>
          <p:nvPr/>
        </p:nvCxnSpPr>
        <p:spPr>
          <a:xfrm>
            <a:off x="7801761" y="1036295"/>
            <a:ext cx="43902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92DB15-04E9-4E5D-A84C-8BD4AC99056A}"/>
              </a:ext>
            </a:extLst>
          </p:cNvPr>
          <p:cNvSpPr txBox="1"/>
          <p:nvPr/>
        </p:nvSpPr>
        <p:spPr>
          <a:xfrm>
            <a:off x="1323473" y="1707466"/>
            <a:ext cx="92562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face recognition-based automated attendance system is designed to solve the issues of existing manual systems.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future this system need to be improved because this system sometimes fails to recognize from some distance, also we have some processing limitation, working with a system of high processing may result in an even better performance of this system.</a:t>
            </a:r>
          </a:p>
        </p:txBody>
      </p:sp>
    </p:spTree>
    <p:extLst>
      <p:ext uri="{BB962C8B-B14F-4D97-AF65-F5344CB8AC3E}">
        <p14:creationId xmlns:p14="http://schemas.microsoft.com/office/powerpoint/2010/main" val="136303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3FCEB-1C3C-49F9-AE93-A32443CF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93" y="1870534"/>
            <a:ext cx="5784208" cy="3116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EF31C9-6B55-4D27-AEF7-A8C8F4F1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26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1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39EA-83A3-403E-AA81-CCA091CA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TABLE OF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7CA39-D6EF-409B-BE3E-03C48B3614CE}"/>
              </a:ext>
            </a:extLst>
          </p:cNvPr>
          <p:cNvSpPr txBox="1"/>
          <p:nvPr/>
        </p:nvSpPr>
        <p:spPr>
          <a:xfrm>
            <a:off x="1130968" y="1666374"/>
            <a:ext cx="99300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Introduction.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What is face recognition?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How does face recognition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Problems with the exiting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Hardware &amp; Software specification.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Picture of the codes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Pictures of the project’s practical demo.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Applications of 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Conclusion.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F926C-A275-4241-9210-BB45D2B9EF9E}"/>
              </a:ext>
            </a:extLst>
          </p:cNvPr>
          <p:cNvCxnSpPr/>
          <p:nvPr/>
        </p:nvCxnSpPr>
        <p:spPr>
          <a:xfrm>
            <a:off x="0" y="1027906"/>
            <a:ext cx="380197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7A8182-1477-44CE-9681-A09A23149719}"/>
              </a:ext>
            </a:extLst>
          </p:cNvPr>
          <p:cNvCxnSpPr/>
          <p:nvPr/>
        </p:nvCxnSpPr>
        <p:spPr>
          <a:xfrm>
            <a:off x="8269705" y="1021096"/>
            <a:ext cx="380197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5D6ED-6D65-4587-BCEC-55B45D84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5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39EA-83A3-403E-AA81-CCA091CA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DF84-2106-4512-9BF5-85D3E8A8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attendance marking techniques is often facing a lot of trouble. The face recognition attendance system emphasizes its simplicity by eliminating classical attendance marking techniques such as calling names.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an attendance system through facial recognition is proposed in order to replace the manual marking of attendance. This system is beneficial for saving lots of time.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7C563-3778-410F-B22A-0A4FD7D7629E}"/>
              </a:ext>
            </a:extLst>
          </p:cNvPr>
          <p:cNvCxnSpPr>
            <a:cxnSpLocks/>
          </p:cNvCxnSpPr>
          <p:nvPr/>
        </p:nvCxnSpPr>
        <p:spPr>
          <a:xfrm>
            <a:off x="0" y="1027906"/>
            <a:ext cx="42832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441E6F-1CD7-4BF7-95CA-C88621CD344F}"/>
              </a:ext>
            </a:extLst>
          </p:cNvPr>
          <p:cNvCxnSpPr>
            <a:cxnSpLocks/>
          </p:cNvCxnSpPr>
          <p:nvPr/>
        </p:nvCxnSpPr>
        <p:spPr>
          <a:xfrm>
            <a:off x="8037095" y="1027906"/>
            <a:ext cx="41549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DA38-2C4D-4E08-A255-7DE3588A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9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403-456A-48E1-8660-86EDA5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26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What is Face Recognition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104D5-B46A-4543-B12A-2B3869D5A876}"/>
              </a:ext>
            </a:extLst>
          </p:cNvPr>
          <p:cNvSpPr txBox="1"/>
          <p:nvPr/>
        </p:nvSpPr>
        <p:spPr>
          <a:xfrm>
            <a:off x="0" y="936010"/>
            <a:ext cx="12191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Identifying or verifying a person from a digital image or video frame.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It work by comparing selected facial features from a given image with faces within a database.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E7074E-0AA1-4DFE-8264-39EF017C9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46612"/>
            <a:ext cx="12066494" cy="371138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297D56-9BF6-44C9-B939-6857F829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3295" y="6492875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5</a:t>
            </a:fld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BBB2B-CB59-41A5-9085-45BEE4DC7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18809"/>
            <a:ext cx="3038475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9260CF-846B-4722-94A1-AAE1CF3D1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29725" y="468004"/>
            <a:ext cx="2962274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63125" y="746950"/>
            <a:ext cx="2384616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4340" y="514130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How does Face Recognition work?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983" y="746950"/>
            <a:ext cx="2478483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B6B0AF-0AC4-449C-8518-8D2311D1A71B}"/>
              </a:ext>
            </a:extLst>
          </p:cNvPr>
          <p:cNvSpPr/>
          <p:nvPr/>
        </p:nvSpPr>
        <p:spPr>
          <a:xfrm>
            <a:off x="228600" y="2338841"/>
            <a:ext cx="1941094" cy="23261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D54DC3-CE50-45C9-9D3B-923EA691A6D2}"/>
              </a:ext>
            </a:extLst>
          </p:cNvPr>
          <p:cNvSpPr/>
          <p:nvPr/>
        </p:nvSpPr>
        <p:spPr>
          <a:xfrm>
            <a:off x="2671011" y="2338843"/>
            <a:ext cx="1941094" cy="232610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E2982-7B3A-43C0-B88B-4DF4835447F6}"/>
              </a:ext>
            </a:extLst>
          </p:cNvPr>
          <p:cNvSpPr/>
          <p:nvPr/>
        </p:nvSpPr>
        <p:spPr>
          <a:xfrm>
            <a:off x="5191629" y="2362893"/>
            <a:ext cx="1941094" cy="2326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88FB96-9CA4-4D20-8114-CC24B0E3A042}"/>
              </a:ext>
            </a:extLst>
          </p:cNvPr>
          <p:cNvSpPr/>
          <p:nvPr/>
        </p:nvSpPr>
        <p:spPr>
          <a:xfrm>
            <a:off x="7644068" y="2338841"/>
            <a:ext cx="1941094" cy="23261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8F6761-50C3-4B5A-AF96-9EF75A070E1A}"/>
              </a:ext>
            </a:extLst>
          </p:cNvPr>
          <p:cNvSpPr/>
          <p:nvPr/>
        </p:nvSpPr>
        <p:spPr>
          <a:xfrm>
            <a:off x="10070444" y="2338842"/>
            <a:ext cx="1941094" cy="23261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652D4E-3A76-4681-8837-14CF1176D3F4}"/>
              </a:ext>
            </a:extLst>
          </p:cNvPr>
          <p:cNvSpPr/>
          <p:nvPr/>
        </p:nvSpPr>
        <p:spPr>
          <a:xfrm>
            <a:off x="2261922" y="3259578"/>
            <a:ext cx="376990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5BAFD64-FF89-4099-956E-34BCFFCF59BE}"/>
              </a:ext>
            </a:extLst>
          </p:cNvPr>
          <p:cNvSpPr/>
          <p:nvPr/>
        </p:nvSpPr>
        <p:spPr>
          <a:xfrm>
            <a:off x="4644204" y="3285319"/>
            <a:ext cx="421090" cy="4846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6F7901D-C65F-43CF-860D-F02326B99A12}"/>
              </a:ext>
            </a:extLst>
          </p:cNvPr>
          <p:cNvSpPr/>
          <p:nvPr/>
        </p:nvSpPr>
        <p:spPr>
          <a:xfrm>
            <a:off x="7222972" y="3259578"/>
            <a:ext cx="344897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105442-FC47-4FD9-93A3-3B697A64F802}"/>
              </a:ext>
            </a:extLst>
          </p:cNvPr>
          <p:cNvSpPr/>
          <p:nvPr/>
        </p:nvSpPr>
        <p:spPr>
          <a:xfrm>
            <a:off x="9687458" y="3259578"/>
            <a:ext cx="34489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500A7-038C-4D88-880D-04238556690F}"/>
              </a:ext>
            </a:extLst>
          </p:cNvPr>
          <p:cNvSpPr txBox="1"/>
          <p:nvPr/>
        </p:nvSpPr>
        <p:spPr>
          <a:xfrm>
            <a:off x="385011" y="2741115"/>
            <a:ext cx="186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Image Acquisition from picture frame.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4188F-1300-45DD-94CD-DD7B528AEAFE}"/>
              </a:ext>
            </a:extLst>
          </p:cNvPr>
          <p:cNvSpPr txBox="1"/>
          <p:nvPr/>
        </p:nvSpPr>
        <p:spPr>
          <a:xfrm>
            <a:off x="2933686" y="3095059"/>
            <a:ext cx="153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Face Detection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B451B-B710-470A-900F-0587C471A5CC}"/>
              </a:ext>
            </a:extLst>
          </p:cNvPr>
          <p:cNvSpPr txBox="1"/>
          <p:nvPr/>
        </p:nvSpPr>
        <p:spPr>
          <a:xfrm>
            <a:off x="5445279" y="3075006"/>
            <a:ext cx="146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Feature extraction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F557E-6CE0-4548-9BC6-E6AB4E591F9F}"/>
              </a:ext>
            </a:extLst>
          </p:cNvPr>
          <p:cNvSpPr txBox="1"/>
          <p:nvPr/>
        </p:nvSpPr>
        <p:spPr>
          <a:xfrm>
            <a:off x="7840627" y="3125364"/>
            <a:ext cx="1808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Face recognition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04989-F98F-421A-BE55-AF7A5878693A}"/>
              </a:ext>
            </a:extLst>
          </p:cNvPr>
          <p:cNvSpPr txBox="1"/>
          <p:nvPr/>
        </p:nvSpPr>
        <p:spPr>
          <a:xfrm>
            <a:off x="10228859" y="3271060"/>
            <a:ext cx="178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Attendance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9DF3E61-4277-4977-AB81-39A3C8F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4615" y="6438491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6</a:t>
            </a:fld>
            <a:endParaRPr lang="en-US" sz="24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60567F8-12CB-473A-9358-BAF6B4910D3E}"/>
              </a:ext>
            </a:extLst>
          </p:cNvPr>
          <p:cNvSpPr/>
          <p:nvPr/>
        </p:nvSpPr>
        <p:spPr>
          <a:xfrm>
            <a:off x="8002218" y="5248241"/>
            <a:ext cx="1224793" cy="13155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C3673F-0E7A-40A6-B8CE-0EE64CFC443B}"/>
              </a:ext>
            </a:extLst>
          </p:cNvPr>
          <p:cNvCxnSpPr/>
          <p:nvPr/>
        </p:nvCxnSpPr>
        <p:spPr>
          <a:xfrm flipV="1">
            <a:off x="8883941" y="4688998"/>
            <a:ext cx="0" cy="643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856682-4BE5-4301-974A-73DD90A610C1}"/>
              </a:ext>
            </a:extLst>
          </p:cNvPr>
          <p:cNvCxnSpPr>
            <a:cxnSpLocks/>
          </p:cNvCxnSpPr>
          <p:nvPr/>
        </p:nvCxnSpPr>
        <p:spPr>
          <a:xfrm>
            <a:off x="8369056" y="4688998"/>
            <a:ext cx="0" cy="643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D76443-C78E-4057-A082-72178F7226AB}"/>
              </a:ext>
            </a:extLst>
          </p:cNvPr>
          <p:cNvSpPr txBox="1"/>
          <p:nvPr/>
        </p:nvSpPr>
        <p:spPr>
          <a:xfrm>
            <a:off x="8093807" y="5832888"/>
            <a:ext cx="113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9593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026316" y="908311"/>
            <a:ext cx="2165684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619157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Problems with the exiting systems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08311"/>
            <a:ext cx="2358189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504989-F98F-421A-BE55-AF7A5878693A}"/>
              </a:ext>
            </a:extLst>
          </p:cNvPr>
          <p:cNvSpPr txBox="1"/>
          <p:nvPr/>
        </p:nvSpPr>
        <p:spPr>
          <a:xfrm>
            <a:off x="10228859" y="3835833"/>
            <a:ext cx="178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Attendance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DE5695E-AA16-46EA-972C-C1649C277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87384"/>
              </p:ext>
            </p:extLst>
          </p:nvPr>
        </p:nvGraphicFramePr>
        <p:xfrm>
          <a:off x="794083" y="1819998"/>
          <a:ext cx="10603833" cy="4216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4611">
                  <a:extLst>
                    <a:ext uri="{9D8B030D-6E8A-4147-A177-3AD203B41FA5}">
                      <a16:colId xmlns:a16="http://schemas.microsoft.com/office/drawing/2014/main" val="47425178"/>
                    </a:ext>
                  </a:extLst>
                </a:gridCol>
                <a:gridCol w="3534611">
                  <a:extLst>
                    <a:ext uri="{9D8B030D-6E8A-4147-A177-3AD203B41FA5}">
                      <a16:colId xmlns:a16="http://schemas.microsoft.com/office/drawing/2014/main" val="1142784647"/>
                    </a:ext>
                  </a:extLst>
                </a:gridCol>
                <a:gridCol w="3534611">
                  <a:extLst>
                    <a:ext uri="{9D8B030D-6E8A-4147-A177-3AD203B41FA5}">
                      <a16:colId xmlns:a16="http://schemas.microsoft.com/office/drawing/2014/main" val="2145912966"/>
                    </a:ext>
                  </a:extLst>
                </a:gridCol>
              </a:tblGrid>
              <a:tr h="1041469">
                <a:tc>
                  <a:txBody>
                    <a:bodyPr/>
                    <a:lstStyle/>
                    <a:p>
                      <a:r>
                        <a:rPr lang="en-US" sz="32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88524"/>
                  </a:ext>
                </a:extLst>
              </a:tr>
              <a:tr h="1041469">
                <a:tc>
                  <a:txBody>
                    <a:bodyPr/>
                    <a:lstStyle/>
                    <a:p>
                      <a:r>
                        <a:rPr lang="en-US" sz="3200" dirty="0"/>
                        <a:t>QR Code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Fraudulent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5583"/>
                  </a:ext>
                </a:extLst>
              </a:tr>
              <a:tr h="1041469">
                <a:tc>
                  <a:txBody>
                    <a:bodyPr/>
                    <a:lstStyle/>
                    <a:p>
                      <a:r>
                        <a:rPr lang="en-US" sz="3200" dirty="0"/>
                        <a:t>Fingerprint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Accurate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Time-consuming,</a:t>
                      </a:r>
                    </a:p>
                    <a:p>
                      <a:r>
                        <a:rPr lang="en-US" sz="3200" dirty="0"/>
                        <a:t>Human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6271"/>
                  </a:ext>
                </a:extLst>
              </a:tr>
              <a:tr h="1041469">
                <a:tc>
                  <a:txBody>
                    <a:bodyPr/>
                    <a:lstStyle/>
                    <a:p>
                      <a:r>
                        <a:rPr lang="en-US" sz="3200" dirty="0"/>
                        <a:t>Iris recognition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Privacy Invasion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21453"/>
                  </a:ext>
                </a:extLst>
              </a:tr>
            </a:tbl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353F0B-A2F9-4CAA-BF65-3DA495A5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863" y="6443213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F138BB-B8B9-4B6D-97C2-2EC2C2E15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63259"/>
              </p:ext>
            </p:extLst>
          </p:nvPr>
        </p:nvGraphicFramePr>
        <p:xfrm>
          <a:off x="152400" y="1810359"/>
          <a:ext cx="11919504" cy="4661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3168">
                  <a:extLst>
                    <a:ext uri="{9D8B030D-6E8A-4147-A177-3AD203B41FA5}">
                      <a16:colId xmlns:a16="http://schemas.microsoft.com/office/drawing/2014/main" val="1249767156"/>
                    </a:ext>
                  </a:extLst>
                </a:gridCol>
                <a:gridCol w="3973168">
                  <a:extLst>
                    <a:ext uri="{9D8B030D-6E8A-4147-A177-3AD203B41FA5}">
                      <a16:colId xmlns:a16="http://schemas.microsoft.com/office/drawing/2014/main" val="2647330925"/>
                    </a:ext>
                  </a:extLst>
                </a:gridCol>
                <a:gridCol w="3973168">
                  <a:extLst>
                    <a:ext uri="{9D8B030D-6E8A-4147-A177-3AD203B41FA5}">
                      <a16:colId xmlns:a16="http://schemas.microsoft.com/office/drawing/2014/main" val="2182409309"/>
                    </a:ext>
                  </a:extLst>
                </a:gridCol>
              </a:tblGrid>
              <a:tr h="699878">
                <a:tc>
                  <a:txBody>
                    <a:bodyPr/>
                    <a:lstStyle/>
                    <a:p>
                      <a:r>
                        <a:rPr lang="en-US" sz="3200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13490"/>
                  </a:ext>
                </a:extLst>
              </a:tr>
              <a:tr h="794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Database – XAMPP/</a:t>
                      </a:r>
                    </a:p>
                    <a:p>
                      <a:r>
                        <a:rPr lang="en-US" sz="2800" dirty="0"/>
                        <a:t>                    </a:t>
                      </a:r>
                      <a:r>
                        <a:rPr lang="en-US" sz="2800" dirty="0" err="1"/>
                        <a:t>Laragon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OpenCV-python(4.5.5.62)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82199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r>
                        <a:rPr lang="en-US" sz="3200" dirty="0"/>
                        <a:t>Ram – Min 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Framework - Laravel,</a:t>
                      </a:r>
                    </a:p>
                    <a:p>
                      <a:r>
                        <a:rPr lang="en-US" sz="2800" dirty="0"/>
                        <a:t>                       PyQt5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Dlib</a:t>
                      </a:r>
                      <a:r>
                        <a:rPr lang="en-US" sz="2800" dirty="0"/>
                        <a:t>(19.23.0)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84368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r>
                        <a:rPr lang="en-US" sz="3200" dirty="0"/>
                        <a:t>HDD – Min 500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Language - Python,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Face Recognition(1.3.0)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91361"/>
                  </a:ext>
                </a:extLst>
              </a:tr>
              <a:tr h="1134401">
                <a:tc>
                  <a:txBody>
                    <a:bodyPr/>
                    <a:lstStyle/>
                    <a:p>
                      <a:r>
                        <a:rPr lang="en-US" sz="3200" dirty="0"/>
                        <a:t>Camera -  Web Cam or            Phone Cam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IDE - PyCharm, VS Code</a:t>
                      </a:r>
                    </a:p>
                    <a:p>
                      <a:r>
                        <a:rPr lang="en-US" sz="2800" dirty="0"/>
                        <a:t>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Mysql</a:t>
                      </a:r>
                      <a:r>
                        <a:rPr lang="en-US" sz="2800" dirty="0"/>
                        <a:t>-connector, python(8.0.28), PyQt5(5.15.6)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15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E6A05B-5CBD-46AF-8C28-3E54D4CBF021}"/>
              </a:ext>
            </a:extLst>
          </p:cNvPr>
          <p:cNvSpPr txBox="1"/>
          <p:nvPr/>
        </p:nvSpPr>
        <p:spPr>
          <a:xfrm>
            <a:off x="3753852" y="304799"/>
            <a:ext cx="506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Specification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D834C-1BDF-403A-BFA7-35DE030DA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763932"/>
            <a:ext cx="3753852" cy="2532"/>
          </a:xfrm>
          <a:prstGeom prst="line">
            <a:avLst/>
          </a:prstGeom>
          <a:ln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58F06-6532-44A1-B408-30E68D25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8568" y="763932"/>
            <a:ext cx="3593432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8D211C-1A68-43D8-89CD-9EF08939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157" y="6439385"/>
            <a:ext cx="2743200" cy="365125"/>
          </a:xfrm>
        </p:spPr>
        <p:txBody>
          <a:bodyPr/>
          <a:lstStyle/>
          <a:p>
            <a:fld id="{6978ACC8-56E2-4EE8-8CE9-CE130BA34CFE}" type="slidenum">
              <a:rPr lang="en-US" sz="24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21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BA5C-FEA4-4EA4-AC03-241C6B51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546E3-2FAE-44F0-97B2-BB69B7F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CC8-56E2-4EE8-8CE9-CE130BA34CFE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31DFE5-56B3-4361-AA37-C3A6097CA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94" y="2114550"/>
            <a:ext cx="7478764" cy="3943349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42536-C58D-4FEB-AE83-56AD1F7A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675" y="1021107"/>
            <a:ext cx="3686175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2E99C6-6BCF-4531-A073-30D2B705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8568" y="1013514"/>
            <a:ext cx="3593432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6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545</Words>
  <Application>Microsoft Office PowerPoint</Application>
  <PresentationFormat>Widescreen</PresentationFormat>
  <Paragraphs>144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TABLE OF CONTENT</vt:lpstr>
      <vt:lpstr>INTRODUCTION</vt:lpstr>
      <vt:lpstr>What is Face Recognition ?</vt:lpstr>
      <vt:lpstr>Project analysis slide 2</vt:lpstr>
      <vt:lpstr>Project analysis slide 2</vt:lpstr>
      <vt:lpstr>PowerPoint Presentation</vt:lpstr>
      <vt:lpstr>Data Flow Diagram</vt:lpstr>
      <vt:lpstr>Admin Dashboard</vt:lpstr>
      <vt:lpstr>Add Department Page</vt:lpstr>
      <vt:lpstr>Add Teacher Info Page</vt:lpstr>
      <vt:lpstr>Add Student Info Page</vt:lpstr>
      <vt:lpstr>Add Course Info Page</vt:lpstr>
      <vt:lpstr>Attendance Info Page</vt:lpstr>
      <vt:lpstr>Select Options Page</vt:lpstr>
      <vt:lpstr>Clocked IN</vt:lpstr>
      <vt:lpstr> Store data in Attendance Excel File </vt:lpstr>
      <vt:lpstr>Clocked IN</vt:lpstr>
      <vt:lpstr> Store data in Attendance Excel File </vt:lpstr>
      <vt:lpstr>Face Recognition code</vt:lpstr>
      <vt:lpstr>Encodes of trained face</vt:lpstr>
      <vt:lpstr>APPLICATIONS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zidan zidan</dc:creator>
  <cp:lastModifiedBy>zidan zidan</cp:lastModifiedBy>
  <cp:revision>133</cp:revision>
  <dcterms:created xsi:type="dcterms:W3CDTF">2022-04-16T07:47:41Z</dcterms:created>
  <dcterms:modified xsi:type="dcterms:W3CDTF">2022-05-31T05:40:13Z</dcterms:modified>
</cp:coreProperties>
</file>