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 Foysal H" initials="OFH" lastIdx="1" clrIdx="0">
    <p:extLst>
      <p:ext uri="{19B8F6BF-5375-455C-9EA6-DF929625EA0E}">
        <p15:presenceInfo xmlns:p15="http://schemas.microsoft.com/office/powerpoint/2012/main" userId="b907544283911a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84F00"/>
    <a:srgbClr val="3A0074"/>
    <a:srgbClr val="6600CC"/>
    <a:srgbClr val="336699"/>
    <a:srgbClr val="700000"/>
    <a:srgbClr val="D3C0DE"/>
    <a:srgbClr val="7E0000"/>
    <a:srgbClr val="401B5B"/>
    <a:srgbClr val="8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37" d="100"/>
          <a:sy n="37" d="100"/>
        </p:scale>
        <p:origin x="124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84D086-5DA7-403A-B625-A9208B88CBD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150ED-3D1D-4EF1-B47D-DC7C1F09EC58}" type="slidenum">
              <a:rPr lang="en-US" smtClean="0"/>
              <a:t>‹#›</a:t>
            </a:fld>
            <a:endParaRPr lang="en-US"/>
          </a:p>
        </p:txBody>
      </p:sp>
    </p:spTree>
    <p:extLst>
      <p:ext uri="{BB962C8B-B14F-4D97-AF65-F5344CB8AC3E}">
        <p14:creationId xmlns:p14="http://schemas.microsoft.com/office/powerpoint/2010/main" val="102704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4D086-5DA7-403A-B625-A9208B88CBD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150ED-3D1D-4EF1-B47D-DC7C1F09EC58}" type="slidenum">
              <a:rPr lang="en-US" smtClean="0"/>
              <a:t>‹#›</a:t>
            </a:fld>
            <a:endParaRPr lang="en-US"/>
          </a:p>
        </p:txBody>
      </p:sp>
    </p:spTree>
    <p:extLst>
      <p:ext uri="{BB962C8B-B14F-4D97-AF65-F5344CB8AC3E}">
        <p14:creationId xmlns:p14="http://schemas.microsoft.com/office/powerpoint/2010/main" val="290147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4D086-5DA7-403A-B625-A9208B88CBD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150ED-3D1D-4EF1-B47D-DC7C1F09EC58}" type="slidenum">
              <a:rPr lang="en-US" smtClean="0"/>
              <a:t>‹#›</a:t>
            </a:fld>
            <a:endParaRPr lang="en-US"/>
          </a:p>
        </p:txBody>
      </p:sp>
    </p:spTree>
    <p:extLst>
      <p:ext uri="{BB962C8B-B14F-4D97-AF65-F5344CB8AC3E}">
        <p14:creationId xmlns:p14="http://schemas.microsoft.com/office/powerpoint/2010/main" val="222090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84D086-5DA7-403A-B625-A9208B88CBD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150ED-3D1D-4EF1-B47D-DC7C1F09EC58}" type="slidenum">
              <a:rPr lang="en-US" smtClean="0"/>
              <a:t>‹#›</a:t>
            </a:fld>
            <a:endParaRPr lang="en-US"/>
          </a:p>
        </p:txBody>
      </p:sp>
    </p:spTree>
    <p:extLst>
      <p:ext uri="{BB962C8B-B14F-4D97-AF65-F5344CB8AC3E}">
        <p14:creationId xmlns:p14="http://schemas.microsoft.com/office/powerpoint/2010/main" val="295046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84D086-5DA7-403A-B625-A9208B88CBD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3150ED-3D1D-4EF1-B47D-DC7C1F09EC58}" type="slidenum">
              <a:rPr lang="en-US" smtClean="0"/>
              <a:t>‹#›</a:t>
            </a:fld>
            <a:endParaRPr lang="en-US"/>
          </a:p>
        </p:txBody>
      </p:sp>
    </p:spTree>
    <p:extLst>
      <p:ext uri="{BB962C8B-B14F-4D97-AF65-F5344CB8AC3E}">
        <p14:creationId xmlns:p14="http://schemas.microsoft.com/office/powerpoint/2010/main" val="296650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84D086-5DA7-403A-B625-A9208B88CBDD}"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150ED-3D1D-4EF1-B47D-DC7C1F09EC58}" type="slidenum">
              <a:rPr lang="en-US" smtClean="0"/>
              <a:t>‹#›</a:t>
            </a:fld>
            <a:endParaRPr lang="en-US"/>
          </a:p>
        </p:txBody>
      </p:sp>
    </p:spTree>
    <p:extLst>
      <p:ext uri="{BB962C8B-B14F-4D97-AF65-F5344CB8AC3E}">
        <p14:creationId xmlns:p14="http://schemas.microsoft.com/office/powerpoint/2010/main" val="226003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84D086-5DA7-403A-B625-A9208B88CBDD}"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3150ED-3D1D-4EF1-B47D-DC7C1F09EC58}" type="slidenum">
              <a:rPr lang="en-US" smtClean="0"/>
              <a:t>‹#›</a:t>
            </a:fld>
            <a:endParaRPr lang="en-US"/>
          </a:p>
        </p:txBody>
      </p:sp>
    </p:spTree>
    <p:extLst>
      <p:ext uri="{BB962C8B-B14F-4D97-AF65-F5344CB8AC3E}">
        <p14:creationId xmlns:p14="http://schemas.microsoft.com/office/powerpoint/2010/main" val="249152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84D086-5DA7-403A-B625-A9208B88CBDD}"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3150ED-3D1D-4EF1-B47D-DC7C1F09EC58}" type="slidenum">
              <a:rPr lang="en-US" smtClean="0"/>
              <a:t>‹#›</a:t>
            </a:fld>
            <a:endParaRPr lang="en-US"/>
          </a:p>
        </p:txBody>
      </p:sp>
    </p:spTree>
    <p:extLst>
      <p:ext uri="{BB962C8B-B14F-4D97-AF65-F5344CB8AC3E}">
        <p14:creationId xmlns:p14="http://schemas.microsoft.com/office/powerpoint/2010/main" val="111621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4D086-5DA7-403A-B625-A9208B88CBDD}"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3150ED-3D1D-4EF1-B47D-DC7C1F09EC58}" type="slidenum">
              <a:rPr lang="en-US" smtClean="0"/>
              <a:t>‹#›</a:t>
            </a:fld>
            <a:endParaRPr lang="en-US"/>
          </a:p>
        </p:txBody>
      </p:sp>
    </p:spTree>
    <p:extLst>
      <p:ext uri="{BB962C8B-B14F-4D97-AF65-F5344CB8AC3E}">
        <p14:creationId xmlns:p14="http://schemas.microsoft.com/office/powerpoint/2010/main" val="205184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2284D086-5DA7-403A-B625-A9208B88CBDD}"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150ED-3D1D-4EF1-B47D-DC7C1F09EC58}" type="slidenum">
              <a:rPr lang="en-US" smtClean="0"/>
              <a:t>‹#›</a:t>
            </a:fld>
            <a:endParaRPr lang="en-US"/>
          </a:p>
        </p:txBody>
      </p:sp>
    </p:spTree>
    <p:extLst>
      <p:ext uri="{BB962C8B-B14F-4D97-AF65-F5344CB8AC3E}">
        <p14:creationId xmlns:p14="http://schemas.microsoft.com/office/powerpoint/2010/main" val="192905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2284D086-5DA7-403A-B625-A9208B88CBDD}"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3150ED-3D1D-4EF1-B47D-DC7C1F09EC58}" type="slidenum">
              <a:rPr lang="en-US" smtClean="0"/>
              <a:t>‹#›</a:t>
            </a:fld>
            <a:endParaRPr lang="en-US"/>
          </a:p>
        </p:txBody>
      </p:sp>
    </p:spTree>
    <p:extLst>
      <p:ext uri="{BB962C8B-B14F-4D97-AF65-F5344CB8AC3E}">
        <p14:creationId xmlns:p14="http://schemas.microsoft.com/office/powerpoint/2010/main" val="362859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2284D086-5DA7-403A-B625-A9208B88CBDD}" type="datetimeFigureOut">
              <a:rPr lang="en-US" smtClean="0"/>
              <a:t>5/22/2024</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9D3150ED-3D1D-4EF1-B47D-DC7C1F09EC58}" type="slidenum">
              <a:rPr lang="en-US" smtClean="0"/>
              <a:t>‹#›</a:t>
            </a:fld>
            <a:endParaRPr lang="en-US"/>
          </a:p>
        </p:txBody>
      </p:sp>
    </p:spTree>
    <p:extLst>
      <p:ext uri="{BB962C8B-B14F-4D97-AF65-F5344CB8AC3E}">
        <p14:creationId xmlns:p14="http://schemas.microsoft.com/office/powerpoint/2010/main" val="1280332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webp"/><Relationship Id="rId13"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ED56-CEAB-EAF9-D40F-040FC88FD025}"/>
              </a:ext>
            </a:extLst>
          </p:cNvPr>
          <p:cNvSpPr>
            <a:spLocks noGrp="1"/>
          </p:cNvSpPr>
          <p:nvPr>
            <p:ph type="ctrTitle"/>
          </p:nvPr>
        </p:nvSpPr>
        <p:spPr>
          <a:xfrm>
            <a:off x="519545" y="332509"/>
            <a:ext cx="29302364" cy="4929876"/>
          </a:xfrm>
          <a:solidFill>
            <a:schemeClr val="accent1">
              <a:lumMod val="50000"/>
            </a:schemeClr>
          </a:solidFill>
        </p:spPr>
        <p:txBody>
          <a:bodyPr>
            <a:normAutofit/>
          </a:bodyPr>
          <a:lstStyle/>
          <a:p>
            <a:r>
              <a:rPr lang="en-US" sz="5400" b="1" dirty="0">
                <a:solidFill>
                  <a:schemeClr val="bg1"/>
                </a:solidFill>
                <a:latin typeface="Helvetica" panose="020B0604020202020204" pitchFamily="34" charset="0"/>
              </a:rPr>
              <a:t>           "</a:t>
            </a:r>
            <a:r>
              <a:rPr lang="en-US" sz="5400" b="1" dirty="0" err="1">
                <a:solidFill>
                  <a:schemeClr val="bg1"/>
                </a:solidFill>
                <a:latin typeface="Helvetica" panose="020B0604020202020204" pitchFamily="34" charset="0"/>
              </a:rPr>
              <a:t>HeartPal</a:t>
            </a:r>
            <a:r>
              <a:rPr lang="en-US" sz="5400" b="1" dirty="0">
                <a:solidFill>
                  <a:schemeClr val="bg1"/>
                </a:solidFill>
                <a:latin typeface="Helvetica" panose="020B0604020202020204" pitchFamily="34" charset="0"/>
              </a:rPr>
              <a:t>": An Embedded System for Real-Time Atrial Fibrillation </a:t>
            </a:r>
            <a:br>
              <a:rPr lang="en-US" sz="5400" b="1" dirty="0">
                <a:solidFill>
                  <a:schemeClr val="bg1"/>
                </a:solidFill>
                <a:latin typeface="Helvetica" panose="020B0604020202020204" pitchFamily="34" charset="0"/>
              </a:rPr>
            </a:br>
            <a:r>
              <a:rPr lang="en-US" sz="5400" b="1" dirty="0">
                <a:solidFill>
                  <a:schemeClr val="bg1"/>
                </a:solidFill>
                <a:latin typeface="Helvetica" panose="020B0604020202020204" pitchFamily="34" charset="0"/>
              </a:rPr>
              <a:t>             Diagnosis Using a Multimodal Approach on </a:t>
            </a:r>
            <a:r>
              <a:rPr lang="en-US" sz="5400" b="1" dirty="0">
                <a:solidFill>
                  <a:schemeClr val="bg1"/>
                </a:solidFill>
                <a:effectLst/>
                <a:latin typeface="Calibri" panose="020F0502020204030204" pitchFamily="34" charset="0"/>
                <a:ea typeface="Calibri" panose="020F0502020204030204" pitchFamily="34" charset="0"/>
              </a:rPr>
              <a:t>ECG Data.</a:t>
            </a:r>
            <a:br>
              <a:rPr lang="en-US" sz="1800" b="1" dirty="0">
                <a:effectLst/>
                <a:latin typeface="Calibri" panose="020F0502020204030204" pitchFamily="34" charset="0"/>
                <a:ea typeface="Calibri" panose="020F0502020204030204" pitchFamily="34" charset="0"/>
              </a:rPr>
            </a:br>
            <a:br>
              <a:rPr lang="en-US" sz="1800" b="1" dirty="0">
                <a:effectLst/>
                <a:latin typeface="Calibri" panose="020F0502020204030204" pitchFamily="34" charset="0"/>
                <a:ea typeface="Calibri" panose="020F0502020204030204" pitchFamily="34" charset="0"/>
              </a:rPr>
            </a:br>
            <a:br>
              <a:rPr lang="en-US" sz="1800" b="1" dirty="0">
                <a:effectLst/>
                <a:latin typeface="Calibri" panose="020F0502020204030204" pitchFamily="34" charset="0"/>
                <a:ea typeface="Calibri" panose="020F0502020204030204" pitchFamily="34" charset="0"/>
              </a:rPr>
            </a:br>
            <a:br>
              <a:rPr lang="en-US" sz="1800" b="1" dirty="0">
                <a:effectLst/>
                <a:latin typeface="Calibri" panose="020F0502020204030204" pitchFamily="34" charset="0"/>
                <a:ea typeface="Calibri" panose="020F0502020204030204" pitchFamily="34" charset="0"/>
              </a:rPr>
            </a:br>
            <a:r>
              <a:rPr lang="en-US" sz="1800" b="1" dirty="0">
                <a:effectLst/>
                <a:latin typeface="Calibri" panose="020F0502020204030204" pitchFamily="34" charset="0"/>
                <a:ea typeface="Calibri" panose="020F0502020204030204" pitchFamily="34" charset="0"/>
              </a:rPr>
              <a:t>                                               </a:t>
            </a:r>
            <a:r>
              <a:rPr lang="en-US" sz="3100" dirty="0">
                <a:solidFill>
                  <a:schemeClr val="bg1"/>
                </a:solidFill>
                <a:latin typeface="Helvetica" panose="020B0604020202020204" pitchFamily="34" charset="0"/>
              </a:rPr>
              <a:t>Monalisa Akter,  Abdul Ahad, Fahim Foysal Apurba, </a:t>
            </a:r>
            <a:r>
              <a:rPr lang="en-US" sz="3100" dirty="0" err="1">
                <a:solidFill>
                  <a:schemeClr val="bg1"/>
                </a:solidFill>
                <a:latin typeface="Helvetica" panose="020B0604020202020204" pitchFamily="34" charset="0"/>
              </a:rPr>
              <a:t>Nayeema</a:t>
            </a:r>
            <a:r>
              <a:rPr lang="en-US" sz="3100" dirty="0">
                <a:solidFill>
                  <a:schemeClr val="bg1"/>
                </a:solidFill>
                <a:latin typeface="Helvetica" panose="020B0604020202020204" pitchFamily="34" charset="0"/>
              </a:rPr>
              <a:t> Islam, Md. </a:t>
            </a:r>
            <a:r>
              <a:rPr lang="en-US" sz="3100" dirty="0" err="1">
                <a:solidFill>
                  <a:schemeClr val="bg1"/>
                </a:solidFill>
                <a:latin typeface="Helvetica" panose="020B0604020202020204" pitchFamily="34" charset="0"/>
              </a:rPr>
              <a:t>Asaduzzaman</a:t>
            </a:r>
            <a:r>
              <a:rPr lang="en-US" sz="3100" dirty="0">
                <a:solidFill>
                  <a:schemeClr val="bg1"/>
                </a:solidFill>
                <a:latin typeface="Helvetica" panose="020B0604020202020204" pitchFamily="34" charset="0"/>
              </a:rPr>
              <a:t> </a:t>
            </a:r>
            <a:r>
              <a:rPr lang="en-US" sz="3100" dirty="0" err="1">
                <a:solidFill>
                  <a:schemeClr val="bg1"/>
                </a:solidFill>
                <a:latin typeface="Helvetica" panose="020B0604020202020204" pitchFamily="34" charset="0"/>
              </a:rPr>
              <a:t>Chowdury</a:t>
            </a:r>
            <a:r>
              <a:rPr lang="en-US" sz="3100" dirty="0">
                <a:solidFill>
                  <a:schemeClr val="bg1"/>
                </a:solidFill>
                <a:latin typeface="Helvetica" panose="020B0604020202020204" pitchFamily="34" charset="0"/>
              </a:rPr>
              <a:t>, </a:t>
            </a:r>
            <a:br>
              <a:rPr lang="en-US" sz="3100" dirty="0">
                <a:solidFill>
                  <a:schemeClr val="bg1"/>
                </a:solidFill>
                <a:latin typeface="Helvetica" panose="020B0604020202020204" pitchFamily="34" charset="0"/>
              </a:rPr>
            </a:br>
            <a:r>
              <a:rPr lang="en-US" sz="3100" dirty="0">
                <a:solidFill>
                  <a:schemeClr val="bg1"/>
                </a:solidFill>
                <a:latin typeface="Helvetica" panose="020B0604020202020204" pitchFamily="34" charset="0"/>
              </a:rPr>
              <a:t>                      </a:t>
            </a:r>
            <a:r>
              <a:rPr lang="en-US" sz="3100" dirty="0" err="1">
                <a:solidFill>
                  <a:schemeClr val="bg1"/>
                </a:solidFill>
                <a:latin typeface="Helvetica" panose="020B0604020202020204" pitchFamily="34" charset="0"/>
              </a:rPr>
              <a:t>Riasat</a:t>
            </a:r>
            <a:r>
              <a:rPr lang="en-US" sz="3100" dirty="0">
                <a:solidFill>
                  <a:schemeClr val="bg1"/>
                </a:solidFill>
                <a:latin typeface="Helvetica" panose="020B0604020202020204" pitchFamily="34" charset="0"/>
              </a:rPr>
              <a:t> Khan (Advisor)</a:t>
            </a:r>
            <a:br>
              <a:rPr lang="en-US" sz="3100" dirty="0">
                <a:solidFill>
                  <a:schemeClr val="bg1"/>
                </a:solidFill>
                <a:latin typeface="Helvetica" panose="020B0604020202020204" pitchFamily="34" charset="0"/>
              </a:rPr>
            </a:br>
            <a:br>
              <a:rPr lang="en-US" sz="3100" b="1" dirty="0">
                <a:solidFill>
                  <a:schemeClr val="bg1"/>
                </a:solidFill>
                <a:latin typeface="Helvetica" panose="020B0604020202020204" pitchFamily="34" charset="0"/>
              </a:rPr>
            </a:br>
            <a:endParaRPr lang="en-US" sz="3100" dirty="0">
              <a:solidFill>
                <a:schemeClr val="bg1"/>
              </a:solidFill>
            </a:endParaRPr>
          </a:p>
        </p:txBody>
      </p:sp>
      <p:sp>
        <p:nvSpPr>
          <p:cNvPr id="10" name="Subtitle 9">
            <a:extLst>
              <a:ext uri="{FF2B5EF4-FFF2-40B4-BE49-F238E27FC236}">
                <a16:creationId xmlns:a16="http://schemas.microsoft.com/office/drawing/2014/main" id="{ECD3155C-E434-BB6F-AA57-F9135E41020C}"/>
              </a:ext>
            </a:extLst>
          </p:cNvPr>
          <p:cNvSpPr>
            <a:spLocks noGrp="1"/>
          </p:cNvSpPr>
          <p:nvPr>
            <p:ph type="subTitle" idx="1"/>
          </p:nvPr>
        </p:nvSpPr>
        <p:spPr>
          <a:xfrm>
            <a:off x="519545" y="5548747"/>
            <a:ext cx="9601192" cy="706581"/>
          </a:xfrm>
          <a:solidFill>
            <a:srgbClr val="684F00"/>
          </a:solidFill>
        </p:spPr>
        <p:txBody>
          <a:bodyPr>
            <a:noAutofit/>
          </a:bodyPr>
          <a:lstStyle/>
          <a:p>
            <a:r>
              <a:rPr lang="en-US" sz="5000" dirty="0">
                <a:solidFill>
                  <a:schemeClr val="bg1"/>
                </a:solidFill>
              </a:rPr>
              <a:t>Abstract</a:t>
            </a:r>
          </a:p>
        </p:txBody>
      </p:sp>
      <p:pic>
        <p:nvPicPr>
          <p:cNvPr id="5" name="Picture 4">
            <a:extLst>
              <a:ext uri="{FF2B5EF4-FFF2-40B4-BE49-F238E27FC236}">
                <a16:creationId xmlns:a16="http://schemas.microsoft.com/office/drawing/2014/main" id="{B0BBF26D-DDB8-40F5-41C2-776438502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956" y="515630"/>
            <a:ext cx="3718826" cy="4565262"/>
          </a:xfrm>
          <a:prstGeom prst="rect">
            <a:avLst/>
          </a:prstGeom>
        </p:spPr>
      </p:pic>
      <p:sp>
        <p:nvSpPr>
          <p:cNvPr id="19" name="Rectangle: Diagonal Corners Rounded 18">
            <a:extLst>
              <a:ext uri="{FF2B5EF4-FFF2-40B4-BE49-F238E27FC236}">
                <a16:creationId xmlns:a16="http://schemas.microsoft.com/office/drawing/2014/main" id="{ABB042A5-B71A-D4E6-29BE-55883F9FECA9}"/>
              </a:ext>
            </a:extLst>
          </p:cNvPr>
          <p:cNvSpPr/>
          <p:nvPr/>
        </p:nvSpPr>
        <p:spPr>
          <a:xfrm>
            <a:off x="519541" y="6322481"/>
            <a:ext cx="9601200" cy="5927396"/>
          </a:xfrm>
          <a:prstGeom prst="round2Diag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600" dirty="0">
              <a:effectLst/>
              <a:latin typeface="Calibri" panose="020F0502020204030204" pitchFamily="34" charset="0"/>
              <a:ea typeface="Calibri" panose="020F0502020204030204" pitchFamily="34" charset="0"/>
            </a:endParaRPr>
          </a:p>
          <a:p>
            <a:pPr algn="ctr"/>
            <a:endParaRPr lang="en-US" sz="2600" dirty="0">
              <a:effectLst/>
              <a:latin typeface="Calibri" panose="020F0502020204030204" pitchFamily="34" charset="0"/>
              <a:ea typeface="Calibri" panose="020F0502020204030204" pitchFamily="34" charset="0"/>
            </a:endParaRPr>
          </a:p>
          <a:p>
            <a:pPr algn="ctr"/>
            <a:endParaRPr lang="en-US" sz="2600" dirty="0">
              <a:effectLst/>
              <a:latin typeface="Calibri" panose="020F0502020204030204" pitchFamily="34" charset="0"/>
              <a:ea typeface="Calibri" panose="020F0502020204030204" pitchFamily="34" charset="0"/>
            </a:endParaRPr>
          </a:p>
          <a:p>
            <a:pPr algn="ctr"/>
            <a:r>
              <a:rPr lang="en-US" sz="2600" dirty="0">
                <a:latin typeface="Calibri" panose="020F0502020204030204" pitchFamily="34" charset="0"/>
                <a:ea typeface="Calibri" panose="020F0502020204030204" pitchFamily="34" charset="0"/>
              </a:rPr>
              <a:t>  </a:t>
            </a:r>
            <a:r>
              <a:rPr lang="en-US" sz="2600" dirty="0">
                <a:effectLst/>
                <a:latin typeface="Calibri" panose="020F0502020204030204" pitchFamily="34" charset="0"/>
                <a:ea typeface="Calibri" panose="020F0502020204030204" pitchFamily="34" charset="0"/>
              </a:rPr>
              <a:t>This research proposes a comprehensive system for distinguishing Atrial Fibrillation (AF) using normal electrogram (ECG) signals. The system incorporates real-time ECG signal capture hardware and a multimodal deep learning model trained on the PTB-XL dataset, employing a dual-mode approach of a CNN-bidirectional-LSTM model for numeric ECG series and VGG16 for image-based ECG representations. A fusion layer is integrated with the features for robust detection of Atrial Fibrillation. Finally, the system is interfaced with a web application for user interaction. This study aims to feature the efficacy of a multimodal approach, improving accuracy for cardiovascular disorders in real time.</a:t>
            </a:r>
            <a:endParaRPr lang="en-US" sz="2600" dirty="0">
              <a:effectLst/>
              <a:latin typeface="Arial" panose="020B0604020202020204" pitchFamily="34" charset="0"/>
              <a:ea typeface="Arial" panose="020B0604020202020204" pitchFamily="34" charset="0"/>
            </a:endParaRPr>
          </a:p>
          <a:p>
            <a:pPr algn="ctr"/>
            <a:endParaRPr lang="en-US" dirty="0"/>
          </a:p>
        </p:txBody>
      </p:sp>
      <p:pic>
        <p:nvPicPr>
          <p:cNvPr id="23" name="Picture 22">
            <a:extLst>
              <a:ext uri="{FF2B5EF4-FFF2-40B4-BE49-F238E27FC236}">
                <a16:creationId xmlns:a16="http://schemas.microsoft.com/office/drawing/2014/main" id="{DDC084BF-99CF-AE7F-AABE-7D6239038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37" y="20542853"/>
            <a:ext cx="28766168" cy="6529316"/>
          </a:xfrm>
          <a:prstGeom prst="rect">
            <a:avLst/>
          </a:prstGeom>
        </p:spPr>
      </p:pic>
      <p:pic>
        <p:nvPicPr>
          <p:cNvPr id="27" name="Picture 26">
            <a:extLst>
              <a:ext uri="{FF2B5EF4-FFF2-40B4-BE49-F238E27FC236}">
                <a16:creationId xmlns:a16="http://schemas.microsoft.com/office/drawing/2014/main" id="{D115D473-BD36-7739-4AB9-6E602DB620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27645" y="5892857"/>
            <a:ext cx="16949628" cy="14470358"/>
          </a:xfrm>
          <a:prstGeom prst="rect">
            <a:avLst/>
          </a:prstGeom>
        </p:spPr>
      </p:pic>
      <p:sp>
        <p:nvSpPr>
          <p:cNvPr id="28" name="Subtitle 9">
            <a:extLst>
              <a:ext uri="{FF2B5EF4-FFF2-40B4-BE49-F238E27FC236}">
                <a16:creationId xmlns:a16="http://schemas.microsoft.com/office/drawing/2014/main" id="{A45AB014-6B8D-2DA5-238D-AC10902E8784}"/>
              </a:ext>
            </a:extLst>
          </p:cNvPr>
          <p:cNvSpPr txBox="1">
            <a:spLocks/>
          </p:cNvSpPr>
          <p:nvPr/>
        </p:nvSpPr>
        <p:spPr>
          <a:xfrm>
            <a:off x="519537" y="12438170"/>
            <a:ext cx="9601200" cy="706581"/>
          </a:xfrm>
          <a:prstGeom prst="rect">
            <a:avLst/>
          </a:prstGeom>
          <a:solidFill>
            <a:srgbClr val="401B5B"/>
          </a:solidFill>
        </p:spPr>
        <p:txBody>
          <a:bodyPr vert="horz" lIns="91440" tIns="45720" rIns="91440" bIns="45720" rtlCol="0">
            <a:noAutofit/>
          </a:bodyPr>
          <a:lstStyle>
            <a:lvl1pPr marL="0" indent="0" algn="ctr" defTabSz="3026755" rtl="0" eaLnBrk="1" latinLnBrk="0" hangingPunct="1">
              <a:lnSpc>
                <a:spcPct val="90000"/>
              </a:lnSpc>
              <a:spcBef>
                <a:spcPts val="3310"/>
              </a:spcBef>
              <a:buFont typeface="Arial" panose="020B0604020202020204" pitchFamily="34" charset="0"/>
              <a:buNone/>
              <a:defRPr sz="7944" kern="1200">
                <a:solidFill>
                  <a:schemeClr val="tx1"/>
                </a:solidFill>
                <a:latin typeface="+mn-lt"/>
                <a:ea typeface="+mn-ea"/>
                <a:cs typeface="+mn-cs"/>
              </a:defRPr>
            </a:lvl1pPr>
            <a:lvl2pPr marL="1513378" indent="0" algn="ctr" defTabSz="3026755" rtl="0" eaLnBrk="1" latinLnBrk="0" hangingPunct="1">
              <a:lnSpc>
                <a:spcPct val="90000"/>
              </a:lnSpc>
              <a:spcBef>
                <a:spcPts val="1655"/>
              </a:spcBef>
              <a:buFont typeface="Arial" panose="020B0604020202020204" pitchFamily="34" charset="0"/>
              <a:buNone/>
              <a:defRPr sz="6620" kern="1200">
                <a:solidFill>
                  <a:schemeClr val="tx1"/>
                </a:solidFill>
                <a:latin typeface="+mn-lt"/>
                <a:ea typeface="+mn-ea"/>
                <a:cs typeface="+mn-cs"/>
              </a:defRPr>
            </a:lvl2pPr>
            <a:lvl3pPr marL="3026755" indent="0" algn="ctr" defTabSz="3026755" rtl="0" eaLnBrk="1" latinLnBrk="0" hangingPunct="1">
              <a:lnSpc>
                <a:spcPct val="90000"/>
              </a:lnSpc>
              <a:spcBef>
                <a:spcPts val="1655"/>
              </a:spcBef>
              <a:buFont typeface="Arial" panose="020B0604020202020204" pitchFamily="34" charset="0"/>
              <a:buNone/>
              <a:defRPr sz="5958" kern="1200">
                <a:solidFill>
                  <a:schemeClr val="tx1"/>
                </a:solidFill>
                <a:latin typeface="+mn-lt"/>
                <a:ea typeface="+mn-ea"/>
                <a:cs typeface="+mn-cs"/>
              </a:defRPr>
            </a:lvl3pPr>
            <a:lvl4pPr marL="4540133"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4pPr>
            <a:lvl5pPr marL="6053511"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5pPr>
            <a:lvl6pPr marL="7566889"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6pPr>
            <a:lvl7pPr marL="9080266"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7pPr>
            <a:lvl8pPr marL="10593644"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8pPr>
            <a:lvl9pPr marL="12107022"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9pPr>
          </a:lstStyle>
          <a:p>
            <a:r>
              <a:rPr lang="en-US" sz="4800" dirty="0">
                <a:solidFill>
                  <a:schemeClr val="bg1"/>
                </a:solidFill>
              </a:rPr>
              <a:t>Normal     vs    Atrial Fibrillation</a:t>
            </a:r>
          </a:p>
        </p:txBody>
      </p:sp>
      <p:pic>
        <p:nvPicPr>
          <p:cNvPr id="30" name="Picture 29">
            <a:extLst>
              <a:ext uri="{FF2B5EF4-FFF2-40B4-BE49-F238E27FC236}">
                <a16:creationId xmlns:a16="http://schemas.microsoft.com/office/drawing/2014/main" id="{7743184F-BE11-DD91-5D0D-DCEAEBACB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541" y="13183947"/>
            <a:ext cx="9601200" cy="7175784"/>
          </a:xfrm>
          <a:prstGeom prst="rect">
            <a:avLst/>
          </a:prstGeom>
        </p:spPr>
      </p:pic>
      <p:sp>
        <p:nvSpPr>
          <p:cNvPr id="31" name="Subtitle 9">
            <a:extLst>
              <a:ext uri="{FF2B5EF4-FFF2-40B4-BE49-F238E27FC236}">
                <a16:creationId xmlns:a16="http://schemas.microsoft.com/office/drawing/2014/main" id="{323E3649-0275-9E2B-FF81-3E2207013719}"/>
              </a:ext>
            </a:extLst>
          </p:cNvPr>
          <p:cNvSpPr txBox="1">
            <a:spLocks/>
          </p:cNvSpPr>
          <p:nvPr/>
        </p:nvSpPr>
        <p:spPr>
          <a:xfrm>
            <a:off x="519541" y="26964643"/>
            <a:ext cx="10557725" cy="706581"/>
          </a:xfrm>
          <a:prstGeom prst="rect">
            <a:avLst/>
          </a:prstGeom>
          <a:solidFill>
            <a:schemeClr val="bg2">
              <a:lumMod val="25000"/>
            </a:schemeClr>
          </a:solidFill>
        </p:spPr>
        <p:txBody>
          <a:bodyPr vert="horz" lIns="91440" tIns="45720" rIns="91440" bIns="45720" rtlCol="0">
            <a:noAutofit/>
          </a:bodyPr>
          <a:lstStyle>
            <a:lvl1pPr marL="0" indent="0" algn="ctr" defTabSz="3026755" rtl="0" eaLnBrk="1" latinLnBrk="0" hangingPunct="1">
              <a:lnSpc>
                <a:spcPct val="90000"/>
              </a:lnSpc>
              <a:spcBef>
                <a:spcPts val="3310"/>
              </a:spcBef>
              <a:buFont typeface="Arial" panose="020B0604020202020204" pitchFamily="34" charset="0"/>
              <a:buNone/>
              <a:defRPr sz="7944" kern="1200">
                <a:solidFill>
                  <a:schemeClr val="tx1"/>
                </a:solidFill>
                <a:latin typeface="+mn-lt"/>
                <a:ea typeface="+mn-ea"/>
                <a:cs typeface="+mn-cs"/>
              </a:defRPr>
            </a:lvl1pPr>
            <a:lvl2pPr marL="1513378" indent="0" algn="ctr" defTabSz="3026755" rtl="0" eaLnBrk="1" latinLnBrk="0" hangingPunct="1">
              <a:lnSpc>
                <a:spcPct val="90000"/>
              </a:lnSpc>
              <a:spcBef>
                <a:spcPts val="1655"/>
              </a:spcBef>
              <a:buFont typeface="Arial" panose="020B0604020202020204" pitchFamily="34" charset="0"/>
              <a:buNone/>
              <a:defRPr sz="6620" kern="1200">
                <a:solidFill>
                  <a:schemeClr val="tx1"/>
                </a:solidFill>
                <a:latin typeface="+mn-lt"/>
                <a:ea typeface="+mn-ea"/>
                <a:cs typeface="+mn-cs"/>
              </a:defRPr>
            </a:lvl2pPr>
            <a:lvl3pPr marL="3026755" indent="0" algn="ctr" defTabSz="3026755" rtl="0" eaLnBrk="1" latinLnBrk="0" hangingPunct="1">
              <a:lnSpc>
                <a:spcPct val="90000"/>
              </a:lnSpc>
              <a:spcBef>
                <a:spcPts val="1655"/>
              </a:spcBef>
              <a:buFont typeface="Arial" panose="020B0604020202020204" pitchFamily="34" charset="0"/>
              <a:buNone/>
              <a:defRPr sz="5958" kern="1200">
                <a:solidFill>
                  <a:schemeClr val="tx1"/>
                </a:solidFill>
                <a:latin typeface="+mn-lt"/>
                <a:ea typeface="+mn-ea"/>
                <a:cs typeface="+mn-cs"/>
              </a:defRPr>
            </a:lvl3pPr>
            <a:lvl4pPr marL="4540133"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4pPr>
            <a:lvl5pPr marL="6053511"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5pPr>
            <a:lvl6pPr marL="7566889"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6pPr>
            <a:lvl7pPr marL="9080266"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7pPr>
            <a:lvl8pPr marL="10593644"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8pPr>
            <a:lvl9pPr marL="12107022"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9pPr>
          </a:lstStyle>
          <a:p>
            <a:r>
              <a:rPr lang="en-US" sz="4800" dirty="0">
                <a:solidFill>
                  <a:schemeClr val="bg1"/>
                </a:solidFill>
              </a:rPr>
              <a:t>Methodology</a:t>
            </a:r>
          </a:p>
        </p:txBody>
      </p:sp>
      <p:pic>
        <p:nvPicPr>
          <p:cNvPr id="33" name="Picture 32">
            <a:extLst>
              <a:ext uri="{FF2B5EF4-FFF2-40B4-BE49-F238E27FC236}">
                <a16:creationId xmlns:a16="http://schemas.microsoft.com/office/drawing/2014/main" id="{F3E4FEDD-5F84-50A9-C8CE-C30F65E291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61749" y="27702641"/>
            <a:ext cx="18548900" cy="6545486"/>
          </a:xfrm>
          <a:prstGeom prst="rect">
            <a:avLst/>
          </a:prstGeom>
        </p:spPr>
      </p:pic>
      <p:pic>
        <p:nvPicPr>
          <p:cNvPr id="35" name="Picture 34">
            <a:extLst>
              <a:ext uri="{FF2B5EF4-FFF2-40B4-BE49-F238E27FC236}">
                <a16:creationId xmlns:a16="http://schemas.microsoft.com/office/drawing/2014/main" id="{268BE57C-5125-4AC0-F06D-0D5E895645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78309" y="5548747"/>
            <a:ext cx="4143600" cy="2262736"/>
          </a:xfrm>
          <a:prstGeom prst="rect">
            <a:avLst/>
          </a:prstGeom>
        </p:spPr>
      </p:pic>
      <p:sp>
        <p:nvSpPr>
          <p:cNvPr id="36" name="Rectangle: Diagonal Corners Rounded 35">
            <a:extLst>
              <a:ext uri="{FF2B5EF4-FFF2-40B4-BE49-F238E27FC236}">
                <a16:creationId xmlns:a16="http://schemas.microsoft.com/office/drawing/2014/main" id="{7D1539F4-2569-2F0C-E73F-265682E2507D}"/>
              </a:ext>
            </a:extLst>
          </p:cNvPr>
          <p:cNvSpPr/>
          <p:nvPr/>
        </p:nvSpPr>
        <p:spPr>
          <a:xfrm>
            <a:off x="519539" y="27760188"/>
            <a:ext cx="10557725" cy="3589900"/>
          </a:xfrm>
          <a:prstGeom prst="round2Diag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2">
                    <a:lumMod val="10000"/>
                  </a:schemeClr>
                </a:solidFill>
              </a:rPr>
              <a:t>                 </a:t>
            </a:r>
            <a:r>
              <a:rPr lang="en-US" sz="2500" dirty="0">
                <a:solidFill>
                  <a:schemeClr val="bg2">
                    <a:lumMod val="10000"/>
                  </a:schemeClr>
                </a:solidFill>
              </a:rPr>
              <a:t>There is an embedded system, which is employed to take real-time ECG sample. This system involves with three ECG leads and a Raspberry Pi 4. Those leads are leveraged to take the ECG signals from human body. Then, Raspberry pi process them into machine understandable form, and send it to the database.    </a:t>
            </a:r>
          </a:p>
        </p:txBody>
      </p:sp>
      <p:pic>
        <p:nvPicPr>
          <p:cNvPr id="38" name="Picture 37">
            <a:extLst>
              <a:ext uri="{FF2B5EF4-FFF2-40B4-BE49-F238E27FC236}">
                <a16:creationId xmlns:a16="http://schemas.microsoft.com/office/drawing/2014/main" id="{C7DDE7A6-E84A-918B-B8A2-78D82AFCD7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6907" y="27848198"/>
            <a:ext cx="1174176" cy="1174176"/>
          </a:xfrm>
          <a:prstGeom prst="rect">
            <a:avLst/>
          </a:prstGeom>
        </p:spPr>
      </p:pic>
      <p:sp>
        <p:nvSpPr>
          <p:cNvPr id="40" name="Rectangle: Diagonal Corners Rounded 39">
            <a:extLst>
              <a:ext uri="{FF2B5EF4-FFF2-40B4-BE49-F238E27FC236}">
                <a16:creationId xmlns:a16="http://schemas.microsoft.com/office/drawing/2014/main" id="{0E2E6AD0-E21A-8D7C-2344-1978A0DB0FA1}"/>
              </a:ext>
            </a:extLst>
          </p:cNvPr>
          <p:cNvSpPr/>
          <p:nvPr/>
        </p:nvSpPr>
        <p:spPr>
          <a:xfrm>
            <a:off x="519539" y="31533210"/>
            <a:ext cx="10557725" cy="3042960"/>
          </a:xfrm>
          <a:prstGeom prst="round2Diag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2">
                    <a:lumMod val="10000"/>
                  </a:schemeClr>
                </a:solidFill>
              </a:rPr>
              <a:t>           </a:t>
            </a:r>
          </a:p>
          <a:p>
            <a:pPr algn="ctr"/>
            <a:endParaRPr lang="en-US" sz="2800" dirty="0">
              <a:solidFill>
                <a:schemeClr val="bg2">
                  <a:lumMod val="10000"/>
                </a:schemeClr>
              </a:solidFill>
            </a:endParaRPr>
          </a:p>
          <a:p>
            <a:pPr algn="ctr"/>
            <a:r>
              <a:rPr lang="en-US" sz="2800" dirty="0">
                <a:solidFill>
                  <a:schemeClr val="bg2">
                    <a:lumMod val="10000"/>
                  </a:schemeClr>
                </a:solidFill>
              </a:rPr>
              <a:t>           </a:t>
            </a:r>
            <a:r>
              <a:rPr lang="en-US" sz="2500" dirty="0">
                <a:solidFill>
                  <a:schemeClr val="bg2">
                    <a:lumMod val="10000"/>
                  </a:schemeClr>
                </a:solidFill>
                <a:effectLst/>
                <a:latin typeface="Calibri" panose="020F0502020204030204" pitchFamily="34" charset="0"/>
                <a:ea typeface="Arial" panose="020B0604020202020204" pitchFamily="34" charset="0"/>
              </a:rPr>
              <a:t>We have trained a multimodal model on PTB-XL ECG dataset was leveraged. This multimodal approach involves two different modes of the same data, where CNN-bidirectional-LSTM for numeric series of ECG signals, VGG16 for image ECG, and a fusion layer to fuse them were engaged. This multimodality is employed for better performance.</a:t>
            </a:r>
            <a:endParaRPr lang="en-US" sz="2500" dirty="0">
              <a:solidFill>
                <a:schemeClr val="bg2">
                  <a:lumMod val="10000"/>
                </a:schemeClr>
              </a:solidFill>
              <a:effectLst/>
              <a:latin typeface="Arial" panose="020B0604020202020204" pitchFamily="34" charset="0"/>
              <a:ea typeface="Arial" panose="020B0604020202020204" pitchFamily="34" charset="0"/>
            </a:endParaRPr>
          </a:p>
          <a:p>
            <a:pPr algn="ctr"/>
            <a:endParaRPr lang="en-US" sz="2800" dirty="0">
              <a:solidFill>
                <a:schemeClr val="bg2">
                  <a:lumMod val="10000"/>
                </a:schemeClr>
              </a:solidFill>
            </a:endParaRPr>
          </a:p>
        </p:txBody>
      </p:sp>
      <p:pic>
        <p:nvPicPr>
          <p:cNvPr id="44" name="Picture 43">
            <a:extLst>
              <a:ext uri="{FF2B5EF4-FFF2-40B4-BE49-F238E27FC236}">
                <a16:creationId xmlns:a16="http://schemas.microsoft.com/office/drawing/2014/main" id="{1E6988E6-BA2A-3B91-3C43-098C318B1B8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6907" y="31631542"/>
            <a:ext cx="1111024" cy="1111024"/>
          </a:xfrm>
          <a:prstGeom prst="rect">
            <a:avLst/>
          </a:prstGeom>
        </p:spPr>
      </p:pic>
      <p:sp>
        <p:nvSpPr>
          <p:cNvPr id="45" name="Subtitle 9">
            <a:extLst>
              <a:ext uri="{FF2B5EF4-FFF2-40B4-BE49-F238E27FC236}">
                <a16:creationId xmlns:a16="http://schemas.microsoft.com/office/drawing/2014/main" id="{32B516E1-5CA0-8D97-9721-55FC4EB76EC0}"/>
              </a:ext>
            </a:extLst>
          </p:cNvPr>
          <p:cNvSpPr txBox="1">
            <a:spLocks/>
          </p:cNvSpPr>
          <p:nvPr/>
        </p:nvSpPr>
        <p:spPr>
          <a:xfrm>
            <a:off x="519538" y="34992546"/>
            <a:ext cx="6192989" cy="706581"/>
          </a:xfrm>
          <a:prstGeom prst="rect">
            <a:avLst/>
          </a:prstGeom>
          <a:solidFill>
            <a:srgbClr val="7E0000"/>
          </a:solidFill>
        </p:spPr>
        <p:txBody>
          <a:bodyPr vert="horz" lIns="91440" tIns="45720" rIns="91440" bIns="45720" rtlCol="0">
            <a:noAutofit/>
          </a:bodyPr>
          <a:lstStyle>
            <a:lvl1pPr marL="0" indent="0" algn="ctr" defTabSz="3026755" rtl="0" eaLnBrk="1" latinLnBrk="0" hangingPunct="1">
              <a:lnSpc>
                <a:spcPct val="90000"/>
              </a:lnSpc>
              <a:spcBef>
                <a:spcPts val="3310"/>
              </a:spcBef>
              <a:buFont typeface="Arial" panose="020B0604020202020204" pitchFamily="34" charset="0"/>
              <a:buNone/>
              <a:defRPr sz="7944" kern="1200">
                <a:solidFill>
                  <a:schemeClr val="tx1"/>
                </a:solidFill>
                <a:latin typeface="+mn-lt"/>
                <a:ea typeface="+mn-ea"/>
                <a:cs typeface="+mn-cs"/>
              </a:defRPr>
            </a:lvl1pPr>
            <a:lvl2pPr marL="1513378" indent="0" algn="ctr" defTabSz="3026755" rtl="0" eaLnBrk="1" latinLnBrk="0" hangingPunct="1">
              <a:lnSpc>
                <a:spcPct val="90000"/>
              </a:lnSpc>
              <a:spcBef>
                <a:spcPts val="1655"/>
              </a:spcBef>
              <a:buFont typeface="Arial" panose="020B0604020202020204" pitchFamily="34" charset="0"/>
              <a:buNone/>
              <a:defRPr sz="6620" kern="1200">
                <a:solidFill>
                  <a:schemeClr val="tx1"/>
                </a:solidFill>
                <a:latin typeface="+mn-lt"/>
                <a:ea typeface="+mn-ea"/>
                <a:cs typeface="+mn-cs"/>
              </a:defRPr>
            </a:lvl2pPr>
            <a:lvl3pPr marL="3026755" indent="0" algn="ctr" defTabSz="3026755" rtl="0" eaLnBrk="1" latinLnBrk="0" hangingPunct="1">
              <a:lnSpc>
                <a:spcPct val="90000"/>
              </a:lnSpc>
              <a:spcBef>
                <a:spcPts val="1655"/>
              </a:spcBef>
              <a:buFont typeface="Arial" panose="020B0604020202020204" pitchFamily="34" charset="0"/>
              <a:buNone/>
              <a:defRPr sz="5958" kern="1200">
                <a:solidFill>
                  <a:schemeClr val="tx1"/>
                </a:solidFill>
                <a:latin typeface="+mn-lt"/>
                <a:ea typeface="+mn-ea"/>
                <a:cs typeface="+mn-cs"/>
              </a:defRPr>
            </a:lvl3pPr>
            <a:lvl4pPr marL="4540133"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4pPr>
            <a:lvl5pPr marL="6053511"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5pPr>
            <a:lvl6pPr marL="7566889"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6pPr>
            <a:lvl7pPr marL="9080266"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7pPr>
            <a:lvl8pPr marL="10593644"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8pPr>
            <a:lvl9pPr marL="12107022"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9pPr>
          </a:lstStyle>
          <a:p>
            <a:r>
              <a:rPr lang="en-US" sz="4800" dirty="0">
                <a:solidFill>
                  <a:schemeClr val="bg1"/>
                </a:solidFill>
              </a:rPr>
              <a:t>Result &amp; Analysis</a:t>
            </a:r>
          </a:p>
        </p:txBody>
      </p:sp>
      <p:sp>
        <p:nvSpPr>
          <p:cNvPr id="46" name="Rectangle: Diagonal Corners Rounded 45">
            <a:extLst>
              <a:ext uri="{FF2B5EF4-FFF2-40B4-BE49-F238E27FC236}">
                <a16:creationId xmlns:a16="http://schemas.microsoft.com/office/drawing/2014/main" id="{55BDA0DD-3EA5-7402-ECC7-6967D44121D3}"/>
              </a:ext>
            </a:extLst>
          </p:cNvPr>
          <p:cNvSpPr/>
          <p:nvPr/>
        </p:nvSpPr>
        <p:spPr>
          <a:xfrm>
            <a:off x="519536" y="35817759"/>
            <a:ext cx="6192989" cy="1624578"/>
          </a:xfrm>
          <a:prstGeom prst="round2Diag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D0D0D"/>
              </a:solidFill>
              <a:effectLst/>
              <a:latin typeface="Calibri" panose="020F0502020204030204" pitchFamily="34" charset="0"/>
              <a:ea typeface="Arial" panose="020B0604020202020204" pitchFamily="34" charset="0"/>
            </a:endParaRPr>
          </a:p>
          <a:p>
            <a:pPr algn="ctr"/>
            <a:r>
              <a:rPr lang="en-US" sz="2400" dirty="0">
                <a:solidFill>
                  <a:srgbClr val="0D0D0D"/>
                </a:solidFill>
                <a:effectLst/>
                <a:latin typeface="Calibri" panose="020F0502020204030204" pitchFamily="34" charset="0"/>
                <a:ea typeface="Arial" panose="020B0604020202020204" pitchFamily="34" charset="0"/>
              </a:rPr>
              <a:t>Multimodality </a:t>
            </a:r>
            <a:r>
              <a:rPr lang="en-US" sz="2400" dirty="0">
                <a:solidFill>
                  <a:srgbClr val="0D0D0D"/>
                </a:solidFill>
                <a:latin typeface="Calibri" panose="020F0502020204030204" pitchFamily="34" charset="0"/>
                <a:ea typeface="Arial" panose="020B0604020202020204" pitchFamily="34" charset="0"/>
              </a:rPr>
              <a:t>was</a:t>
            </a:r>
            <a:r>
              <a:rPr lang="en-US" sz="2400" dirty="0">
                <a:solidFill>
                  <a:srgbClr val="0D0D0D"/>
                </a:solidFill>
                <a:effectLst/>
                <a:latin typeface="Calibri" panose="020F0502020204030204" pitchFamily="34" charset="0"/>
                <a:ea typeface="Arial" panose="020B0604020202020204" pitchFamily="34" charset="0"/>
              </a:rPr>
              <a:t> employed to achieve better performance. And the bar-chart-</a:t>
            </a:r>
            <a:r>
              <a:rPr lang="en-US" sz="1800" b="1" dirty="0">
                <a:effectLst/>
                <a:latin typeface="Calibri" panose="020F0502020204030204" pitchFamily="34" charset="0"/>
                <a:ea typeface="Calibri" panose="020F0502020204030204" pitchFamily="34" charset="0"/>
              </a:rPr>
              <a:t> </a:t>
            </a:r>
            <a:r>
              <a:rPr lang="en-US" sz="2400" dirty="0">
                <a:solidFill>
                  <a:srgbClr val="0D0D0D"/>
                </a:solidFill>
                <a:effectLst/>
                <a:latin typeface="Calibri" panose="020F0502020204030204" pitchFamily="34" charset="0"/>
                <a:ea typeface="Arial" panose="020B0604020202020204" pitchFamily="34" charset="0"/>
              </a:rPr>
              <a:t>analysis shows that multi-modal approach shows state-of-the art performance.</a:t>
            </a:r>
            <a:endParaRPr lang="en-US" sz="2400" dirty="0">
              <a:effectLst/>
              <a:latin typeface="Arial" panose="020B0604020202020204" pitchFamily="34" charset="0"/>
              <a:ea typeface="Arial" panose="020B0604020202020204" pitchFamily="34" charset="0"/>
            </a:endParaRPr>
          </a:p>
          <a:p>
            <a:pPr algn="ctr"/>
            <a:endParaRPr lang="en-US" sz="2500" dirty="0">
              <a:solidFill>
                <a:schemeClr val="bg2">
                  <a:lumMod val="10000"/>
                </a:schemeClr>
              </a:solidFill>
            </a:endParaRPr>
          </a:p>
        </p:txBody>
      </p:sp>
      <p:pic>
        <p:nvPicPr>
          <p:cNvPr id="54" name="Picture 53">
            <a:extLst>
              <a:ext uri="{FF2B5EF4-FFF2-40B4-BE49-F238E27FC236}">
                <a16:creationId xmlns:a16="http://schemas.microsoft.com/office/drawing/2014/main" id="{81F7320F-93DA-966D-04ED-2FC1AF8CB6C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9537" y="37481576"/>
            <a:ext cx="6192989" cy="5133519"/>
          </a:xfrm>
          <a:prstGeom prst="rect">
            <a:avLst/>
          </a:prstGeom>
        </p:spPr>
      </p:pic>
      <p:sp>
        <p:nvSpPr>
          <p:cNvPr id="55" name="Subtitle 9">
            <a:extLst>
              <a:ext uri="{FF2B5EF4-FFF2-40B4-BE49-F238E27FC236}">
                <a16:creationId xmlns:a16="http://schemas.microsoft.com/office/drawing/2014/main" id="{BE35B17B-38A4-059E-0D72-4868C0F21969}"/>
              </a:ext>
            </a:extLst>
          </p:cNvPr>
          <p:cNvSpPr txBox="1">
            <a:spLocks/>
          </p:cNvSpPr>
          <p:nvPr/>
        </p:nvSpPr>
        <p:spPr>
          <a:xfrm>
            <a:off x="23517658" y="34992544"/>
            <a:ext cx="6192989" cy="706581"/>
          </a:xfrm>
          <a:prstGeom prst="rect">
            <a:avLst/>
          </a:prstGeom>
          <a:solidFill>
            <a:srgbClr val="684F00"/>
          </a:solidFill>
        </p:spPr>
        <p:txBody>
          <a:bodyPr vert="horz" lIns="91440" tIns="45720" rIns="91440" bIns="45720" rtlCol="0">
            <a:noAutofit/>
          </a:bodyPr>
          <a:lstStyle>
            <a:lvl1pPr marL="0" indent="0" algn="ctr" defTabSz="3026755" rtl="0" eaLnBrk="1" latinLnBrk="0" hangingPunct="1">
              <a:lnSpc>
                <a:spcPct val="90000"/>
              </a:lnSpc>
              <a:spcBef>
                <a:spcPts val="3310"/>
              </a:spcBef>
              <a:buFont typeface="Arial" panose="020B0604020202020204" pitchFamily="34" charset="0"/>
              <a:buNone/>
              <a:defRPr sz="7944" kern="1200">
                <a:solidFill>
                  <a:schemeClr val="tx1"/>
                </a:solidFill>
                <a:latin typeface="+mn-lt"/>
                <a:ea typeface="+mn-ea"/>
                <a:cs typeface="+mn-cs"/>
              </a:defRPr>
            </a:lvl1pPr>
            <a:lvl2pPr marL="1513378" indent="0" algn="ctr" defTabSz="3026755" rtl="0" eaLnBrk="1" latinLnBrk="0" hangingPunct="1">
              <a:lnSpc>
                <a:spcPct val="90000"/>
              </a:lnSpc>
              <a:spcBef>
                <a:spcPts val="1655"/>
              </a:spcBef>
              <a:buFont typeface="Arial" panose="020B0604020202020204" pitchFamily="34" charset="0"/>
              <a:buNone/>
              <a:defRPr sz="6620" kern="1200">
                <a:solidFill>
                  <a:schemeClr val="tx1"/>
                </a:solidFill>
                <a:latin typeface="+mn-lt"/>
                <a:ea typeface="+mn-ea"/>
                <a:cs typeface="+mn-cs"/>
              </a:defRPr>
            </a:lvl2pPr>
            <a:lvl3pPr marL="3026755" indent="0" algn="ctr" defTabSz="3026755" rtl="0" eaLnBrk="1" latinLnBrk="0" hangingPunct="1">
              <a:lnSpc>
                <a:spcPct val="90000"/>
              </a:lnSpc>
              <a:spcBef>
                <a:spcPts val="1655"/>
              </a:spcBef>
              <a:buFont typeface="Arial" panose="020B0604020202020204" pitchFamily="34" charset="0"/>
              <a:buNone/>
              <a:defRPr sz="5958" kern="1200">
                <a:solidFill>
                  <a:schemeClr val="tx1"/>
                </a:solidFill>
                <a:latin typeface="+mn-lt"/>
                <a:ea typeface="+mn-ea"/>
                <a:cs typeface="+mn-cs"/>
              </a:defRPr>
            </a:lvl3pPr>
            <a:lvl4pPr marL="4540133"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4pPr>
            <a:lvl5pPr marL="6053511"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5pPr>
            <a:lvl6pPr marL="7566889"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6pPr>
            <a:lvl7pPr marL="9080266"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7pPr>
            <a:lvl8pPr marL="10593644"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8pPr>
            <a:lvl9pPr marL="12107022"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9pPr>
          </a:lstStyle>
          <a:p>
            <a:r>
              <a:rPr lang="en-US" sz="4800" dirty="0">
                <a:solidFill>
                  <a:schemeClr val="bg1"/>
                </a:solidFill>
              </a:rPr>
              <a:t>Conclusion</a:t>
            </a:r>
          </a:p>
        </p:txBody>
      </p:sp>
      <p:sp>
        <p:nvSpPr>
          <p:cNvPr id="56" name="Rectangle: Diagonal Corners Rounded 55">
            <a:extLst>
              <a:ext uri="{FF2B5EF4-FFF2-40B4-BE49-F238E27FC236}">
                <a16:creationId xmlns:a16="http://schemas.microsoft.com/office/drawing/2014/main" id="{827D68BF-5BED-A8AA-B97A-BBD9B5AAF782}"/>
              </a:ext>
            </a:extLst>
          </p:cNvPr>
          <p:cNvSpPr/>
          <p:nvPr/>
        </p:nvSpPr>
        <p:spPr>
          <a:xfrm>
            <a:off x="23517659" y="35738361"/>
            <a:ext cx="6192989" cy="6728413"/>
          </a:xfrm>
          <a:prstGeom prst="round2Diag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sz="2400" dirty="0"/>
            </a:br>
            <a:endParaRPr lang="en-US" sz="2400" dirty="0"/>
          </a:p>
          <a:p>
            <a:pPr algn="ctr"/>
            <a:endParaRPr lang="en-US" sz="2400" dirty="0">
              <a:solidFill>
                <a:schemeClr val="bg1"/>
              </a:solidFill>
            </a:endParaRPr>
          </a:p>
          <a:p>
            <a:pPr algn="ctr"/>
            <a:r>
              <a:rPr lang="en-US" sz="2400" dirty="0">
                <a:solidFill>
                  <a:schemeClr val="bg1"/>
                </a:solidFill>
              </a:rPr>
              <a:t>In conclusion, </a:t>
            </a:r>
            <a:r>
              <a:rPr lang="en-US" sz="2400" b="0" i="0" dirty="0">
                <a:solidFill>
                  <a:schemeClr val="bg1"/>
                </a:solidFill>
                <a:effectLst/>
                <a:latin typeface="Söhne"/>
              </a:rPr>
              <a:t>This research creates a system for precise Atrial Fibrillation detection from ECG signals, combining real-time ECG hardware with a deep learning model that uses CNN-bidirectional LSTM for numerical data and VGG16 for image data. A fusion layer boosts accuracy, and a web application allows user interaction.</a:t>
            </a:r>
            <a:endParaRPr lang="en-US" sz="2500" dirty="0">
              <a:solidFill>
                <a:schemeClr val="bg1"/>
              </a:solidFill>
            </a:endParaRPr>
          </a:p>
        </p:txBody>
      </p:sp>
      <p:pic>
        <p:nvPicPr>
          <p:cNvPr id="58" name="Picture 57">
            <a:extLst>
              <a:ext uri="{FF2B5EF4-FFF2-40B4-BE49-F238E27FC236}">
                <a16:creationId xmlns:a16="http://schemas.microsoft.com/office/drawing/2014/main" id="{9D84D0C0-8191-FB60-32D0-37BA801C479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687727" y="35989217"/>
            <a:ext cx="2041509" cy="2041509"/>
          </a:xfrm>
          <a:prstGeom prst="rect">
            <a:avLst/>
          </a:prstGeom>
        </p:spPr>
      </p:pic>
      <p:pic>
        <p:nvPicPr>
          <p:cNvPr id="60" name="Picture 59">
            <a:extLst>
              <a:ext uri="{FF2B5EF4-FFF2-40B4-BE49-F238E27FC236}">
                <a16:creationId xmlns:a16="http://schemas.microsoft.com/office/drawing/2014/main" id="{87A99941-A263-E73D-3121-B45B09170D3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75006" y="6441754"/>
            <a:ext cx="1417978" cy="1417978"/>
          </a:xfrm>
          <a:prstGeom prst="rect">
            <a:avLst/>
          </a:prstGeom>
        </p:spPr>
      </p:pic>
      <p:sp>
        <p:nvSpPr>
          <p:cNvPr id="61" name="Subtitle 9">
            <a:extLst>
              <a:ext uri="{FF2B5EF4-FFF2-40B4-BE49-F238E27FC236}">
                <a16:creationId xmlns:a16="http://schemas.microsoft.com/office/drawing/2014/main" id="{33685C32-14F7-4A0E-BA73-410A0710A5FC}"/>
              </a:ext>
            </a:extLst>
          </p:cNvPr>
          <p:cNvSpPr txBox="1">
            <a:spLocks/>
          </p:cNvSpPr>
          <p:nvPr/>
        </p:nvSpPr>
        <p:spPr>
          <a:xfrm>
            <a:off x="12440949" y="34954076"/>
            <a:ext cx="5074445" cy="784285"/>
          </a:xfrm>
          <a:prstGeom prst="rect">
            <a:avLst/>
          </a:prstGeom>
          <a:solidFill>
            <a:srgbClr val="002060"/>
          </a:solidFill>
        </p:spPr>
        <p:txBody>
          <a:bodyPr vert="horz" lIns="91440" tIns="45720" rIns="91440" bIns="45720" rtlCol="0">
            <a:noAutofit/>
          </a:bodyPr>
          <a:lstStyle>
            <a:lvl1pPr marL="0" indent="0" algn="ctr" defTabSz="3026755" rtl="0" eaLnBrk="1" latinLnBrk="0" hangingPunct="1">
              <a:lnSpc>
                <a:spcPct val="90000"/>
              </a:lnSpc>
              <a:spcBef>
                <a:spcPts val="3310"/>
              </a:spcBef>
              <a:buFont typeface="Arial" panose="020B0604020202020204" pitchFamily="34" charset="0"/>
              <a:buNone/>
              <a:defRPr sz="7944" kern="1200">
                <a:solidFill>
                  <a:schemeClr val="tx1"/>
                </a:solidFill>
                <a:latin typeface="+mn-lt"/>
                <a:ea typeface="+mn-ea"/>
                <a:cs typeface="+mn-cs"/>
              </a:defRPr>
            </a:lvl1pPr>
            <a:lvl2pPr marL="1513378" indent="0" algn="ctr" defTabSz="3026755" rtl="0" eaLnBrk="1" latinLnBrk="0" hangingPunct="1">
              <a:lnSpc>
                <a:spcPct val="90000"/>
              </a:lnSpc>
              <a:spcBef>
                <a:spcPts val="1655"/>
              </a:spcBef>
              <a:buFont typeface="Arial" panose="020B0604020202020204" pitchFamily="34" charset="0"/>
              <a:buNone/>
              <a:defRPr sz="6620" kern="1200">
                <a:solidFill>
                  <a:schemeClr val="tx1"/>
                </a:solidFill>
                <a:latin typeface="+mn-lt"/>
                <a:ea typeface="+mn-ea"/>
                <a:cs typeface="+mn-cs"/>
              </a:defRPr>
            </a:lvl2pPr>
            <a:lvl3pPr marL="3026755" indent="0" algn="ctr" defTabSz="3026755" rtl="0" eaLnBrk="1" latinLnBrk="0" hangingPunct="1">
              <a:lnSpc>
                <a:spcPct val="90000"/>
              </a:lnSpc>
              <a:spcBef>
                <a:spcPts val="1655"/>
              </a:spcBef>
              <a:buFont typeface="Arial" panose="020B0604020202020204" pitchFamily="34" charset="0"/>
              <a:buNone/>
              <a:defRPr sz="5958" kern="1200">
                <a:solidFill>
                  <a:schemeClr val="tx1"/>
                </a:solidFill>
                <a:latin typeface="+mn-lt"/>
                <a:ea typeface="+mn-ea"/>
                <a:cs typeface="+mn-cs"/>
              </a:defRPr>
            </a:lvl3pPr>
            <a:lvl4pPr marL="4540133"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4pPr>
            <a:lvl5pPr marL="6053511"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5pPr>
            <a:lvl6pPr marL="7566889"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6pPr>
            <a:lvl7pPr marL="9080266"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7pPr>
            <a:lvl8pPr marL="10593644"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8pPr>
            <a:lvl9pPr marL="12107022"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9pPr>
          </a:lstStyle>
          <a:p>
            <a:r>
              <a:rPr lang="en-US" sz="4800" b="1" dirty="0">
                <a:solidFill>
                  <a:schemeClr val="bg1"/>
                </a:solidFill>
                <a:effectLst/>
                <a:latin typeface="Calibri" panose="020F0502020204030204" pitchFamily="34" charset="0"/>
                <a:ea typeface="Calibri" panose="020F0502020204030204" pitchFamily="34" charset="0"/>
              </a:rPr>
              <a:t>Business Model</a:t>
            </a:r>
            <a:endParaRPr lang="en-US" sz="4800" dirty="0">
              <a:solidFill>
                <a:schemeClr val="bg1"/>
              </a:solidFill>
            </a:endParaRPr>
          </a:p>
        </p:txBody>
      </p:sp>
      <p:sp>
        <p:nvSpPr>
          <p:cNvPr id="62" name="Subtitle 9">
            <a:extLst>
              <a:ext uri="{FF2B5EF4-FFF2-40B4-BE49-F238E27FC236}">
                <a16:creationId xmlns:a16="http://schemas.microsoft.com/office/drawing/2014/main" id="{3F092055-55BE-6B89-0A63-D3CCDAAF9879}"/>
              </a:ext>
            </a:extLst>
          </p:cNvPr>
          <p:cNvSpPr txBox="1">
            <a:spLocks/>
          </p:cNvSpPr>
          <p:nvPr/>
        </p:nvSpPr>
        <p:spPr>
          <a:xfrm>
            <a:off x="7020574" y="34973002"/>
            <a:ext cx="5074445" cy="784285"/>
          </a:xfrm>
          <a:prstGeom prst="rect">
            <a:avLst/>
          </a:prstGeom>
          <a:solidFill>
            <a:schemeClr val="accent6">
              <a:lumMod val="50000"/>
            </a:schemeClr>
          </a:solidFill>
        </p:spPr>
        <p:txBody>
          <a:bodyPr vert="horz" lIns="91440" tIns="45720" rIns="91440" bIns="45720" rtlCol="0">
            <a:noAutofit/>
          </a:bodyPr>
          <a:lstStyle>
            <a:lvl1pPr marL="0" indent="0" algn="ctr" defTabSz="3026755" rtl="0" eaLnBrk="1" latinLnBrk="0" hangingPunct="1">
              <a:lnSpc>
                <a:spcPct val="90000"/>
              </a:lnSpc>
              <a:spcBef>
                <a:spcPts val="3310"/>
              </a:spcBef>
              <a:buFont typeface="Arial" panose="020B0604020202020204" pitchFamily="34" charset="0"/>
              <a:buNone/>
              <a:defRPr sz="7944" kern="1200">
                <a:solidFill>
                  <a:schemeClr val="tx1"/>
                </a:solidFill>
                <a:latin typeface="+mn-lt"/>
                <a:ea typeface="+mn-ea"/>
                <a:cs typeface="+mn-cs"/>
              </a:defRPr>
            </a:lvl1pPr>
            <a:lvl2pPr marL="1513378" indent="0" algn="ctr" defTabSz="3026755" rtl="0" eaLnBrk="1" latinLnBrk="0" hangingPunct="1">
              <a:lnSpc>
                <a:spcPct val="90000"/>
              </a:lnSpc>
              <a:spcBef>
                <a:spcPts val="1655"/>
              </a:spcBef>
              <a:buFont typeface="Arial" panose="020B0604020202020204" pitchFamily="34" charset="0"/>
              <a:buNone/>
              <a:defRPr sz="6620" kern="1200">
                <a:solidFill>
                  <a:schemeClr val="tx1"/>
                </a:solidFill>
                <a:latin typeface="+mn-lt"/>
                <a:ea typeface="+mn-ea"/>
                <a:cs typeface="+mn-cs"/>
              </a:defRPr>
            </a:lvl2pPr>
            <a:lvl3pPr marL="3026755" indent="0" algn="ctr" defTabSz="3026755" rtl="0" eaLnBrk="1" latinLnBrk="0" hangingPunct="1">
              <a:lnSpc>
                <a:spcPct val="90000"/>
              </a:lnSpc>
              <a:spcBef>
                <a:spcPts val="1655"/>
              </a:spcBef>
              <a:buFont typeface="Arial" panose="020B0604020202020204" pitchFamily="34" charset="0"/>
              <a:buNone/>
              <a:defRPr sz="5958" kern="1200">
                <a:solidFill>
                  <a:schemeClr val="tx1"/>
                </a:solidFill>
                <a:latin typeface="+mn-lt"/>
                <a:ea typeface="+mn-ea"/>
                <a:cs typeface="+mn-cs"/>
              </a:defRPr>
            </a:lvl3pPr>
            <a:lvl4pPr marL="4540133"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4pPr>
            <a:lvl5pPr marL="6053511"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5pPr>
            <a:lvl6pPr marL="7566889"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6pPr>
            <a:lvl7pPr marL="9080266"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7pPr>
            <a:lvl8pPr marL="10593644"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8pPr>
            <a:lvl9pPr marL="12107022"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9pPr>
          </a:lstStyle>
          <a:p>
            <a:r>
              <a:rPr lang="en-US" sz="4800" b="1" dirty="0">
                <a:solidFill>
                  <a:schemeClr val="bg1"/>
                </a:solidFill>
                <a:effectLst/>
                <a:latin typeface="Calibri" panose="020F0502020204030204" pitchFamily="34" charset="0"/>
                <a:ea typeface="Calibri" panose="020F0502020204030204" pitchFamily="34" charset="0"/>
              </a:rPr>
              <a:t>Impact on Society </a:t>
            </a:r>
            <a:endParaRPr lang="en-US" sz="4800" dirty="0">
              <a:solidFill>
                <a:schemeClr val="bg1"/>
              </a:solidFill>
            </a:endParaRPr>
          </a:p>
        </p:txBody>
      </p:sp>
      <p:sp>
        <p:nvSpPr>
          <p:cNvPr id="67" name="Rectangle: Diagonal Corners Rounded 66">
            <a:extLst>
              <a:ext uri="{FF2B5EF4-FFF2-40B4-BE49-F238E27FC236}">
                <a16:creationId xmlns:a16="http://schemas.microsoft.com/office/drawing/2014/main" id="{9967C539-18EF-E84D-BB0A-EF9274E4BB0F}"/>
              </a:ext>
            </a:extLst>
          </p:cNvPr>
          <p:cNvSpPr/>
          <p:nvPr/>
        </p:nvSpPr>
        <p:spPr>
          <a:xfrm>
            <a:off x="7020574" y="35901934"/>
            <a:ext cx="5074445" cy="6559795"/>
          </a:xfrm>
          <a:prstGeom prst="round2Diag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D0D0D"/>
              </a:solidFill>
              <a:effectLst/>
              <a:latin typeface="Calibri" panose="020F0502020204030204" pitchFamily="34" charset="0"/>
              <a:ea typeface="Arial" panose="020B0604020202020204" pitchFamily="34" charset="0"/>
            </a:endParaRPr>
          </a:p>
          <a:p>
            <a:pPr algn="ctr"/>
            <a:endParaRPr lang="en-US" sz="2400" dirty="0">
              <a:solidFill>
                <a:srgbClr val="0D0D0D"/>
              </a:solidFill>
              <a:effectLst/>
              <a:latin typeface="Calibri" panose="020F0502020204030204" pitchFamily="34" charset="0"/>
              <a:ea typeface="Arial" panose="020B0604020202020204" pitchFamily="34" charset="0"/>
            </a:endParaRPr>
          </a:p>
          <a:p>
            <a:pPr algn="ctr"/>
            <a:r>
              <a:rPr lang="en-US" sz="2400" b="0" i="0" dirty="0">
                <a:solidFill>
                  <a:schemeClr val="tx1"/>
                </a:solidFill>
                <a:effectLst/>
                <a:latin typeface="Söhne"/>
              </a:rPr>
              <a:t>The proposed ML and hardware solution for detecting atrial fibrillation type 2 offers early stroke warning, improving patient outcomes and reducing healthcare costs, ultimately promoting a healthier society.</a:t>
            </a:r>
            <a:endParaRPr lang="en-US" sz="2500" dirty="0">
              <a:solidFill>
                <a:schemeClr val="tx1"/>
              </a:solidFill>
            </a:endParaRPr>
          </a:p>
        </p:txBody>
      </p:sp>
      <p:pic>
        <p:nvPicPr>
          <p:cNvPr id="69" name="Picture 68">
            <a:extLst>
              <a:ext uri="{FF2B5EF4-FFF2-40B4-BE49-F238E27FC236}">
                <a16:creationId xmlns:a16="http://schemas.microsoft.com/office/drawing/2014/main" id="{CE4EC1A8-666D-9C21-C7DC-DA9669B707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19566" y="36116267"/>
            <a:ext cx="1738337" cy="1738337"/>
          </a:xfrm>
          <a:prstGeom prst="rect">
            <a:avLst/>
          </a:prstGeom>
        </p:spPr>
      </p:pic>
      <p:sp>
        <p:nvSpPr>
          <p:cNvPr id="70" name="Rectangle: Diagonal Corners Rounded 69">
            <a:extLst>
              <a:ext uri="{FF2B5EF4-FFF2-40B4-BE49-F238E27FC236}">
                <a16:creationId xmlns:a16="http://schemas.microsoft.com/office/drawing/2014/main" id="{AF571797-3B57-912E-46C2-E2E36BADA3BB}"/>
              </a:ext>
            </a:extLst>
          </p:cNvPr>
          <p:cNvSpPr/>
          <p:nvPr/>
        </p:nvSpPr>
        <p:spPr>
          <a:xfrm>
            <a:off x="12440948" y="35917900"/>
            <a:ext cx="5048397" cy="6543829"/>
          </a:xfrm>
          <a:prstGeom prst="round2Diag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D0D0D"/>
              </a:solidFill>
              <a:effectLst/>
              <a:latin typeface="Calibri" panose="020F0502020204030204" pitchFamily="34" charset="0"/>
              <a:ea typeface="Arial" panose="020B0604020202020204" pitchFamily="34" charset="0"/>
            </a:endParaRPr>
          </a:p>
          <a:p>
            <a:pPr algn="ctr"/>
            <a:endParaRPr lang="en-US" sz="2400" dirty="0">
              <a:solidFill>
                <a:srgbClr val="0D0D0D"/>
              </a:solidFill>
              <a:effectLst/>
              <a:latin typeface="Calibri" panose="020F0502020204030204" pitchFamily="34" charset="0"/>
              <a:ea typeface="Arial" panose="020B0604020202020204" pitchFamily="34" charset="0"/>
            </a:endParaRPr>
          </a:p>
          <a:p>
            <a:pPr algn="ctr"/>
            <a:endParaRPr lang="en-US" sz="2400" dirty="0">
              <a:solidFill>
                <a:srgbClr val="0D0D0D"/>
              </a:solidFill>
              <a:latin typeface="Calibri" panose="020F0502020204030204" pitchFamily="34" charset="0"/>
              <a:ea typeface="Arial" panose="020B0604020202020204" pitchFamily="34" charset="0"/>
            </a:endParaRPr>
          </a:p>
          <a:p>
            <a:pPr algn="ctr"/>
            <a:endParaRPr lang="en-US" sz="2400" dirty="0">
              <a:solidFill>
                <a:srgbClr val="0D0D0D"/>
              </a:solidFill>
              <a:effectLst/>
              <a:latin typeface="Calibri" panose="020F0502020204030204" pitchFamily="34" charset="0"/>
              <a:ea typeface="Arial" panose="020B0604020202020204" pitchFamily="34" charset="0"/>
            </a:endParaRPr>
          </a:p>
          <a:p>
            <a:pPr algn="ctr"/>
            <a:endParaRPr lang="en-US" sz="2400" dirty="0">
              <a:solidFill>
                <a:srgbClr val="0D0D0D"/>
              </a:solidFill>
              <a:latin typeface="Calibri" panose="020F0502020204030204" pitchFamily="34" charset="0"/>
              <a:ea typeface="Arial" panose="020B0604020202020204" pitchFamily="34" charset="0"/>
            </a:endParaRPr>
          </a:p>
          <a:p>
            <a:pPr algn="ctr"/>
            <a:endParaRPr lang="en-US" sz="2400" dirty="0">
              <a:solidFill>
                <a:srgbClr val="0D0D0D"/>
              </a:solidFill>
              <a:effectLst/>
              <a:latin typeface="Calibri" panose="020F0502020204030204" pitchFamily="34" charset="0"/>
              <a:ea typeface="Arial" panose="020B0604020202020204" pitchFamily="34" charset="0"/>
            </a:endParaRPr>
          </a:p>
          <a:p>
            <a:pPr algn="ctr"/>
            <a:r>
              <a:rPr lang="en-US" sz="2400" b="0" i="0" dirty="0">
                <a:solidFill>
                  <a:srgbClr val="0D0D0D"/>
                </a:solidFill>
                <a:effectLst/>
                <a:latin typeface="Söhne"/>
              </a:rPr>
              <a:t>Our ML and hardware solution for early stroke prediction in elderly patients can reduce healthcare costs and improve patient safety. It offers business opportunities through subscription services, insurance partnerships, data analytics, corporate wellness programs, and consumer health device manufacturing.</a:t>
            </a:r>
            <a:endParaRPr lang="en-US" sz="2500" dirty="0">
              <a:solidFill>
                <a:schemeClr val="tx1"/>
              </a:solidFill>
            </a:endParaRPr>
          </a:p>
        </p:txBody>
      </p:sp>
      <p:pic>
        <p:nvPicPr>
          <p:cNvPr id="72" name="Picture 71">
            <a:extLst>
              <a:ext uri="{FF2B5EF4-FFF2-40B4-BE49-F238E27FC236}">
                <a16:creationId xmlns:a16="http://schemas.microsoft.com/office/drawing/2014/main" id="{6FAA4C37-6829-D4BA-54F2-F7A057940F1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630396" y="36161331"/>
            <a:ext cx="1869395" cy="1869395"/>
          </a:xfrm>
          <a:prstGeom prst="rect">
            <a:avLst/>
          </a:prstGeom>
        </p:spPr>
      </p:pic>
      <p:sp>
        <p:nvSpPr>
          <p:cNvPr id="75" name="Subtitle 9">
            <a:extLst>
              <a:ext uri="{FF2B5EF4-FFF2-40B4-BE49-F238E27FC236}">
                <a16:creationId xmlns:a16="http://schemas.microsoft.com/office/drawing/2014/main" id="{C3B35903-3AC3-66AB-F84B-BC681BE6F534}"/>
              </a:ext>
            </a:extLst>
          </p:cNvPr>
          <p:cNvSpPr txBox="1">
            <a:spLocks/>
          </p:cNvSpPr>
          <p:nvPr/>
        </p:nvSpPr>
        <p:spPr>
          <a:xfrm>
            <a:off x="17932614" y="34953691"/>
            <a:ext cx="5190979" cy="784285"/>
          </a:xfrm>
          <a:prstGeom prst="rect">
            <a:avLst/>
          </a:prstGeom>
          <a:solidFill>
            <a:schemeClr val="bg2">
              <a:lumMod val="10000"/>
            </a:schemeClr>
          </a:solidFill>
        </p:spPr>
        <p:txBody>
          <a:bodyPr vert="horz" lIns="91440" tIns="45720" rIns="91440" bIns="45720" rtlCol="0">
            <a:noAutofit/>
          </a:bodyPr>
          <a:lstStyle>
            <a:lvl1pPr marL="0" indent="0" algn="ctr" defTabSz="3026755" rtl="0" eaLnBrk="1" latinLnBrk="0" hangingPunct="1">
              <a:lnSpc>
                <a:spcPct val="90000"/>
              </a:lnSpc>
              <a:spcBef>
                <a:spcPts val="3310"/>
              </a:spcBef>
              <a:buFont typeface="Arial" panose="020B0604020202020204" pitchFamily="34" charset="0"/>
              <a:buNone/>
              <a:defRPr sz="7944" kern="1200">
                <a:solidFill>
                  <a:schemeClr val="tx1"/>
                </a:solidFill>
                <a:latin typeface="+mn-lt"/>
                <a:ea typeface="+mn-ea"/>
                <a:cs typeface="+mn-cs"/>
              </a:defRPr>
            </a:lvl1pPr>
            <a:lvl2pPr marL="1513378" indent="0" algn="ctr" defTabSz="3026755" rtl="0" eaLnBrk="1" latinLnBrk="0" hangingPunct="1">
              <a:lnSpc>
                <a:spcPct val="90000"/>
              </a:lnSpc>
              <a:spcBef>
                <a:spcPts val="1655"/>
              </a:spcBef>
              <a:buFont typeface="Arial" panose="020B0604020202020204" pitchFamily="34" charset="0"/>
              <a:buNone/>
              <a:defRPr sz="6620" kern="1200">
                <a:solidFill>
                  <a:schemeClr val="tx1"/>
                </a:solidFill>
                <a:latin typeface="+mn-lt"/>
                <a:ea typeface="+mn-ea"/>
                <a:cs typeface="+mn-cs"/>
              </a:defRPr>
            </a:lvl2pPr>
            <a:lvl3pPr marL="3026755" indent="0" algn="ctr" defTabSz="3026755" rtl="0" eaLnBrk="1" latinLnBrk="0" hangingPunct="1">
              <a:lnSpc>
                <a:spcPct val="90000"/>
              </a:lnSpc>
              <a:spcBef>
                <a:spcPts val="1655"/>
              </a:spcBef>
              <a:buFont typeface="Arial" panose="020B0604020202020204" pitchFamily="34" charset="0"/>
              <a:buNone/>
              <a:defRPr sz="5958" kern="1200">
                <a:solidFill>
                  <a:schemeClr val="tx1"/>
                </a:solidFill>
                <a:latin typeface="+mn-lt"/>
                <a:ea typeface="+mn-ea"/>
                <a:cs typeface="+mn-cs"/>
              </a:defRPr>
            </a:lvl3pPr>
            <a:lvl4pPr marL="4540133"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4pPr>
            <a:lvl5pPr marL="6053511"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5pPr>
            <a:lvl6pPr marL="7566889"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6pPr>
            <a:lvl7pPr marL="9080266"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7pPr>
            <a:lvl8pPr marL="10593644"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8pPr>
            <a:lvl9pPr marL="12107022" indent="0" algn="ctr" defTabSz="3026755" rtl="0" eaLnBrk="1" latinLnBrk="0" hangingPunct="1">
              <a:lnSpc>
                <a:spcPct val="90000"/>
              </a:lnSpc>
              <a:spcBef>
                <a:spcPts val="1655"/>
              </a:spcBef>
              <a:buFont typeface="Arial" panose="020B0604020202020204" pitchFamily="34" charset="0"/>
              <a:buNone/>
              <a:defRPr sz="5296" kern="1200">
                <a:solidFill>
                  <a:schemeClr val="tx1"/>
                </a:solidFill>
                <a:latin typeface="+mn-lt"/>
                <a:ea typeface="+mn-ea"/>
                <a:cs typeface="+mn-cs"/>
              </a:defRPr>
            </a:lvl9pPr>
          </a:lstStyle>
          <a:p>
            <a:r>
              <a:rPr lang="en-US" sz="4800" dirty="0">
                <a:solidFill>
                  <a:schemeClr val="bg1"/>
                </a:solidFill>
              </a:rPr>
              <a:t>Novelty</a:t>
            </a:r>
          </a:p>
        </p:txBody>
      </p:sp>
      <p:sp>
        <p:nvSpPr>
          <p:cNvPr id="76" name="Rectangle: Diagonal Corners Rounded 75">
            <a:extLst>
              <a:ext uri="{FF2B5EF4-FFF2-40B4-BE49-F238E27FC236}">
                <a16:creationId xmlns:a16="http://schemas.microsoft.com/office/drawing/2014/main" id="{771F263E-536B-066F-5920-2A535E49FBB7}"/>
              </a:ext>
            </a:extLst>
          </p:cNvPr>
          <p:cNvSpPr/>
          <p:nvPr/>
        </p:nvSpPr>
        <p:spPr>
          <a:xfrm>
            <a:off x="18003906" y="35969403"/>
            <a:ext cx="5119687" cy="6543829"/>
          </a:xfrm>
          <a:prstGeom prst="round2Diag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D0D0D"/>
              </a:solidFill>
              <a:effectLst/>
              <a:latin typeface="Calibri" panose="020F0502020204030204" pitchFamily="34" charset="0"/>
              <a:ea typeface="Arial" panose="020B0604020202020204" pitchFamily="34" charset="0"/>
            </a:endParaRPr>
          </a:p>
          <a:p>
            <a:pPr algn="ctr"/>
            <a:endParaRPr lang="en-US" sz="2400" dirty="0">
              <a:solidFill>
                <a:srgbClr val="0D0D0D"/>
              </a:solidFill>
              <a:effectLst/>
              <a:latin typeface="Calibri" panose="020F0502020204030204" pitchFamily="34" charset="0"/>
              <a:ea typeface="Arial" panose="020B0604020202020204" pitchFamily="34" charset="0"/>
            </a:endParaRPr>
          </a:p>
          <a:p>
            <a:pPr algn="ctr"/>
            <a:endParaRPr lang="en-US" sz="2400" dirty="0">
              <a:solidFill>
                <a:srgbClr val="0D0D0D"/>
              </a:solidFill>
              <a:latin typeface="Calibri" panose="020F0502020204030204" pitchFamily="34" charset="0"/>
              <a:ea typeface="Arial" panose="020B0604020202020204" pitchFamily="34" charset="0"/>
            </a:endParaRPr>
          </a:p>
          <a:p>
            <a:pPr algn="ctr"/>
            <a:endParaRPr lang="en-US" sz="2400" dirty="0">
              <a:solidFill>
                <a:srgbClr val="0D0D0D"/>
              </a:solidFill>
              <a:effectLst/>
              <a:latin typeface="Calibri" panose="020F0502020204030204" pitchFamily="34" charset="0"/>
              <a:ea typeface="Arial" panose="020B0604020202020204" pitchFamily="34" charset="0"/>
            </a:endParaRPr>
          </a:p>
          <a:p>
            <a:pPr algn="ctr"/>
            <a:endParaRPr lang="en-US" sz="2400" dirty="0">
              <a:solidFill>
                <a:srgbClr val="0D0D0D"/>
              </a:solidFill>
              <a:latin typeface="Calibri" panose="020F0502020204030204" pitchFamily="34" charset="0"/>
              <a:ea typeface="Arial" panose="020B0604020202020204" pitchFamily="34" charset="0"/>
            </a:endParaRPr>
          </a:p>
          <a:p>
            <a:pPr marL="457200" indent="-457200" algn="ctr">
              <a:buAutoNum type="arabicPeriod"/>
            </a:pPr>
            <a:r>
              <a:rPr lang="en-US" sz="2400" dirty="0">
                <a:solidFill>
                  <a:srgbClr val="0D0D0D"/>
                </a:solidFill>
                <a:effectLst/>
                <a:latin typeface="Calibri" panose="020F0502020204030204" pitchFamily="34" charset="0"/>
                <a:ea typeface="Arial" panose="020B0604020202020204" pitchFamily="34" charset="0"/>
              </a:rPr>
              <a:t>We employed multimodality in ECG classification.</a:t>
            </a:r>
          </a:p>
          <a:p>
            <a:pPr marL="457200" indent="-457200" algn="ctr">
              <a:buAutoNum type="arabicPeriod"/>
            </a:pPr>
            <a:endParaRPr lang="en-US" sz="2400" dirty="0">
              <a:solidFill>
                <a:srgbClr val="0D0D0D"/>
              </a:solidFill>
              <a:effectLst/>
              <a:latin typeface="Calibri" panose="020F0502020204030204" pitchFamily="34" charset="0"/>
              <a:ea typeface="Arial" panose="020B0604020202020204" pitchFamily="34" charset="0"/>
            </a:endParaRPr>
          </a:p>
          <a:p>
            <a:pPr marL="457200" indent="-457200" algn="ctr">
              <a:buAutoNum type="arabicPeriod"/>
            </a:pPr>
            <a:r>
              <a:rPr lang="en-US" sz="2400" dirty="0">
                <a:solidFill>
                  <a:schemeClr val="tx1"/>
                </a:solidFill>
                <a:effectLst/>
                <a:latin typeface="Calibri" panose="020F0502020204030204" pitchFamily="34" charset="0"/>
                <a:ea typeface="Calibri" panose="020F0502020204030204" pitchFamily="34" charset="0"/>
              </a:rPr>
              <a:t>An embedded system was integrated to take real-time ECG signal.</a:t>
            </a:r>
          </a:p>
          <a:p>
            <a:pPr marL="457200" indent="-457200" algn="ctr">
              <a:buAutoNum type="arabicPeriod"/>
            </a:pPr>
            <a:endParaRPr lang="en-US" sz="2400" dirty="0">
              <a:solidFill>
                <a:schemeClr val="tx1"/>
              </a:solidFill>
              <a:latin typeface="Calibri" panose="020F0502020204030204" pitchFamily="34" charset="0"/>
              <a:ea typeface="Arial" panose="020B0604020202020204" pitchFamily="34" charset="0"/>
            </a:endParaRPr>
          </a:p>
          <a:p>
            <a:pPr marL="457200" indent="-457200" algn="ctr">
              <a:buAutoNum type="arabicPeriod"/>
            </a:pPr>
            <a:r>
              <a:rPr lang="en-US" sz="2400" dirty="0">
                <a:solidFill>
                  <a:schemeClr val="tx1"/>
                </a:solidFill>
                <a:effectLst/>
                <a:latin typeface="Calibri" panose="020F0502020204030204" pitchFamily="34" charset="0"/>
                <a:ea typeface="Arial" panose="020B0604020202020204" pitchFamily="34" charset="0"/>
              </a:rPr>
              <a:t>Interfaced both part in a web-platform.</a:t>
            </a:r>
          </a:p>
        </p:txBody>
      </p:sp>
      <p:pic>
        <p:nvPicPr>
          <p:cNvPr id="78" name="Picture 77">
            <a:extLst>
              <a:ext uri="{FF2B5EF4-FFF2-40B4-BE49-F238E27FC236}">
                <a16:creationId xmlns:a16="http://schemas.microsoft.com/office/drawing/2014/main" id="{3D4DA309-6B58-FAEB-EB53-A2F6FE6693E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135165" y="36234511"/>
            <a:ext cx="1796215" cy="1796215"/>
          </a:xfrm>
          <a:prstGeom prst="rect">
            <a:avLst/>
          </a:prstGeom>
        </p:spPr>
      </p:pic>
    </p:spTree>
    <p:extLst>
      <p:ext uri="{BB962C8B-B14F-4D97-AF65-F5344CB8AC3E}">
        <p14:creationId xmlns:p14="http://schemas.microsoft.com/office/powerpoint/2010/main" val="7643799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208</TotalTime>
  <Words>476</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vt:lpstr>
      <vt:lpstr>Söhne</vt:lpstr>
      <vt:lpstr>Office Theme</vt:lpstr>
      <vt:lpstr>           "HeartPal": An Embedded System for Real-Time Atrial Fibrillation               Diagnosis Using a Multimodal Approach on ECG Data.                                                   Monalisa Akter,  Abdul Ahad, Fahim Foysal Apurba, Nayeema Islam, Md. Asaduzzaman Chowdury,                        Riasat Khan (Advisor)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"HeartPal": An Embedded System for Real-Time Atrial Fibrillation               Diagnosis Using a Multimodal Approach on ECG Data.a                                                   Monalisa Akter,  Abdul Ahad, Fahim Foysal Apurba, Nayeema Islam, Md. Asaduzzaman Chowdury,                        Riasat Khan (RTK)  </dc:title>
  <dc:creator>O Foysal H</dc:creator>
  <cp:lastModifiedBy>O Foysal H</cp:lastModifiedBy>
  <cp:revision>3</cp:revision>
  <dcterms:created xsi:type="dcterms:W3CDTF">2024-05-21T17:00:42Z</dcterms:created>
  <dcterms:modified xsi:type="dcterms:W3CDTF">2024-05-22T05:52:25Z</dcterms:modified>
</cp:coreProperties>
</file>