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65" r:id="rId3"/>
    <p:sldId id="266" r:id="rId4"/>
    <p:sldId id="275" r:id="rId5"/>
    <p:sldId id="276" r:id="rId6"/>
    <p:sldId id="277" r:id="rId7"/>
    <p:sldId id="278" r:id="rId8"/>
    <p:sldId id="279"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10" name="Rectangle 9">
            <a:extLst>
              <a:ext uri="{FF2B5EF4-FFF2-40B4-BE49-F238E27FC236}">
                <a16:creationId xmlns:a16="http://schemas.microsoft.com/office/drawing/2014/main" id="{291E98FC-6663-4C44-A465-BEBDEF724A16}"/>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CD7F2D-B178-412C-9116-70D1121451B0}"/>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89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1842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55400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4190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5838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6417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4422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3269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CC0096-1860-4642-9CD2-0079EA5E7CD1}" type="datetimeFigureOut">
              <a:rPr lang="en-US" smtClean="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7636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0644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descr="An empty placeholder to add an image. Click on the placeholder and select the image that you wish to add.">
            <a:extLst>
              <a:ext uri="{FF2B5EF4-FFF2-40B4-BE49-F238E27FC236}">
                <a16:creationId xmlns:a16="http://schemas.microsoft.com/office/drawing/2014/main" id="{15E7133A-1145-4537-B031-302AA88D3860}"/>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34246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7CC0096-1860-4642-9CD2-0079EA5E7CD1}" type="datetimeFigureOut">
              <a:rPr lang="en-US" smtClean="0"/>
              <a:pPr/>
              <a:t>6/15/2021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31375A4-56A4-47D6-9801-1991572033F7}" type="slidenum">
              <a:rPr lang="en-US" smtClean="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814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200400"/>
            <a:ext cx="11582399" cy="1295400"/>
          </a:xfrm>
        </p:spPr>
        <p:txBody>
          <a:bodyPr>
            <a:normAutofit fontScale="90000"/>
          </a:bodyPr>
          <a:lstStyle/>
          <a:p>
            <a:pPr algn="l"/>
            <a:r>
              <a:rPr lang="en-US" sz="4000" dirty="0">
                <a:latin typeface="Cambria Math" panose="02040503050406030204" pitchFamily="18" charset="0"/>
                <a:ea typeface="Cambria Math" panose="02040503050406030204" pitchFamily="18" charset="0"/>
                <a:cs typeface="Times New Roman" panose="02020603050405020304" pitchFamily="18" charset="0"/>
              </a:rPr>
              <a:t>   </a:t>
            </a:r>
            <a:r>
              <a:rPr lang="en-US" sz="4000" dirty="0">
                <a:solidFill>
                  <a:schemeClr val="accent1">
                    <a:lumMod val="60000"/>
                    <a:lumOff val="40000"/>
                  </a:schemeClr>
                </a:solidFill>
                <a:latin typeface="Cambria Math" panose="02040503050406030204" pitchFamily="18" charset="0"/>
                <a:ea typeface="Cambria Math" panose="02040503050406030204" pitchFamily="18" charset="0"/>
                <a:cs typeface="Times New Roman" panose="02020603050405020304" pitchFamily="18" charset="0"/>
              </a:rPr>
              <a:t>Project: </a:t>
            </a:r>
            <a:r>
              <a:rPr lang="en-US" sz="3600" dirty="0">
                <a:solidFill>
                  <a:schemeClr val="accent1">
                    <a:lumMod val="60000"/>
                    <a:lumOff val="40000"/>
                  </a:schemeClr>
                </a:solidFill>
                <a:latin typeface="Cambria Math" panose="02040503050406030204" pitchFamily="18" charset="0"/>
                <a:ea typeface="Cambria Math" panose="02040503050406030204" pitchFamily="18" charset="0"/>
                <a:cs typeface="Times New Roman" panose="02020603050405020304" pitchFamily="18" charset="0"/>
              </a:rPr>
              <a:t>Online Product &amp; Service Comparison System</a:t>
            </a:r>
            <a:br>
              <a:rPr lang="en-US" sz="5400" dirty="0">
                <a:latin typeface="Times New Roman" panose="02020603050405020304" pitchFamily="18" charset="0"/>
                <a:ea typeface="Cambria Math" panose="02040503050406030204" pitchFamily="18" charset="0"/>
                <a:cs typeface="Times New Roman" panose="02020603050405020304" pitchFamily="18" charset="0"/>
              </a:rPr>
            </a:br>
            <a:endParaRPr dirty="0"/>
          </a:p>
        </p:txBody>
      </p:sp>
      <p:sp>
        <p:nvSpPr>
          <p:cNvPr id="3" name="Subtitle 2"/>
          <p:cNvSpPr>
            <a:spLocks noGrp="1"/>
          </p:cNvSpPr>
          <p:nvPr>
            <p:ph type="subTitle" idx="1"/>
          </p:nvPr>
        </p:nvSpPr>
        <p:spPr>
          <a:xfrm>
            <a:off x="685800" y="4518870"/>
            <a:ext cx="10058400" cy="1295400"/>
          </a:xfrm>
        </p:spPr>
        <p:txBody>
          <a:bodyPr>
            <a:normAutofit fontScale="55000" lnSpcReduction="20000"/>
          </a:bodyPr>
          <a:lstStyle/>
          <a:p>
            <a:pPr algn="l"/>
            <a:r>
              <a:rPr lang="en-US" sz="2900" b="1" dirty="0">
                <a:latin typeface="Bahnschrift SemiBold" panose="020B0502040204020203" pitchFamily="34" charset="0"/>
                <a:ea typeface="Cambria Math" panose="02040503050406030204" pitchFamily="18" charset="0"/>
                <a:cs typeface="Times New Roman" panose="02020603050405020304" pitchFamily="18" charset="0"/>
              </a:rPr>
              <a:t>Course</a:t>
            </a:r>
            <a:r>
              <a:rPr lang="en-US" sz="2900" dirty="0">
                <a:latin typeface="Bahnschrift SemiBold" panose="020B0502040204020203" pitchFamily="34" charset="0"/>
                <a:ea typeface="Cambria Math" panose="02040503050406030204" pitchFamily="18" charset="0"/>
                <a:cs typeface="Times New Roman" panose="02020603050405020304" pitchFamily="18" charset="0"/>
              </a:rPr>
              <a:t> : Software Engineering </a:t>
            </a:r>
          </a:p>
          <a:p>
            <a:pPr algn="l"/>
            <a:r>
              <a:rPr lang="en-US" sz="2900" b="1" dirty="0">
                <a:latin typeface="Bahnschrift SemiBold" panose="020B0502040204020203" pitchFamily="34" charset="0"/>
                <a:ea typeface="Cambria Math" panose="02040503050406030204" pitchFamily="18" charset="0"/>
                <a:cs typeface="Times New Roman" panose="02020603050405020304" pitchFamily="18" charset="0"/>
              </a:rPr>
              <a:t>Section</a:t>
            </a:r>
            <a:r>
              <a:rPr lang="en-US" sz="2900" dirty="0">
                <a:latin typeface="Bahnschrift SemiBold" panose="020B0502040204020203" pitchFamily="34" charset="0"/>
                <a:ea typeface="Cambria Math" panose="02040503050406030204" pitchFamily="18" charset="0"/>
                <a:cs typeface="Times New Roman" panose="02020603050405020304" pitchFamily="18" charset="0"/>
              </a:rPr>
              <a:t> : K</a:t>
            </a:r>
          </a:p>
          <a:p>
            <a:pPr algn="l"/>
            <a:r>
              <a:rPr lang="en-US" sz="2900" b="1" dirty="0">
                <a:latin typeface="Bahnschrift SemiBold" panose="020B0502040204020203" pitchFamily="34" charset="0"/>
                <a:ea typeface="Cambria Math" panose="02040503050406030204" pitchFamily="18" charset="0"/>
                <a:cs typeface="Times New Roman" panose="02020603050405020304" pitchFamily="18" charset="0"/>
              </a:rPr>
              <a:t>Group No </a:t>
            </a:r>
            <a:r>
              <a:rPr lang="en-US" sz="2900" dirty="0">
                <a:latin typeface="Bahnschrift SemiBold" panose="020B0502040204020203" pitchFamily="34" charset="0"/>
                <a:ea typeface="Cambria Math" panose="02040503050406030204" pitchFamily="18" charset="0"/>
                <a:cs typeface="Times New Roman" panose="02020603050405020304" pitchFamily="18" charset="0"/>
              </a:rPr>
              <a:t>: 3</a:t>
            </a:r>
          </a:p>
          <a:p>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US" dirty="0">
                <a:solidFill>
                  <a:schemeClr val="accent1">
                    <a:lumMod val="60000"/>
                    <a:lumOff val="40000"/>
                  </a:schemeClr>
                </a:solidFill>
              </a:rPr>
              <a:t>Group Members:</a:t>
            </a:r>
            <a:endParaRPr dirty="0">
              <a:solidFill>
                <a:schemeClr val="accent1">
                  <a:lumMod val="60000"/>
                  <a:lumOff val="40000"/>
                </a:schemeClr>
              </a:solidFill>
            </a:endParaRPr>
          </a:p>
        </p:txBody>
      </p:sp>
      <p:graphicFrame>
        <p:nvGraphicFramePr>
          <p:cNvPr id="3" name="Table 3">
            <a:extLst>
              <a:ext uri="{FF2B5EF4-FFF2-40B4-BE49-F238E27FC236}">
                <a16:creationId xmlns:a16="http://schemas.microsoft.com/office/drawing/2014/main" id="{8FAA5E33-7CC5-4AB7-9B45-C6C29B6691AC}"/>
              </a:ext>
            </a:extLst>
          </p:cNvPr>
          <p:cNvGraphicFramePr>
            <a:graphicFrameLocks noGrp="1"/>
          </p:cNvGraphicFramePr>
          <p:nvPr>
            <p:ph idx="1"/>
            <p:extLst>
              <p:ext uri="{D42A27DB-BD31-4B8C-83A1-F6EECF244321}">
                <p14:modId xmlns:p14="http://schemas.microsoft.com/office/powerpoint/2010/main" val="1709344636"/>
              </p:ext>
            </p:extLst>
          </p:nvPr>
        </p:nvGraphicFramePr>
        <p:xfrm>
          <a:off x="1600200" y="2895600"/>
          <a:ext cx="9220200" cy="2514600"/>
        </p:xfrm>
        <a:graphic>
          <a:graphicData uri="http://schemas.openxmlformats.org/drawingml/2006/table">
            <a:tbl>
              <a:tblPr firstRow="1" bandRow="1">
                <a:tableStyleId>{8A107856-5554-42FB-B03E-39F5DBC370BA}</a:tableStyleId>
              </a:tblPr>
              <a:tblGrid>
                <a:gridCol w="4610100">
                  <a:extLst>
                    <a:ext uri="{9D8B030D-6E8A-4147-A177-3AD203B41FA5}">
                      <a16:colId xmlns:a16="http://schemas.microsoft.com/office/drawing/2014/main" val="1333552851"/>
                    </a:ext>
                  </a:extLst>
                </a:gridCol>
                <a:gridCol w="4610100">
                  <a:extLst>
                    <a:ext uri="{9D8B030D-6E8A-4147-A177-3AD203B41FA5}">
                      <a16:colId xmlns:a16="http://schemas.microsoft.com/office/drawing/2014/main" val="1132782262"/>
                    </a:ext>
                  </a:extLst>
                </a:gridCol>
              </a:tblGrid>
              <a:tr h="502920">
                <a:tc>
                  <a:txBody>
                    <a:bodyPr/>
                    <a:lstStyle/>
                    <a:p>
                      <a:pPr algn="ctr"/>
                      <a:r>
                        <a:rPr lang="en-US" dirty="0"/>
                        <a:t> NAME</a:t>
                      </a:r>
                    </a:p>
                  </a:txBody>
                  <a:tcPr/>
                </a:tc>
                <a:tc>
                  <a:txBody>
                    <a:bodyPr/>
                    <a:lstStyle/>
                    <a:p>
                      <a:pPr algn="ctr"/>
                      <a:r>
                        <a:rPr lang="en-US" dirty="0"/>
                        <a:t>ID</a:t>
                      </a:r>
                    </a:p>
                  </a:txBody>
                  <a:tcPr/>
                </a:tc>
                <a:extLst>
                  <a:ext uri="{0D108BD9-81ED-4DB2-BD59-A6C34878D82A}">
                    <a16:rowId xmlns:a16="http://schemas.microsoft.com/office/drawing/2014/main" val="2418922797"/>
                  </a:ext>
                </a:extLst>
              </a:tr>
              <a:tr h="502920">
                <a:tc>
                  <a:txBody>
                    <a:bodyPr/>
                    <a:lstStyle/>
                    <a:p>
                      <a:r>
                        <a:rPr lang="en-US" sz="2000" dirty="0"/>
                        <a:t>1. ZISHAN AHMED</a:t>
                      </a:r>
                    </a:p>
                  </a:txBody>
                  <a:tcPr/>
                </a:tc>
                <a:tc>
                  <a:txBody>
                    <a:bodyPr/>
                    <a:lstStyle/>
                    <a:p>
                      <a:pPr algn="ctr"/>
                      <a:r>
                        <a:rPr lang="en-US" sz="2000" dirty="0"/>
                        <a:t>20-42085-1</a:t>
                      </a:r>
                    </a:p>
                  </a:txBody>
                  <a:tcPr/>
                </a:tc>
                <a:extLst>
                  <a:ext uri="{0D108BD9-81ED-4DB2-BD59-A6C34878D82A}">
                    <a16:rowId xmlns:a16="http://schemas.microsoft.com/office/drawing/2014/main" val="3197435893"/>
                  </a:ext>
                </a:extLst>
              </a:tr>
              <a:tr h="502920">
                <a:tc>
                  <a:txBody>
                    <a:bodyPr/>
                    <a:lstStyle/>
                    <a:p>
                      <a:r>
                        <a:rPr lang="en-US" sz="2000" dirty="0"/>
                        <a:t>2. FAHIM HAIDER</a:t>
                      </a:r>
                    </a:p>
                  </a:txBody>
                  <a:tcPr/>
                </a:tc>
                <a:tc>
                  <a:txBody>
                    <a:bodyPr/>
                    <a:lstStyle/>
                    <a:p>
                      <a:pPr algn="ctr"/>
                      <a:r>
                        <a:rPr lang="en-US" sz="2000" dirty="0"/>
                        <a:t>20-42087-1</a:t>
                      </a:r>
                    </a:p>
                  </a:txBody>
                  <a:tcPr/>
                </a:tc>
                <a:extLst>
                  <a:ext uri="{0D108BD9-81ED-4DB2-BD59-A6C34878D82A}">
                    <a16:rowId xmlns:a16="http://schemas.microsoft.com/office/drawing/2014/main" val="2820935714"/>
                  </a:ext>
                </a:extLst>
              </a:tr>
              <a:tr h="502920">
                <a:tc>
                  <a:txBody>
                    <a:bodyPr/>
                    <a:lstStyle/>
                    <a:p>
                      <a:r>
                        <a:rPr lang="en-US" sz="2000" dirty="0"/>
                        <a:t>3. THOUHIDA TASNIM</a:t>
                      </a:r>
                    </a:p>
                  </a:txBody>
                  <a:tcPr/>
                </a:tc>
                <a:tc>
                  <a:txBody>
                    <a:bodyPr/>
                    <a:lstStyle/>
                    <a:p>
                      <a:pPr algn="ctr"/>
                      <a:r>
                        <a:rPr lang="en-US" sz="2000" dirty="0"/>
                        <a:t>20-43051-1</a:t>
                      </a:r>
                    </a:p>
                  </a:txBody>
                  <a:tcPr/>
                </a:tc>
                <a:extLst>
                  <a:ext uri="{0D108BD9-81ED-4DB2-BD59-A6C34878D82A}">
                    <a16:rowId xmlns:a16="http://schemas.microsoft.com/office/drawing/2014/main" val="1863682918"/>
                  </a:ext>
                </a:extLst>
              </a:tr>
              <a:tr h="502920">
                <a:tc>
                  <a:txBody>
                    <a:bodyPr/>
                    <a:lstStyle/>
                    <a:p>
                      <a:r>
                        <a:rPr lang="en-US" sz="2000" dirty="0"/>
                        <a:t>4. SHAKIB SADAT SHANTO</a:t>
                      </a:r>
                    </a:p>
                  </a:txBody>
                  <a:tcPr/>
                </a:tc>
                <a:tc>
                  <a:txBody>
                    <a:bodyPr/>
                    <a:lstStyle/>
                    <a:p>
                      <a:pPr algn="ctr"/>
                      <a:r>
                        <a:rPr lang="en-US" sz="2000" dirty="0"/>
                        <a:t>20-43074-1</a:t>
                      </a:r>
                    </a:p>
                  </a:txBody>
                  <a:tcPr/>
                </a:tc>
                <a:extLst>
                  <a:ext uri="{0D108BD9-81ED-4DB2-BD59-A6C34878D82A}">
                    <a16:rowId xmlns:a16="http://schemas.microsoft.com/office/drawing/2014/main" val="2583682601"/>
                  </a:ext>
                </a:extLst>
              </a:tr>
            </a:tbl>
          </a:graphicData>
        </a:graphic>
      </p:graphicFrame>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36567C-0A9C-4716-AAE0-C928451E8AA8}"/>
              </a:ext>
            </a:extLst>
          </p:cNvPr>
          <p:cNvSpPr>
            <a:spLocks noGrp="1"/>
          </p:cNvSpPr>
          <p:nvPr>
            <p:ph type="title"/>
          </p:nvPr>
        </p:nvSpPr>
        <p:spPr/>
        <p:txBody>
          <a:bodyPr/>
          <a:lstStyle/>
          <a:p>
            <a:pPr algn="l"/>
            <a:r>
              <a:rPr lang="en-US" dirty="0">
                <a:solidFill>
                  <a:schemeClr val="accent1">
                    <a:lumMod val="60000"/>
                    <a:lumOff val="40000"/>
                  </a:schemeClr>
                </a:solidFill>
              </a:rPr>
              <a:t>Index</a:t>
            </a:r>
          </a:p>
        </p:txBody>
      </p:sp>
      <p:sp>
        <p:nvSpPr>
          <p:cNvPr id="6" name="Content Placeholder 5">
            <a:extLst>
              <a:ext uri="{FF2B5EF4-FFF2-40B4-BE49-F238E27FC236}">
                <a16:creationId xmlns:a16="http://schemas.microsoft.com/office/drawing/2014/main" id="{B761992E-F2F8-4989-AE00-746E8107F566}"/>
              </a:ext>
            </a:extLst>
          </p:cNvPr>
          <p:cNvSpPr>
            <a:spLocks noGrp="1"/>
          </p:cNvSpPr>
          <p:nvPr>
            <p:ph idx="1"/>
          </p:nvPr>
        </p:nvSpPr>
        <p:spPr>
          <a:xfrm>
            <a:off x="1621861" y="1447800"/>
            <a:ext cx="9372600" cy="4343400"/>
          </a:xfrm>
        </p:spPr>
        <p:txBody>
          <a:bodyPr>
            <a:normAutofit fontScale="92500" lnSpcReduction="10000"/>
          </a:bodyPr>
          <a:lstStyle/>
          <a:p>
            <a:pPr marL="342900" indent="-342900">
              <a:buAutoNum type="arabicPeriod"/>
            </a:pPr>
            <a:endParaRPr lang="en-US" dirty="0">
              <a:latin typeface="+mj-lt"/>
              <a:cs typeface="Times New Roman" panose="02020603050405020304" pitchFamily="18" charset="0"/>
            </a:endParaRPr>
          </a:p>
          <a:p>
            <a:pPr marL="342900" indent="-342900">
              <a:buAutoNum type="arabicPeriod"/>
            </a:pPr>
            <a:endParaRPr lang="en-US" dirty="0">
              <a:latin typeface="+mj-lt"/>
              <a:cs typeface="Times New Roman" panose="02020603050405020304" pitchFamily="18" charset="0"/>
            </a:endParaRPr>
          </a:p>
          <a:p>
            <a:pPr marL="342900" indent="-342900">
              <a:buAutoNum type="arabicPeriod"/>
            </a:pPr>
            <a:r>
              <a:rPr lang="en-US" sz="2400" dirty="0">
                <a:latin typeface="+mj-lt"/>
                <a:cs typeface="Times New Roman" panose="02020603050405020304" pitchFamily="18" charset="0"/>
              </a:rPr>
              <a:t>Project idea &amp; domain</a:t>
            </a:r>
          </a:p>
          <a:p>
            <a:pPr marL="342900" indent="-342900">
              <a:buAutoNum type="arabicPeriod"/>
            </a:pPr>
            <a:r>
              <a:rPr lang="en-US" sz="2400" dirty="0">
                <a:latin typeface="+mj-lt"/>
                <a:cs typeface="Times New Roman" panose="02020603050405020304" pitchFamily="18" charset="0"/>
              </a:rPr>
              <a:t>Target market or audience</a:t>
            </a:r>
          </a:p>
          <a:p>
            <a:pPr marL="342900" indent="-342900">
              <a:buAutoNum type="arabicPeriod"/>
            </a:pPr>
            <a:r>
              <a:rPr lang="en-US" sz="2400" dirty="0">
                <a:latin typeface="+mj-lt"/>
                <a:cs typeface="Times New Roman" panose="02020603050405020304" pitchFamily="18" charset="0"/>
              </a:rPr>
              <a:t>Need, Problem &amp; Opportunity</a:t>
            </a:r>
          </a:p>
          <a:p>
            <a:pPr marL="342900" indent="-342900">
              <a:buAutoNum type="arabicPeriod"/>
            </a:pPr>
            <a:r>
              <a:rPr lang="en-US" sz="2400" dirty="0">
                <a:latin typeface="+mj-lt"/>
                <a:cs typeface="Times New Roman" panose="02020603050405020304" pitchFamily="18" charset="0"/>
              </a:rPr>
              <a:t>Project’s purpose</a:t>
            </a:r>
            <a:br>
              <a:rPr lang="en-US" dirty="0">
                <a:latin typeface="+mj-lt"/>
                <a:cs typeface="Times New Roman" panose="02020603050405020304" pitchFamily="18" charset="0"/>
              </a:rPr>
            </a:br>
            <a:br>
              <a:rPr lang="en-US" dirty="0">
                <a:latin typeface="+mj-lt"/>
                <a:cs typeface="Times New Roman" panose="02020603050405020304" pitchFamily="18" charset="0"/>
              </a:rPr>
            </a:br>
            <a:br>
              <a:rPr lang="en-US" dirty="0">
                <a:latin typeface="+mj-lt"/>
                <a:cs typeface="Times New Roman" panose="02020603050405020304" pitchFamily="18" charset="0"/>
              </a:rPr>
            </a:br>
            <a:r>
              <a:rPr lang="en-US" dirty="0">
                <a:latin typeface="+mj-lt"/>
                <a:cs typeface="Times New Roman" panose="02020603050405020304" pitchFamily="18" charset="0"/>
              </a:rPr>
              <a:t>    </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36567C-0A9C-4716-AAE0-C928451E8AA8}"/>
              </a:ext>
            </a:extLst>
          </p:cNvPr>
          <p:cNvSpPr>
            <a:spLocks noGrp="1"/>
          </p:cNvSpPr>
          <p:nvPr>
            <p:ph type="title"/>
          </p:nvPr>
        </p:nvSpPr>
        <p:spPr>
          <a:xfrm>
            <a:off x="2514600" y="545984"/>
            <a:ext cx="9677400" cy="1143000"/>
          </a:xfrm>
        </p:spPr>
        <p:txBody>
          <a:bodyPr/>
          <a:lstStyle/>
          <a:p>
            <a:pPr algn="l"/>
            <a:r>
              <a:rPr lang="en-US" dirty="0">
                <a:solidFill>
                  <a:schemeClr val="accent1">
                    <a:lumMod val="60000"/>
                    <a:lumOff val="40000"/>
                  </a:schemeClr>
                </a:solidFill>
              </a:rPr>
              <a:t>Project Idea</a:t>
            </a:r>
          </a:p>
        </p:txBody>
      </p:sp>
      <p:sp>
        <p:nvSpPr>
          <p:cNvPr id="6" name="Content Placeholder 5">
            <a:extLst>
              <a:ext uri="{FF2B5EF4-FFF2-40B4-BE49-F238E27FC236}">
                <a16:creationId xmlns:a16="http://schemas.microsoft.com/office/drawing/2014/main" id="{B761992E-F2F8-4989-AE00-746E8107F566}"/>
              </a:ext>
            </a:extLst>
          </p:cNvPr>
          <p:cNvSpPr>
            <a:spLocks noGrp="1"/>
          </p:cNvSpPr>
          <p:nvPr>
            <p:ph idx="1"/>
          </p:nvPr>
        </p:nvSpPr>
        <p:spPr>
          <a:xfrm>
            <a:off x="1219200" y="1168517"/>
            <a:ext cx="9925574" cy="2870083"/>
          </a:xfrm>
        </p:spPr>
        <p:txBody>
          <a:bodyPr>
            <a:normAutofit/>
          </a:bodyPr>
          <a:lstStyle/>
          <a:p>
            <a:pPr marL="0" indent="0">
              <a:buNone/>
            </a:pPr>
            <a:r>
              <a:rPr lang="en-US" dirty="0">
                <a:latin typeface="+mj-lt"/>
                <a:cs typeface="Times New Roman" panose="02020603050405020304" pitchFamily="18" charset="0"/>
              </a:rPr>
              <a:t>In online product/service price comparison system a user can view products/services from different stores or shops. He can search products by name or find his desired products by different categories. After searching all appropriate results will come up with product prices and their regarding shops. He can sort the results to find the least price of that product.  He can Wishlist or Price-track any product he wants to buy later. </a:t>
            </a:r>
          </a:p>
          <a:p>
            <a:pPr marL="0" indent="0">
              <a:buNone/>
            </a:pPr>
            <a:endParaRPr lang="en-US" dirty="0">
              <a:latin typeface="+mj-lt"/>
              <a:cs typeface="Times New Roman" panose="02020603050405020304" pitchFamily="18" charset="0"/>
            </a:endParaRPr>
          </a:p>
        </p:txBody>
      </p:sp>
      <p:sp>
        <p:nvSpPr>
          <p:cNvPr id="5" name="Title 3">
            <a:extLst>
              <a:ext uri="{FF2B5EF4-FFF2-40B4-BE49-F238E27FC236}">
                <a16:creationId xmlns:a16="http://schemas.microsoft.com/office/drawing/2014/main" id="{D9CA3666-7A60-4BB8-B318-CC79964DC9AF}"/>
              </a:ext>
            </a:extLst>
          </p:cNvPr>
          <p:cNvSpPr txBox="1">
            <a:spLocks/>
          </p:cNvSpPr>
          <p:nvPr/>
        </p:nvSpPr>
        <p:spPr>
          <a:xfrm>
            <a:off x="1219200" y="4419600"/>
            <a:ext cx="9220200" cy="838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    Project Domain:</a:t>
            </a:r>
          </a:p>
        </p:txBody>
      </p:sp>
      <p:sp>
        <p:nvSpPr>
          <p:cNvPr id="7" name="Content Placeholder 5">
            <a:extLst>
              <a:ext uri="{FF2B5EF4-FFF2-40B4-BE49-F238E27FC236}">
                <a16:creationId xmlns:a16="http://schemas.microsoft.com/office/drawing/2014/main" id="{E5BD57FD-499D-42E4-9EF6-0DC91E82C2D7}"/>
              </a:ext>
            </a:extLst>
          </p:cNvPr>
          <p:cNvSpPr txBox="1">
            <a:spLocks/>
          </p:cNvSpPr>
          <p:nvPr/>
        </p:nvSpPr>
        <p:spPr>
          <a:xfrm>
            <a:off x="1238774" y="5334000"/>
            <a:ext cx="10654018" cy="2092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latin typeface="+mj-lt"/>
                <a:cs typeface="Times New Roman" panose="02020603050405020304" pitchFamily="18" charset="0"/>
              </a:rPr>
              <a:t>       E-Commerce </a:t>
            </a:r>
          </a:p>
        </p:txBody>
      </p:sp>
    </p:spTree>
    <p:extLst>
      <p:ext uri="{BB962C8B-B14F-4D97-AF65-F5344CB8AC3E}">
        <p14:creationId xmlns:p14="http://schemas.microsoft.com/office/powerpoint/2010/main" val="163231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36567C-0A9C-4716-AAE0-C928451E8AA8}"/>
              </a:ext>
            </a:extLst>
          </p:cNvPr>
          <p:cNvSpPr>
            <a:spLocks noGrp="1"/>
          </p:cNvSpPr>
          <p:nvPr>
            <p:ph type="title"/>
          </p:nvPr>
        </p:nvSpPr>
        <p:spPr>
          <a:xfrm>
            <a:off x="2590800" y="633509"/>
            <a:ext cx="7958331" cy="1077229"/>
          </a:xfrm>
        </p:spPr>
        <p:txBody>
          <a:bodyPr/>
          <a:lstStyle/>
          <a:p>
            <a:pPr algn="l"/>
            <a:r>
              <a:rPr lang="en-US" dirty="0">
                <a:solidFill>
                  <a:schemeClr val="accent1">
                    <a:lumMod val="60000"/>
                    <a:lumOff val="40000"/>
                  </a:schemeClr>
                </a:solidFill>
              </a:rPr>
              <a:t>Target Audience</a:t>
            </a:r>
          </a:p>
        </p:txBody>
      </p:sp>
      <p:sp>
        <p:nvSpPr>
          <p:cNvPr id="6" name="Content Placeholder 5">
            <a:extLst>
              <a:ext uri="{FF2B5EF4-FFF2-40B4-BE49-F238E27FC236}">
                <a16:creationId xmlns:a16="http://schemas.microsoft.com/office/drawing/2014/main" id="{B761992E-F2F8-4989-AE00-746E8107F566}"/>
              </a:ext>
            </a:extLst>
          </p:cNvPr>
          <p:cNvSpPr>
            <a:spLocks noGrp="1"/>
          </p:cNvSpPr>
          <p:nvPr>
            <p:ph idx="1"/>
          </p:nvPr>
        </p:nvSpPr>
        <p:spPr>
          <a:xfrm>
            <a:off x="1524000" y="1342476"/>
            <a:ext cx="9372600" cy="4343400"/>
          </a:xfrm>
        </p:spPr>
        <p:txBody>
          <a:bodyPr/>
          <a:lstStyle/>
          <a:p>
            <a:pPr marL="342900" indent="-342900">
              <a:buAutoNum type="arabicPeriod"/>
            </a:pPr>
            <a:endParaRPr lang="en-US" dirty="0">
              <a:latin typeface="+mj-lt"/>
              <a:cs typeface="Times New Roman" panose="02020603050405020304" pitchFamily="18" charset="0"/>
            </a:endParaRPr>
          </a:p>
          <a:p>
            <a:pPr marL="342900" indent="-342900">
              <a:buAutoNum type="arabicPeriod"/>
            </a:pPr>
            <a:endParaRPr lang="en-US" dirty="0">
              <a:latin typeface="+mj-lt"/>
              <a:cs typeface="Times New Roman" panose="02020603050405020304" pitchFamily="18" charset="0"/>
            </a:endParaRPr>
          </a:p>
          <a:p>
            <a:pPr>
              <a:buFont typeface="Wingdings" panose="05000000000000000000" pitchFamily="2" charset="2"/>
              <a:buChar char="v"/>
            </a:pPr>
            <a:r>
              <a:rPr lang="en-US" dirty="0">
                <a:latin typeface="+mj-lt"/>
                <a:cs typeface="Times New Roman" panose="02020603050405020304" pitchFamily="18" charset="0"/>
              </a:rPr>
              <a:t>People who want to buy any kind products or use any kind of services.</a:t>
            </a:r>
          </a:p>
          <a:p>
            <a:pPr>
              <a:buFont typeface="Wingdings" panose="05000000000000000000" pitchFamily="2" charset="2"/>
              <a:buChar char="v"/>
            </a:pPr>
            <a:r>
              <a:rPr lang="en-US" dirty="0">
                <a:latin typeface="+mj-lt"/>
                <a:cs typeface="Times New Roman" panose="02020603050405020304" pitchFamily="18" charset="0"/>
              </a:rPr>
              <a:t>Sellers or service-providers who want to check the market scenario for their business. </a:t>
            </a:r>
            <a:br>
              <a:rPr lang="en-US" dirty="0">
                <a:latin typeface="+mj-lt"/>
                <a:cs typeface="Times New Roman" panose="02020603050405020304" pitchFamily="18" charset="0"/>
              </a:rPr>
            </a:br>
            <a:br>
              <a:rPr lang="en-US" dirty="0">
                <a:latin typeface="+mj-lt"/>
                <a:cs typeface="Times New Roman" panose="02020603050405020304" pitchFamily="18" charset="0"/>
              </a:rPr>
            </a:br>
            <a:br>
              <a:rPr lang="en-US" dirty="0">
                <a:latin typeface="+mj-lt"/>
                <a:cs typeface="Times New Roman" panose="02020603050405020304" pitchFamily="18" charset="0"/>
              </a:rPr>
            </a:br>
            <a:r>
              <a:rPr lang="en-US" dirty="0">
                <a:latin typeface="+mj-lt"/>
                <a:cs typeface="Times New Roman" panose="02020603050405020304" pitchFamily="18" charset="0"/>
              </a:rPr>
              <a:t>    </a:t>
            </a:r>
          </a:p>
        </p:txBody>
      </p:sp>
    </p:spTree>
    <p:extLst>
      <p:ext uri="{BB962C8B-B14F-4D97-AF65-F5344CB8AC3E}">
        <p14:creationId xmlns:p14="http://schemas.microsoft.com/office/powerpoint/2010/main" val="150558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36567C-0A9C-4716-AAE0-C928451E8AA8}"/>
              </a:ext>
            </a:extLst>
          </p:cNvPr>
          <p:cNvSpPr>
            <a:spLocks noGrp="1"/>
          </p:cNvSpPr>
          <p:nvPr>
            <p:ph type="title"/>
          </p:nvPr>
        </p:nvSpPr>
        <p:spPr>
          <a:xfrm>
            <a:off x="-685800" y="561363"/>
            <a:ext cx="9144000" cy="1143000"/>
          </a:xfrm>
        </p:spPr>
        <p:txBody>
          <a:bodyPr/>
          <a:lstStyle/>
          <a:p>
            <a:r>
              <a:rPr lang="en-US" dirty="0">
                <a:solidFill>
                  <a:schemeClr val="accent1">
                    <a:lumMod val="60000"/>
                    <a:lumOff val="40000"/>
                  </a:schemeClr>
                </a:solidFill>
              </a:rPr>
              <a:t>Problem, Need &amp; Opportunity</a:t>
            </a:r>
          </a:p>
        </p:txBody>
      </p:sp>
      <p:sp>
        <p:nvSpPr>
          <p:cNvPr id="6" name="Content Placeholder 5">
            <a:extLst>
              <a:ext uri="{FF2B5EF4-FFF2-40B4-BE49-F238E27FC236}">
                <a16:creationId xmlns:a16="http://schemas.microsoft.com/office/drawing/2014/main" id="{B761992E-F2F8-4989-AE00-746E8107F566}"/>
              </a:ext>
            </a:extLst>
          </p:cNvPr>
          <p:cNvSpPr>
            <a:spLocks noGrp="1"/>
          </p:cNvSpPr>
          <p:nvPr>
            <p:ph idx="1"/>
          </p:nvPr>
        </p:nvSpPr>
        <p:spPr>
          <a:xfrm>
            <a:off x="1219200" y="1704363"/>
            <a:ext cx="9906000" cy="4343400"/>
          </a:xfrm>
        </p:spPr>
        <p:txBody>
          <a:bodyPr>
            <a:normAutofit lnSpcReduction="10000"/>
          </a:bodyPr>
          <a:lstStyle/>
          <a:p>
            <a:pPr marL="0" indent="0">
              <a:buNone/>
            </a:pPr>
            <a:r>
              <a:rPr lang="en-US" dirty="0">
                <a:latin typeface="+mj-lt"/>
                <a:cs typeface="Times New Roman" panose="02020603050405020304" pitchFamily="18" charset="0"/>
              </a:rPr>
              <a:t>Here are some needs or problems that online buyers face: </a:t>
            </a:r>
          </a:p>
          <a:p>
            <a:pPr marL="0" indent="0">
              <a:buNone/>
            </a:pPr>
            <a:endParaRPr lang="en-US" dirty="0">
              <a:latin typeface="+mj-lt"/>
              <a:cs typeface="Times New Roman" panose="02020603050405020304" pitchFamily="18" charset="0"/>
            </a:endParaRPr>
          </a:p>
          <a:p>
            <a:pPr>
              <a:buFont typeface="Wingdings" panose="05000000000000000000" pitchFamily="2" charset="2"/>
              <a:buChar char="q"/>
            </a:pPr>
            <a:r>
              <a:rPr lang="en-US" dirty="0">
                <a:latin typeface="+mj-lt"/>
                <a:cs typeface="Times New Roman" panose="02020603050405020304" pitchFamily="18" charset="0"/>
              </a:rPr>
              <a:t>When someone wants to buy any products or use any service, he can not compare the cost of it with other shops.</a:t>
            </a:r>
          </a:p>
          <a:p>
            <a:pPr>
              <a:buFont typeface="Wingdings" panose="05000000000000000000" pitchFamily="2" charset="2"/>
              <a:buChar char="q"/>
            </a:pPr>
            <a:r>
              <a:rPr lang="en-US" dirty="0">
                <a:latin typeface="+mj-lt"/>
                <a:cs typeface="Times New Roman" panose="02020603050405020304" pitchFamily="18" charset="0"/>
              </a:rPr>
              <a:t>He can not see the review of the service or product. </a:t>
            </a:r>
          </a:p>
          <a:p>
            <a:pPr>
              <a:buFont typeface="Wingdings" panose="05000000000000000000" pitchFamily="2" charset="2"/>
              <a:buChar char="q"/>
            </a:pPr>
            <a:r>
              <a:rPr lang="en-US" dirty="0">
                <a:latin typeface="+mj-lt"/>
                <a:cs typeface="Times New Roman" panose="02020603050405020304" pitchFamily="18" charset="0"/>
              </a:rPr>
              <a:t>When his desired product is unavailable or unbuyable to him he can not see the alternative/cheaper choices of that product.</a:t>
            </a:r>
            <a:br>
              <a:rPr lang="en-US" dirty="0">
                <a:latin typeface="+mj-lt"/>
                <a:cs typeface="Times New Roman" panose="02020603050405020304" pitchFamily="18" charset="0"/>
              </a:rPr>
            </a:br>
            <a:br>
              <a:rPr lang="en-US" dirty="0">
                <a:latin typeface="+mj-lt"/>
                <a:cs typeface="Times New Roman" panose="02020603050405020304" pitchFamily="18" charset="0"/>
              </a:rPr>
            </a:br>
            <a:br>
              <a:rPr lang="en-US" dirty="0">
                <a:latin typeface="+mj-lt"/>
                <a:cs typeface="Times New Roman" panose="02020603050405020304" pitchFamily="18" charset="0"/>
              </a:rPr>
            </a:br>
            <a:r>
              <a:rPr lang="en-US" dirty="0">
                <a:latin typeface="+mj-lt"/>
                <a:cs typeface="Times New Roman" panose="02020603050405020304" pitchFamily="18" charset="0"/>
              </a:rPr>
              <a:t>    </a:t>
            </a:r>
          </a:p>
        </p:txBody>
      </p:sp>
    </p:spTree>
    <p:extLst>
      <p:ext uri="{BB962C8B-B14F-4D97-AF65-F5344CB8AC3E}">
        <p14:creationId xmlns:p14="http://schemas.microsoft.com/office/powerpoint/2010/main" val="295318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36567C-0A9C-4716-AAE0-C928451E8AA8}"/>
              </a:ext>
            </a:extLst>
          </p:cNvPr>
          <p:cNvSpPr>
            <a:spLocks noGrp="1"/>
          </p:cNvSpPr>
          <p:nvPr>
            <p:ph type="title"/>
          </p:nvPr>
        </p:nvSpPr>
        <p:spPr>
          <a:xfrm>
            <a:off x="914400" y="562062"/>
            <a:ext cx="7452220" cy="1143000"/>
          </a:xfrm>
        </p:spPr>
        <p:txBody>
          <a:bodyPr/>
          <a:lstStyle/>
          <a:p>
            <a:r>
              <a:rPr lang="en-US" dirty="0">
                <a:solidFill>
                  <a:schemeClr val="accent1">
                    <a:lumMod val="60000"/>
                    <a:lumOff val="40000"/>
                  </a:schemeClr>
                </a:solidFill>
              </a:rPr>
              <a:t>Problem, Need &amp; Opportunity</a:t>
            </a:r>
          </a:p>
        </p:txBody>
      </p:sp>
      <p:sp>
        <p:nvSpPr>
          <p:cNvPr id="6" name="Content Placeholder 5">
            <a:extLst>
              <a:ext uri="{FF2B5EF4-FFF2-40B4-BE49-F238E27FC236}">
                <a16:creationId xmlns:a16="http://schemas.microsoft.com/office/drawing/2014/main" id="{B761992E-F2F8-4989-AE00-746E8107F566}"/>
              </a:ext>
            </a:extLst>
          </p:cNvPr>
          <p:cNvSpPr>
            <a:spLocks noGrp="1"/>
          </p:cNvSpPr>
          <p:nvPr>
            <p:ph idx="1"/>
          </p:nvPr>
        </p:nvSpPr>
        <p:spPr>
          <a:xfrm>
            <a:off x="1066800" y="1676400"/>
            <a:ext cx="10142290" cy="4343400"/>
          </a:xfrm>
        </p:spPr>
        <p:txBody>
          <a:bodyPr>
            <a:normAutofit lnSpcReduction="10000"/>
          </a:bodyPr>
          <a:lstStyle/>
          <a:p>
            <a:pPr marL="0" indent="0">
              <a:buNone/>
            </a:pPr>
            <a:r>
              <a:rPr lang="en-US" dirty="0">
                <a:latin typeface="+mj-lt"/>
                <a:cs typeface="Times New Roman" panose="02020603050405020304" pitchFamily="18" charset="0"/>
              </a:rPr>
              <a:t>     Here are the opportunities of this project: </a:t>
            </a:r>
          </a:p>
          <a:p>
            <a:pPr marL="0" indent="0">
              <a:buNone/>
            </a:pP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pPr lvl="1">
              <a:buFont typeface="Wingdings" panose="05000000000000000000" pitchFamily="2" charset="2"/>
              <a:buChar char="q"/>
            </a:pPr>
            <a:r>
              <a:rPr lang="en-US" dirty="0">
                <a:latin typeface="+mj-lt"/>
                <a:cs typeface="Times New Roman" panose="02020603050405020304" pitchFamily="18" charset="0"/>
              </a:rPr>
              <a:t>Since there’s no online site to compare and view every product/services available this site will be useful to the buyers. </a:t>
            </a:r>
          </a:p>
          <a:p>
            <a:pPr lvl="1">
              <a:buFont typeface="Wingdings" panose="05000000000000000000" pitchFamily="2" charset="2"/>
              <a:buChar char="q"/>
            </a:pPr>
            <a:r>
              <a:rPr lang="en-US" dirty="0">
                <a:latin typeface="+mj-lt"/>
                <a:cs typeface="Times New Roman" panose="02020603050405020304" pitchFamily="18" charset="0"/>
              </a:rPr>
              <a:t>Buyers can get user reviews that’ll help them to make best choices. </a:t>
            </a:r>
          </a:p>
          <a:p>
            <a:pPr lvl="1">
              <a:buFont typeface="Wingdings" panose="05000000000000000000" pitchFamily="2" charset="2"/>
              <a:buChar char="q"/>
            </a:pPr>
            <a:r>
              <a:rPr lang="en-US" dirty="0">
                <a:latin typeface="+mj-lt"/>
                <a:cs typeface="Times New Roman" panose="02020603050405020304" pitchFamily="18" charset="0"/>
              </a:rPr>
              <a:t>Sellers or service-providers can determine the price of their products comparing with other shops to increase their selling rate. </a:t>
            </a:r>
            <a:br>
              <a:rPr lang="en-US" dirty="0">
                <a:latin typeface="+mj-lt"/>
                <a:cs typeface="Times New Roman" panose="02020603050405020304" pitchFamily="18" charset="0"/>
              </a:rPr>
            </a:br>
            <a:br>
              <a:rPr lang="en-US" dirty="0">
                <a:latin typeface="+mj-lt"/>
                <a:cs typeface="Times New Roman" panose="02020603050405020304" pitchFamily="18" charset="0"/>
              </a:rPr>
            </a:br>
            <a:br>
              <a:rPr lang="en-US" dirty="0">
                <a:latin typeface="+mj-lt"/>
                <a:cs typeface="Times New Roman" panose="02020603050405020304" pitchFamily="18" charset="0"/>
              </a:rPr>
            </a:br>
            <a:r>
              <a:rPr lang="en-US" dirty="0">
                <a:latin typeface="+mj-lt"/>
                <a:cs typeface="Times New Roman" panose="02020603050405020304" pitchFamily="18" charset="0"/>
              </a:rPr>
              <a:t>    </a:t>
            </a:r>
          </a:p>
        </p:txBody>
      </p:sp>
    </p:spTree>
    <p:extLst>
      <p:ext uri="{BB962C8B-B14F-4D97-AF65-F5344CB8AC3E}">
        <p14:creationId xmlns:p14="http://schemas.microsoft.com/office/powerpoint/2010/main" val="4262803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36567C-0A9C-4716-AAE0-C928451E8AA8}"/>
              </a:ext>
            </a:extLst>
          </p:cNvPr>
          <p:cNvSpPr>
            <a:spLocks noGrp="1"/>
          </p:cNvSpPr>
          <p:nvPr>
            <p:ph type="title"/>
          </p:nvPr>
        </p:nvSpPr>
        <p:spPr>
          <a:xfrm>
            <a:off x="2590800" y="533400"/>
            <a:ext cx="9144000" cy="1143000"/>
          </a:xfrm>
        </p:spPr>
        <p:txBody>
          <a:bodyPr/>
          <a:lstStyle/>
          <a:p>
            <a:pPr algn="l"/>
            <a:r>
              <a:rPr lang="en-US" dirty="0">
                <a:solidFill>
                  <a:schemeClr val="accent1">
                    <a:lumMod val="60000"/>
                    <a:lumOff val="40000"/>
                  </a:schemeClr>
                </a:solidFill>
              </a:rPr>
              <a:t>Project Purpose</a:t>
            </a:r>
          </a:p>
        </p:txBody>
      </p:sp>
      <p:sp>
        <p:nvSpPr>
          <p:cNvPr id="6" name="Content Placeholder 5">
            <a:extLst>
              <a:ext uri="{FF2B5EF4-FFF2-40B4-BE49-F238E27FC236}">
                <a16:creationId xmlns:a16="http://schemas.microsoft.com/office/drawing/2014/main" id="{B761992E-F2F8-4989-AE00-746E8107F566}"/>
              </a:ext>
            </a:extLst>
          </p:cNvPr>
          <p:cNvSpPr>
            <a:spLocks noGrp="1"/>
          </p:cNvSpPr>
          <p:nvPr>
            <p:ph idx="1"/>
          </p:nvPr>
        </p:nvSpPr>
        <p:spPr>
          <a:xfrm>
            <a:off x="1143000" y="1981200"/>
            <a:ext cx="9906000" cy="4038600"/>
          </a:xfrm>
        </p:spPr>
        <p:txBody>
          <a:bodyPr>
            <a:normAutofit/>
          </a:bodyPr>
          <a:lstStyle/>
          <a:p>
            <a:pPr marL="0" indent="0">
              <a:buNone/>
            </a:pPr>
            <a:endParaRPr lang="en-US" dirty="0">
              <a:latin typeface="+mj-lt"/>
              <a:cs typeface="Times New Roman" panose="02020603050405020304" pitchFamily="18" charset="0"/>
            </a:endParaRPr>
          </a:p>
          <a:p>
            <a:pPr>
              <a:buFont typeface="Wingdings" panose="05000000000000000000" pitchFamily="2" charset="2"/>
              <a:buChar char="q"/>
            </a:pPr>
            <a:r>
              <a:rPr lang="en-US" dirty="0">
                <a:latin typeface="+mj-lt"/>
                <a:cs typeface="Times New Roman" panose="02020603050405020304" pitchFamily="18" charset="0"/>
              </a:rPr>
              <a:t>To make shopping easier for the buyers all around the country. </a:t>
            </a:r>
          </a:p>
          <a:p>
            <a:pPr>
              <a:buFont typeface="Wingdings" panose="05000000000000000000" pitchFamily="2" charset="2"/>
              <a:buChar char="q"/>
            </a:pPr>
            <a:r>
              <a:rPr lang="en-US" dirty="0">
                <a:latin typeface="+mj-lt"/>
                <a:cs typeface="Times New Roman" panose="02020603050405020304" pitchFamily="18" charset="0"/>
              </a:rPr>
              <a:t>To help them find the best rate of their desired products by comparing it with numerous options available in the market. </a:t>
            </a:r>
          </a:p>
          <a:p>
            <a:pPr>
              <a:buFont typeface="Wingdings" panose="05000000000000000000" pitchFamily="2" charset="2"/>
              <a:buChar char="q"/>
            </a:pPr>
            <a:r>
              <a:rPr lang="en-US" dirty="0">
                <a:latin typeface="+mj-lt"/>
                <a:cs typeface="Times New Roman" panose="02020603050405020304" pitchFamily="18" charset="0"/>
              </a:rPr>
              <a:t>To help them see the best deals offered by shops or service providers. </a:t>
            </a:r>
            <a:br>
              <a:rPr lang="en-US" dirty="0">
                <a:latin typeface="+mj-lt"/>
                <a:cs typeface="Times New Roman" panose="02020603050405020304" pitchFamily="18" charset="0"/>
              </a:rPr>
            </a:br>
            <a:br>
              <a:rPr lang="en-US" dirty="0">
                <a:latin typeface="+mj-lt"/>
                <a:cs typeface="Times New Roman" panose="02020603050405020304" pitchFamily="18" charset="0"/>
              </a:rPr>
            </a:br>
            <a:br>
              <a:rPr lang="en-US" dirty="0">
                <a:latin typeface="+mj-lt"/>
                <a:cs typeface="Times New Roman" panose="02020603050405020304" pitchFamily="18" charset="0"/>
              </a:rPr>
            </a:br>
            <a:r>
              <a:rPr lang="en-US" dirty="0">
                <a:latin typeface="+mj-lt"/>
                <a:cs typeface="Times New Roman" panose="02020603050405020304" pitchFamily="18" charset="0"/>
              </a:rPr>
              <a:t>    </a:t>
            </a:r>
          </a:p>
        </p:txBody>
      </p:sp>
    </p:spTree>
    <p:extLst>
      <p:ext uri="{BB962C8B-B14F-4D97-AF65-F5344CB8AC3E}">
        <p14:creationId xmlns:p14="http://schemas.microsoft.com/office/powerpoint/2010/main" val="122570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032602D1-C7AE-46E6-9153-056EFE01AF43}"/>
              </a:ext>
            </a:extLst>
          </p:cNvPr>
          <p:cNvSpPr txBox="1">
            <a:spLocks/>
          </p:cNvSpPr>
          <p:nvPr/>
        </p:nvSpPr>
        <p:spPr>
          <a:xfrm>
            <a:off x="1371600" y="2895600"/>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6000" dirty="0">
                <a:latin typeface="Arial Rounded MT Bold" panose="020F0704030504030204" pitchFamily="34" charset="0"/>
              </a:rPr>
              <a:t>Thank You</a:t>
            </a:r>
          </a:p>
          <a:p>
            <a:pPr algn="ctr"/>
            <a:endParaRPr lang="en-US" sz="4800" dirty="0"/>
          </a:p>
          <a:p>
            <a:pPr algn="ctr"/>
            <a:endParaRPr lang="en-US" sz="4800" dirty="0"/>
          </a:p>
        </p:txBody>
      </p:sp>
    </p:spTree>
    <p:extLst>
      <p:ext uri="{BB962C8B-B14F-4D97-AF65-F5344CB8AC3E}">
        <p14:creationId xmlns:p14="http://schemas.microsoft.com/office/powerpoint/2010/main" val="1828842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124</TotalTime>
  <Words>399</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Rounded MT Bold</vt:lpstr>
      <vt:lpstr>Bahnschrift SemiBold</vt:lpstr>
      <vt:lpstr>Cambria Math</vt:lpstr>
      <vt:lpstr>Candara</vt:lpstr>
      <vt:lpstr>MS Shell Dlg 2</vt:lpstr>
      <vt:lpstr>Times New Roman</vt:lpstr>
      <vt:lpstr>Wingdings</vt:lpstr>
      <vt:lpstr>Wingdings 3</vt:lpstr>
      <vt:lpstr>Madison</vt:lpstr>
      <vt:lpstr>   Project: Online Product &amp; Service Comparison System </vt:lpstr>
      <vt:lpstr>Group Members:</vt:lpstr>
      <vt:lpstr>Index</vt:lpstr>
      <vt:lpstr>Project Idea</vt:lpstr>
      <vt:lpstr>Target Audience</vt:lpstr>
      <vt:lpstr>Problem, Need &amp; Opportunity</vt:lpstr>
      <vt:lpstr>Problem, Need &amp; Opportunity</vt:lpstr>
      <vt:lpstr>Project Purpose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20-42085-1@student.aiub.edu</dc:creator>
  <cp:lastModifiedBy>20-42085-1@student.aiub.edu</cp:lastModifiedBy>
  <cp:revision>103</cp:revision>
  <dcterms:created xsi:type="dcterms:W3CDTF">2021-06-07T15:53:06Z</dcterms:created>
  <dcterms:modified xsi:type="dcterms:W3CDTF">2021-06-14T18:53:41Z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