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ontserrat"/>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b4e6772c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b4e6772c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b4e6772c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b4e6772c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b4e6772c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b4e6772c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b4e6772c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4b4e6772c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b4e6772c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b4e6772c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b4e6772c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b4e6772c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b4e6772c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4b4e6772c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b4e6772c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4b4e6772c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b4e6772c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4b4e6772c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b4e6772c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4b4e6772c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b3640650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4b3640650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b4e6772c9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4b4e6772c9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b3640650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b3640650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b36406500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b36406500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38c76dca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38c76dca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38c76dca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38c76dca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38c76dca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38c76dca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b4e677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b4e677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b4e6772c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4b4e6772c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92100"/>
            <a:ext cx="4417200" cy="261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Cloud Native NoSQL Database vs SQL Databases</a:t>
            </a:r>
            <a:endParaRPr/>
          </a:p>
        </p:txBody>
      </p:sp>
      <p:sp>
        <p:nvSpPr>
          <p:cNvPr id="278" name="Google Shape;278;p13"/>
          <p:cNvSpPr txBox="1"/>
          <p:nvPr>
            <p:ph idx="1" type="subTitle"/>
          </p:nvPr>
        </p:nvSpPr>
        <p:spPr>
          <a:xfrm>
            <a:off x="824000" y="3454725"/>
            <a:ext cx="4255500" cy="13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Montserrat"/>
                <a:ea typeface="Montserrat"/>
                <a:cs typeface="Montserrat"/>
                <a:sym typeface="Montserrat"/>
              </a:rPr>
              <a:t>Presented By:</a:t>
            </a:r>
            <a:endParaRPr b="1" sz="1400">
              <a:latin typeface="Montserrat"/>
              <a:ea typeface="Montserrat"/>
              <a:cs typeface="Montserrat"/>
              <a:sym typeface="Montserrat"/>
            </a:endParaRPr>
          </a:p>
          <a:p>
            <a:pPr indent="0" lvl="0" marL="0" rtl="0" algn="just">
              <a:lnSpc>
                <a:spcPct val="115000"/>
              </a:lnSpc>
              <a:spcBef>
                <a:spcPts val="0"/>
              </a:spcBef>
              <a:spcAft>
                <a:spcPts val="0"/>
              </a:spcAft>
              <a:buNone/>
            </a:pPr>
            <a:r>
              <a:t/>
            </a:r>
            <a:endParaRPr b="1" sz="1000">
              <a:latin typeface="Montserrat"/>
              <a:ea typeface="Montserrat"/>
              <a:cs typeface="Montserrat"/>
              <a:sym typeface="Montserrat"/>
            </a:endParaRPr>
          </a:p>
          <a:p>
            <a:pPr indent="457200" lvl="0" marL="0" rtl="0" algn="just">
              <a:lnSpc>
                <a:spcPct val="115000"/>
              </a:lnSpc>
              <a:spcBef>
                <a:spcPts val="0"/>
              </a:spcBef>
              <a:spcAft>
                <a:spcPts val="0"/>
              </a:spcAft>
              <a:buNone/>
            </a:pPr>
            <a:r>
              <a:rPr b="1" lang="en" sz="1000">
                <a:latin typeface="Montserrat"/>
                <a:ea typeface="Montserrat"/>
                <a:cs typeface="Montserrat"/>
                <a:sym typeface="Montserrat"/>
              </a:rPr>
              <a:t>Ashik Adnan 				22166003</a:t>
            </a:r>
            <a:endParaRPr b="1" sz="1000">
              <a:latin typeface="Montserrat"/>
              <a:ea typeface="Montserrat"/>
              <a:cs typeface="Montserrat"/>
              <a:sym typeface="Montserrat"/>
            </a:endParaRPr>
          </a:p>
          <a:p>
            <a:pPr indent="457200" lvl="0" marL="0" rtl="0" algn="just">
              <a:lnSpc>
                <a:spcPct val="115000"/>
              </a:lnSpc>
              <a:spcBef>
                <a:spcPts val="0"/>
              </a:spcBef>
              <a:spcAft>
                <a:spcPts val="0"/>
              </a:spcAft>
              <a:buNone/>
            </a:pPr>
            <a:r>
              <a:rPr b="1" lang="en" sz="1000">
                <a:latin typeface="Montserrat"/>
                <a:ea typeface="Montserrat"/>
                <a:cs typeface="Montserrat"/>
                <a:sym typeface="Montserrat"/>
              </a:rPr>
              <a:t>Nazifa Khanom 			22166009</a:t>
            </a:r>
            <a:endParaRPr b="1" sz="1000">
              <a:latin typeface="Montserrat"/>
              <a:ea typeface="Montserrat"/>
              <a:cs typeface="Montserrat"/>
              <a:sym typeface="Montserrat"/>
            </a:endParaRPr>
          </a:p>
          <a:p>
            <a:pPr indent="457200" lvl="0" marL="0" rtl="0" algn="just">
              <a:lnSpc>
                <a:spcPct val="115000"/>
              </a:lnSpc>
              <a:spcBef>
                <a:spcPts val="0"/>
              </a:spcBef>
              <a:spcAft>
                <a:spcPts val="0"/>
              </a:spcAft>
              <a:buNone/>
            </a:pPr>
            <a:r>
              <a:rPr b="1" lang="en" sz="1000">
                <a:latin typeface="Montserrat"/>
                <a:ea typeface="Montserrat"/>
                <a:cs typeface="Montserrat"/>
                <a:sym typeface="Montserrat"/>
              </a:rPr>
              <a:t>Fahim Hasnat 			22166016</a:t>
            </a:r>
            <a:endParaRPr b="1" sz="1000">
              <a:latin typeface="Montserrat"/>
              <a:ea typeface="Montserrat"/>
              <a:cs typeface="Montserrat"/>
              <a:sym typeface="Montserrat"/>
            </a:endParaRPr>
          </a:p>
          <a:p>
            <a:pPr indent="457200" lvl="0" marL="0" rtl="0" algn="just">
              <a:lnSpc>
                <a:spcPct val="115000"/>
              </a:lnSpc>
              <a:spcBef>
                <a:spcPts val="0"/>
              </a:spcBef>
              <a:spcAft>
                <a:spcPts val="0"/>
              </a:spcAft>
              <a:buNone/>
            </a:pPr>
            <a:r>
              <a:rPr b="1" lang="en" sz="1000">
                <a:latin typeface="Montserrat"/>
                <a:ea typeface="Montserrat"/>
                <a:cs typeface="Montserrat"/>
                <a:sym typeface="Montserrat"/>
              </a:rPr>
              <a:t>S M Mahsanul Islam Nirjhor  	22166037</a:t>
            </a:r>
            <a:endParaRPr/>
          </a:p>
        </p:txBody>
      </p:sp>
      <p:sp>
        <p:nvSpPr>
          <p:cNvPr id="279" name="Google Shape;279;p13"/>
          <p:cNvSpPr txBox="1"/>
          <p:nvPr/>
        </p:nvSpPr>
        <p:spPr>
          <a:xfrm>
            <a:off x="5365450" y="3454725"/>
            <a:ext cx="3483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Montserrat"/>
                <a:ea typeface="Montserrat"/>
                <a:cs typeface="Montserrat"/>
                <a:sym typeface="Montserrat"/>
              </a:rPr>
              <a:t>Submitted To:</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0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1000">
                <a:solidFill>
                  <a:schemeClr val="lt1"/>
                </a:solidFill>
                <a:latin typeface="Montserrat"/>
                <a:ea typeface="Montserrat"/>
                <a:cs typeface="Montserrat"/>
                <a:sym typeface="Montserrat"/>
              </a:rPr>
              <a:t>Annajiat Alim Rasel</a:t>
            </a:r>
            <a:endParaRPr b="1" sz="10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1000">
                <a:solidFill>
                  <a:schemeClr val="lt1"/>
                </a:solidFill>
                <a:latin typeface="Montserrat"/>
                <a:ea typeface="Montserrat"/>
                <a:cs typeface="Montserrat"/>
                <a:sym typeface="Montserrat"/>
              </a:rPr>
              <a:t>Lecturer, Computer Science and Engineering, BRAC University</a:t>
            </a:r>
            <a:endParaRPr b="1" sz="10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Aurora:</a:t>
            </a:r>
            <a:endParaRPr/>
          </a:p>
        </p:txBody>
      </p:sp>
      <p:sp>
        <p:nvSpPr>
          <p:cNvPr id="333" name="Google Shape;333;p22"/>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Char char="●"/>
            </a:pPr>
            <a:r>
              <a:rPr lang="en"/>
              <a:t>Aurora storage layer can quickly make a physical copy of a disk.</a:t>
            </a:r>
            <a:endParaRPr/>
          </a:p>
          <a:p>
            <a:pPr indent="0" lvl="0" marL="0" rtl="0" algn="just">
              <a:lnSpc>
                <a:spcPct val="150000"/>
              </a:lnSpc>
              <a:spcBef>
                <a:spcPts val="0"/>
              </a:spcBef>
              <a:spcAft>
                <a:spcPts val="0"/>
              </a:spcAft>
              <a:buNone/>
            </a:pPr>
            <a:r>
              <a:t/>
            </a:r>
            <a:endParaRPr/>
          </a:p>
          <a:p>
            <a:pPr indent="-330200" lvl="0" marL="457200" rtl="0" algn="just">
              <a:lnSpc>
                <a:spcPct val="150000"/>
              </a:lnSpc>
              <a:spcBef>
                <a:spcPts val="0"/>
              </a:spcBef>
              <a:spcAft>
                <a:spcPts val="0"/>
              </a:spcAft>
              <a:buSzPts val="1600"/>
              <a:buChar char="●"/>
            </a:pPr>
            <a:r>
              <a:rPr lang="en"/>
              <a:t>The Aurora storage layer transparently and continuously backs up redo log streams to Amazon S3</a:t>
            </a:r>
            <a:endParaRPr/>
          </a:p>
          <a:p>
            <a:pPr indent="0" lvl="0" marL="0" rtl="0" algn="just">
              <a:lnSpc>
                <a:spcPct val="150000"/>
              </a:lnSpc>
              <a:spcBef>
                <a:spcPts val="0"/>
              </a:spcBef>
              <a:spcAft>
                <a:spcPts val="0"/>
              </a:spcAft>
              <a:buNone/>
            </a:pPr>
            <a:r>
              <a:t/>
            </a:r>
            <a:endParaRPr/>
          </a:p>
          <a:p>
            <a:pPr indent="-330200" lvl="0" marL="457200" rtl="0" algn="just">
              <a:lnSpc>
                <a:spcPct val="150000"/>
              </a:lnSpc>
              <a:spcBef>
                <a:spcPts val="0"/>
              </a:spcBef>
              <a:spcAft>
                <a:spcPts val="0"/>
              </a:spcAft>
              <a:buSzPts val="1600"/>
              <a:buChar char="●"/>
            </a:pPr>
            <a:r>
              <a:rPr lang="en"/>
              <a:t>A quick method to restore the database to a specific point in time without performing a complete backup restore. dropped a table unintentionally? With Aurora backtracking, you can go back in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DynamoDB:</a:t>
            </a:r>
            <a:endParaRPr/>
          </a:p>
        </p:txBody>
      </p:sp>
      <p:sp>
        <p:nvSpPr>
          <p:cNvPr id="339" name="Google Shape;339;p23"/>
          <p:cNvSpPr txBox="1"/>
          <p:nvPr>
            <p:ph idx="1" type="subTitle"/>
          </p:nvPr>
        </p:nvSpPr>
        <p:spPr>
          <a:xfrm>
            <a:off x="824000" y="1456675"/>
            <a:ext cx="7477800" cy="28350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SzPts val="1600"/>
              <a:buChar char="●"/>
            </a:pPr>
            <a:r>
              <a:rPr lang="en"/>
              <a:t>Amazon DynamoDB is a fully-managed database and supports both document and key-value data models. Features are as follows – fast and flexible NoSQL database service for all applications that need consistent, single-digit millisecond latency at any scale. It is hosted, scalable database service by Amazon with data stored in Amazon cloud.</a:t>
            </a:r>
            <a:endParaRPr/>
          </a:p>
          <a:p>
            <a:pPr indent="0" lvl="0" marL="457200" rtl="0" algn="just">
              <a:spcBef>
                <a:spcPts val="0"/>
              </a:spcBef>
              <a:spcAft>
                <a:spcPts val="0"/>
              </a:spcAft>
              <a:buNone/>
            </a:pPr>
            <a:r>
              <a:t/>
            </a:r>
            <a:endParaRPr/>
          </a:p>
          <a:p>
            <a:pPr indent="-330200" lvl="0" marL="457200" rtl="0" algn="just">
              <a:spcBef>
                <a:spcPts val="0"/>
              </a:spcBef>
              <a:spcAft>
                <a:spcPts val="0"/>
              </a:spcAft>
              <a:buSzPts val="1600"/>
              <a:buChar char="●"/>
            </a:pPr>
            <a:r>
              <a:rPr lang="en"/>
              <a:t>It was developed by Amazon in 2012.</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It is hosted, scalable database service by Amazon with data stored in Amazon cloud. </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It does not provide concept of Referential Integrity. Hence, no Foreign Keys.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DynamoDB:</a:t>
            </a:r>
            <a:endParaRPr/>
          </a:p>
        </p:txBody>
      </p:sp>
      <p:sp>
        <p:nvSpPr>
          <p:cNvPr id="345" name="Google Shape;345;p24"/>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SzPts val="1600"/>
              <a:buChar char="●"/>
            </a:pPr>
            <a:r>
              <a:rPr lang="en"/>
              <a:t>Eventual Consistency and Immediate Consistency are used to ensure consistency in distributed system.</a:t>
            </a:r>
            <a:endParaRPr/>
          </a:p>
          <a:p>
            <a:pPr indent="0" lvl="0" marL="0" rtl="0" algn="just">
              <a:lnSpc>
                <a:spcPct val="100000"/>
              </a:lnSpc>
              <a:spcBef>
                <a:spcPts val="0"/>
              </a:spcBef>
              <a:spcAft>
                <a:spcPts val="0"/>
              </a:spcAft>
              <a:buNone/>
            </a:pPr>
            <a:r>
              <a:t/>
            </a:r>
            <a:endParaRPr/>
          </a:p>
          <a:p>
            <a:pPr indent="-330200" lvl="0" marL="457200" rtl="0" algn="just">
              <a:lnSpc>
                <a:spcPct val="100000"/>
              </a:lnSpc>
              <a:spcBef>
                <a:spcPts val="0"/>
              </a:spcBef>
              <a:spcAft>
                <a:spcPts val="0"/>
              </a:spcAft>
              <a:buSzPts val="1600"/>
              <a:buChar char="●"/>
            </a:pPr>
            <a:r>
              <a:rPr lang="en"/>
              <a:t>Its Primary database models are Document store and Key-value store.</a:t>
            </a:r>
            <a:endParaRPr/>
          </a:p>
          <a:p>
            <a:pPr indent="0" lvl="0" marL="457200" rtl="0" algn="just">
              <a:lnSpc>
                <a:spcPct val="100000"/>
              </a:lnSpc>
              <a:spcBef>
                <a:spcPts val="0"/>
              </a:spcBef>
              <a:spcAft>
                <a:spcPts val="0"/>
              </a:spcAft>
              <a:buNone/>
            </a:pPr>
            <a:r>
              <a:t/>
            </a:r>
            <a:endParaRPr/>
          </a:p>
          <a:p>
            <a:pPr indent="-330200" lvl="0" marL="457200" rtl="0" algn="just">
              <a:lnSpc>
                <a:spcPct val="100000"/>
              </a:lnSpc>
              <a:spcBef>
                <a:spcPts val="0"/>
              </a:spcBef>
              <a:spcAft>
                <a:spcPts val="0"/>
              </a:spcAft>
              <a:buSzPts val="1600"/>
              <a:buChar char="●"/>
            </a:pPr>
            <a:r>
              <a:rPr lang="en"/>
              <a:t>It does not support SQL query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Google BigQuery: </a:t>
            </a:r>
            <a:endParaRPr/>
          </a:p>
        </p:txBody>
      </p:sp>
      <p:sp>
        <p:nvSpPr>
          <p:cNvPr id="351" name="Google Shape;351;p25"/>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200000"/>
              </a:lnSpc>
              <a:spcBef>
                <a:spcPts val="0"/>
              </a:spcBef>
              <a:spcAft>
                <a:spcPts val="0"/>
              </a:spcAft>
              <a:buSzPts val="1600"/>
              <a:buChar char="●"/>
            </a:pPr>
            <a:r>
              <a:rPr lang="en"/>
              <a:t>It is highly scalable, serverless data warehouse with an integrated query engine.</a:t>
            </a:r>
            <a:endParaRPr/>
          </a:p>
          <a:p>
            <a:pPr indent="-330200" lvl="0" marL="457200" rtl="0" algn="just">
              <a:lnSpc>
                <a:spcPct val="200000"/>
              </a:lnSpc>
              <a:spcBef>
                <a:spcPts val="0"/>
              </a:spcBef>
              <a:spcAft>
                <a:spcPts val="0"/>
              </a:spcAft>
              <a:buSzPts val="1600"/>
              <a:buChar char="●"/>
            </a:pPr>
            <a:r>
              <a:rPr lang="en"/>
              <a:t>Terabytes of data can be processed by the query engine in a matter of seconds, and petabytes in just a few minutes.</a:t>
            </a:r>
            <a:endParaRPr/>
          </a:p>
          <a:p>
            <a:pPr indent="-330200" lvl="0" marL="457200" rtl="0" algn="just">
              <a:lnSpc>
                <a:spcPct val="200000"/>
              </a:lnSpc>
              <a:spcBef>
                <a:spcPts val="0"/>
              </a:spcBef>
              <a:spcAft>
                <a:spcPts val="0"/>
              </a:spcAft>
              <a:buSzPts val="1600"/>
              <a:buChar char="●"/>
            </a:pPr>
            <a:r>
              <a:rPr lang="en"/>
              <a:t>BigQuery is an OLAP (Online Analytical Processing) solution.</a:t>
            </a:r>
            <a:endParaRPr/>
          </a:p>
          <a:p>
            <a:pPr indent="-330200" lvl="0" marL="457200" rtl="0" algn="just">
              <a:lnSpc>
                <a:spcPct val="200000"/>
              </a:lnSpc>
              <a:spcBef>
                <a:spcPts val="0"/>
              </a:spcBef>
              <a:spcAft>
                <a:spcPts val="0"/>
              </a:spcAft>
              <a:buSzPts val="1600"/>
              <a:buChar char="●"/>
            </a:pPr>
            <a:r>
              <a:rPr lang="en"/>
              <a:t>It allows you to conduct complicated analytical SQL-Based queries against big datasets.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Google BigQuery: </a:t>
            </a:r>
            <a:endParaRPr/>
          </a:p>
        </p:txBody>
      </p:sp>
      <p:sp>
        <p:nvSpPr>
          <p:cNvPr id="357" name="Google Shape;357;p26"/>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200000"/>
              </a:lnSpc>
              <a:spcBef>
                <a:spcPts val="0"/>
              </a:spcBef>
              <a:spcAft>
                <a:spcPts val="0"/>
              </a:spcAft>
              <a:buSzPts val="1600"/>
              <a:buChar char="●"/>
            </a:pPr>
            <a:r>
              <a:rPr lang="en"/>
              <a:t>It is </a:t>
            </a:r>
            <a:r>
              <a:rPr lang="en"/>
              <a:t>an excellent solution for queries that require a “Table Scan”.</a:t>
            </a:r>
            <a:endParaRPr/>
          </a:p>
          <a:p>
            <a:pPr indent="0" lvl="0" marL="0" rtl="0" algn="just">
              <a:lnSpc>
                <a:spcPct val="200000"/>
              </a:lnSpc>
              <a:spcBef>
                <a:spcPts val="0"/>
              </a:spcBef>
              <a:spcAft>
                <a:spcPts val="0"/>
              </a:spcAft>
              <a:buNone/>
            </a:pPr>
            <a:r>
              <a:t/>
            </a:r>
            <a:endParaRPr/>
          </a:p>
          <a:p>
            <a:pPr indent="0" lvl="0" marL="0" rtl="0" algn="just">
              <a:lnSpc>
                <a:spcPct val="200000"/>
              </a:lnSpc>
              <a:spcBef>
                <a:spcPts val="0"/>
              </a:spcBef>
              <a:spcAft>
                <a:spcPts val="0"/>
              </a:spcAft>
              <a:buNone/>
            </a:pPr>
            <a:r>
              <a:t/>
            </a:r>
            <a:endParaRPr/>
          </a:p>
          <a:p>
            <a:pPr indent="-330200" lvl="0" marL="457200" rtl="0" algn="just">
              <a:lnSpc>
                <a:spcPct val="200000"/>
              </a:lnSpc>
              <a:spcBef>
                <a:spcPts val="0"/>
              </a:spcBef>
              <a:spcAft>
                <a:spcPts val="0"/>
              </a:spcAft>
              <a:buSzPts val="1600"/>
              <a:buChar char="●"/>
            </a:pPr>
            <a:r>
              <a:rPr b="1" lang="en"/>
              <a:t>BigQuery data is immutable:</a:t>
            </a:r>
            <a:r>
              <a:rPr lang="en"/>
              <a:t> once uploaded, an object cannot be changed during its storage lifespan, and data cannot be deleted or altered for a set period of time.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Google </a:t>
            </a:r>
            <a:r>
              <a:rPr lang="en"/>
              <a:t>Bigtable</a:t>
            </a:r>
            <a:r>
              <a:rPr lang="en"/>
              <a:t>: </a:t>
            </a:r>
            <a:endParaRPr/>
          </a:p>
        </p:txBody>
      </p:sp>
      <p:sp>
        <p:nvSpPr>
          <p:cNvPr id="363" name="Google Shape;363;p27"/>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200000"/>
              </a:lnSpc>
              <a:spcBef>
                <a:spcPts val="0"/>
              </a:spcBef>
              <a:spcAft>
                <a:spcPts val="0"/>
              </a:spcAft>
              <a:buSzPts val="1600"/>
              <a:buChar char="●"/>
            </a:pPr>
            <a:r>
              <a:rPr lang="en"/>
              <a:t>BigTable is a NoSQL column-wide database that allows for a sizable number of columns and rows with sparse values.</a:t>
            </a:r>
            <a:endParaRPr/>
          </a:p>
          <a:p>
            <a:pPr indent="-330200" lvl="0" marL="457200" rtl="0" algn="just">
              <a:lnSpc>
                <a:spcPct val="200000"/>
              </a:lnSpc>
              <a:spcBef>
                <a:spcPts val="0"/>
              </a:spcBef>
              <a:spcAft>
                <a:spcPts val="0"/>
              </a:spcAft>
              <a:buSzPts val="1600"/>
              <a:buChar char="●"/>
            </a:pPr>
            <a:r>
              <a:rPr lang="en"/>
              <a:t>It is ideal for OLTP workloads because of its quick read-by-key and update operations.</a:t>
            </a:r>
            <a:endParaRPr/>
          </a:p>
          <a:p>
            <a:pPr indent="-330200" lvl="0" marL="457200" rtl="0" algn="just">
              <a:lnSpc>
                <a:spcPct val="200000"/>
              </a:lnSpc>
              <a:spcBef>
                <a:spcPts val="0"/>
              </a:spcBef>
              <a:spcAft>
                <a:spcPts val="0"/>
              </a:spcAft>
              <a:buSzPts val="1600"/>
              <a:buChar char="●"/>
            </a:pPr>
            <a:r>
              <a:rPr lang="en"/>
              <a:t>It does not allow SQL or multi-row transactions.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Google Bigtable: </a:t>
            </a:r>
            <a:endParaRPr/>
          </a:p>
        </p:txBody>
      </p:sp>
      <p:sp>
        <p:nvSpPr>
          <p:cNvPr id="369" name="Google Shape;369;p28"/>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lnSpc>
                <a:spcPct val="200000"/>
              </a:lnSpc>
              <a:spcBef>
                <a:spcPts val="0"/>
              </a:spcBef>
              <a:spcAft>
                <a:spcPts val="0"/>
              </a:spcAft>
              <a:buSzPts val="1600"/>
              <a:buChar char="●"/>
            </a:pPr>
            <a:r>
              <a:rPr lang="en"/>
              <a:t>Bigtable‘s main features are its ability to grow horizontally (resulting in extremely high read/write throughput) and its “key-columns”—i.e., one key can have numerous columns that can be modified. </a:t>
            </a:r>
            <a:endParaRPr/>
          </a:p>
          <a:p>
            <a:pPr indent="0" lvl="0" marL="457200" rtl="0" algn="just">
              <a:lnSpc>
                <a:spcPct val="200000"/>
              </a:lnSpc>
              <a:spcBef>
                <a:spcPts val="0"/>
              </a:spcBef>
              <a:spcAft>
                <a:spcPts val="0"/>
              </a:spcAft>
              <a:buNone/>
            </a:pPr>
            <a:r>
              <a:t/>
            </a:r>
            <a:endParaRPr/>
          </a:p>
          <a:p>
            <a:pPr indent="-330200" lvl="0" marL="457200" rtl="0" algn="just">
              <a:lnSpc>
                <a:spcPct val="200000"/>
              </a:lnSpc>
              <a:spcBef>
                <a:spcPts val="0"/>
              </a:spcBef>
              <a:spcAft>
                <a:spcPts val="0"/>
              </a:spcAft>
              <a:buSzPts val="1600"/>
              <a:buChar char="●"/>
            </a:pPr>
            <a:r>
              <a:rPr lang="en"/>
              <a:t>It </a:t>
            </a:r>
            <a:r>
              <a:rPr lang="en"/>
              <a:t>organizes data into scalable tables, each of which is a sorted key/value map with a column key, row key, and timestamp as indexes</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MongoDB vs Spanner</a:t>
            </a:r>
            <a:r>
              <a:rPr lang="en"/>
              <a:t>: </a:t>
            </a:r>
            <a:endParaRPr/>
          </a:p>
        </p:txBody>
      </p:sp>
      <p:sp>
        <p:nvSpPr>
          <p:cNvPr id="375" name="Google Shape;375;p29"/>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lnSpcReduction="10000"/>
          </a:bodyPr>
          <a:lstStyle/>
          <a:p>
            <a:pPr indent="-298450" lvl="0" marL="457200" rtl="0" algn="l">
              <a:lnSpc>
                <a:spcPct val="115000"/>
              </a:lnSpc>
              <a:spcBef>
                <a:spcPts val="0"/>
              </a:spcBef>
              <a:spcAft>
                <a:spcPts val="0"/>
              </a:spcAft>
              <a:buSzPts val="1100"/>
              <a:buChar char="●"/>
            </a:pPr>
            <a:r>
              <a:rPr lang="en" sz="1100">
                <a:latin typeface="Arial"/>
                <a:ea typeface="Arial"/>
                <a:cs typeface="Arial"/>
                <a:sym typeface="Arial"/>
              </a:rPr>
              <a:t>Google Cloud Spanner is a globally consistent, horizontally scalable relational database service. It is the external manifestation of the core Google database that powers the company’s most prominent features, such as Ads and Google Play.</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 sz="1100">
                <a:latin typeface="Arial"/>
                <a:ea typeface="Arial"/>
                <a:cs typeface="Arial"/>
                <a:sym typeface="Arial"/>
              </a:rPr>
              <a:t>MongoDB is currently one of the most popular document stores accessible. MongoDB’s principal database model is the document store database model, while its subsidiary database models are Spatial DBMS, Search Engine, and Time Series DBMS. ScaleGrid for MongoDB Database and MongoDB Atlas are available from MongoDB.</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Spanner is a flawed database system. It supports the programming languages Go, Java, JavaScript (Node.js), and Python. Spanner lacks server-side scripts, although it does allow Multi-source replication with three replicas for regional instances.</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MongoDB supports Multi-Source operations with MongoDB Atlas Global Clusters Source-replica replication and Multi-document ACID Transactions with snapshot isolation and uses JavaScript on its server side.</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0" lvl="0" marL="457200" rtl="0" algn="just">
              <a:lnSpc>
                <a:spcPct val="2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Dynamo</a:t>
            </a:r>
            <a:r>
              <a:rPr lang="en"/>
              <a:t>DB vs Spanner: </a:t>
            </a:r>
            <a:endParaRPr/>
          </a:p>
        </p:txBody>
      </p:sp>
      <p:sp>
        <p:nvSpPr>
          <p:cNvPr id="381" name="Google Shape;381;p30"/>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sz="1100">
                <a:latin typeface="Arial"/>
                <a:ea typeface="Arial"/>
                <a:cs typeface="Arial"/>
                <a:sym typeface="Arial"/>
              </a:rPr>
              <a:t>Amazon DynamoDB stores information in Amazon’s cloud and is a hosted, scalable database solution. DynamoDB is primarily a document store and key value store database. DynamoDB does not accept XML and is therefore schema-free</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 Google Cloud The Spanner database service is a horizontally scalable relational database that maintains data consistency across all nodes in the network. It’s the public face of the internal database that drives Google’s flagship products like Google Ads and Play.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457200" rtl="0" algn="just">
              <a:lnSpc>
                <a:spcPct val="2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and Future Work: </a:t>
            </a:r>
            <a:endParaRPr/>
          </a:p>
        </p:txBody>
      </p:sp>
      <p:sp>
        <p:nvSpPr>
          <p:cNvPr id="387" name="Google Shape;387;p31"/>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 literature review on cloud native databases and the methodologies has been carried out for the purposes of this research. In addition to that, we went through some of the fundamentals of well-known databases like  Spanner, MongoDB, DynamoDB, Amazon Aurora, PostgreSQL, BigQuery, and BigTable.</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In future we will work on the extension of the current investigation and analyze of the performance of these databases, as well as a full comparison of these databases, and we will then make some recommendations.</a:t>
            </a:r>
            <a:endParaRPr sz="1100">
              <a:latin typeface="Arial"/>
              <a:ea typeface="Arial"/>
              <a:cs typeface="Arial"/>
              <a:sym typeface="Arial"/>
            </a:endParaRPr>
          </a:p>
          <a:p>
            <a:pPr indent="0" lvl="0" marL="457200" rtl="0" algn="just">
              <a:lnSpc>
                <a:spcPct val="2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459975"/>
            <a:ext cx="4417200" cy="85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subTitle"/>
          </p:nvPr>
        </p:nvSpPr>
        <p:spPr>
          <a:xfrm>
            <a:off x="824000" y="1630900"/>
            <a:ext cx="7233900" cy="3039900"/>
          </a:xfrm>
          <a:prstGeom prst="rect">
            <a:avLst/>
          </a:prstGeom>
        </p:spPr>
        <p:txBody>
          <a:bodyPr anchorCtr="0" anchor="t" bIns="91425" lIns="91425" spcFirstLastPara="1" rIns="91425" wrap="square" tIns="91425">
            <a:normAutofit lnSpcReduction="10000"/>
          </a:bodyPr>
          <a:lstStyle/>
          <a:p>
            <a:pPr indent="-330200" lvl="0" marL="457200" rtl="0" algn="just">
              <a:lnSpc>
                <a:spcPct val="115000"/>
              </a:lnSpc>
              <a:spcBef>
                <a:spcPts val="0"/>
              </a:spcBef>
              <a:spcAft>
                <a:spcPts val="0"/>
              </a:spcAft>
              <a:buSzPts val="1600"/>
              <a:buChar char="●"/>
            </a:pPr>
            <a:r>
              <a:rPr lang="en"/>
              <a:t>R</a:t>
            </a:r>
            <a:r>
              <a:rPr lang="en"/>
              <a:t>esearch on cloud-native apps has inspired the development of extremely elastically scalable and robust stateless systems.</a:t>
            </a:r>
            <a:endParaRPr/>
          </a:p>
          <a:p>
            <a:pPr indent="-330200" lvl="0" marL="457200" rtl="0" algn="just">
              <a:lnSpc>
                <a:spcPct val="115000"/>
              </a:lnSpc>
              <a:spcBef>
                <a:spcPts val="0"/>
              </a:spcBef>
              <a:spcAft>
                <a:spcPts val="0"/>
              </a:spcAft>
              <a:buSzPts val="1600"/>
              <a:buChar char="●"/>
            </a:pPr>
            <a:r>
              <a:rPr lang="en"/>
              <a:t>No-SQL databases are high-performance and non-relational data repositories. Column stores, key value stores, document stores, and graph databases are the four basic categories of NoSQL databases.</a:t>
            </a:r>
            <a:endParaRPr/>
          </a:p>
          <a:p>
            <a:pPr indent="-330200" lvl="0" marL="457200" rtl="0" algn="just">
              <a:lnSpc>
                <a:spcPct val="115000"/>
              </a:lnSpc>
              <a:spcBef>
                <a:spcPts val="0"/>
              </a:spcBef>
              <a:spcAft>
                <a:spcPts val="0"/>
              </a:spcAft>
              <a:buSzPts val="1600"/>
              <a:buChar char="●"/>
            </a:pPr>
            <a:r>
              <a:rPr lang="en"/>
              <a:t>JSON based databases are used to name a couple of the main storage types</a:t>
            </a:r>
            <a:endParaRPr/>
          </a:p>
          <a:p>
            <a:pPr indent="-330200" lvl="0" marL="457200" rtl="0" algn="just">
              <a:lnSpc>
                <a:spcPct val="115000"/>
              </a:lnSpc>
              <a:spcBef>
                <a:spcPts val="0"/>
              </a:spcBef>
              <a:spcAft>
                <a:spcPts val="0"/>
              </a:spcAft>
              <a:buSzPts val="1600"/>
              <a:buChar char="●"/>
            </a:pPr>
            <a:r>
              <a:rPr lang="en"/>
              <a:t>PostgreSQL, MariaDB, and MySQL are just a few examples of SQL databases.</a:t>
            </a:r>
            <a:endParaRPr/>
          </a:p>
          <a:p>
            <a:pPr indent="-330200" lvl="0" marL="457200" rtl="0" algn="just">
              <a:lnSpc>
                <a:spcPct val="115000"/>
              </a:lnSpc>
              <a:spcBef>
                <a:spcPts val="0"/>
              </a:spcBef>
              <a:spcAft>
                <a:spcPts val="0"/>
              </a:spcAft>
              <a:buSzPts val="1600"/>
              <a:buChar char="●"/>
            </a:pPr>
            <a:r>
              <a:rPr lang="en"/>
              <a:t>In this paper, we compared SQL databases to Cloud Native NoSQL databases.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824000" y="459975"/>
            <a:ext cx="4417200" cy="85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291" name="Google Shape;291;p15"/>
          <p:cNvSpPr txBox="1"/>
          <p:nvPr>
            <p:ph idx="1" type="subTitle"/>
          </p:nvPr>
        </p:nvSpPr>
        <p:spPr>
          <a:xfrm>
            <a:off x="824000" y="1630900"/>
            <a:ext cx="7932300" cy="2587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t>Maulidin, A. J. et al. measure the synchronization system execution time and test data integration on web services. This work tries to automatically integrate two separate datasets online. They presented a Web services-based method for aggregating databases.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SQL Injection is a risky hacking tactic, according to Gupta et al.  In this paper, they proposed a novel SQL Injection Attack mitigation method. They used an integrated encryption mechanism to prevent SQL Injection Attack on web application databases.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824000" y="459975"/>
            <a:ext cx="4417200" cy="85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MongoDB vs SQL</a:t>
            </a:r>
            <a:endParaRPr/>
          </a:p>
        </p:txBody>
      </p:sp>
      <p:sp>
        <p:nvSpPr>
          <p:cNvPr id="297" name="Google Shape;297;p16"/>
          <p:cNvSpPr txBox="1"/>
          <p:nvPr>
            <p:ph idx="1" type="subTitle"/>
          </p:nvPr>
        </p:nvSpPr>
        <p:spPr>
          <a:xfrm>
            <a:off x="824000" y="1630900"/>
            <a:ext cx="4255500" cy="2271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a:t>Type</a:t>
            </a:r>
            <a:endParaRPr/>
          </a:p>
          <a:p>
            <a:pPr indent="-330200" lvl="0" marL="457200" rtl="0" algn="just">
              <a:lnSpc>
                <a:spcPct val="115000"/>
              </a:lnSpc>
              <a:spcBef>
                <a:spcPts val="0"/>
              </a:spcBef>
              <a:spcAft>
                <a:spcPts val="0"/>
              </a:spcAft>
              <a:buSzPts val="1600"/>
              <a:buChar char="●"/>
            </a:pPr>
            <a:r>
              <a:rPr lang="en"/>
              <a:t>Language</a:t>
            </a:r>
            <a:endParaRPr/>
          </a:p>
          <a:p>
            <a:pPr indent="-330200" lvl="0" marL="457200" rtl="0" algn="just">
              <a:lnSpc>
                <a:spcPct val="115000"/>
              </a:lnSpc>
              <a:spcBef>
                <a:spcPts val="0"/>
              </a:spcBef>
              <a:spcAft>
                <a:spcPts val="0"/>
              </a:spcAft>
              <a:buSzPts val="1600"/>
              <a:buChar char="●"/>
            </a:pPr>
            <a:r>
              <a:rPr lang="en"/>
              <a:t>Scalability</a:t>
            </a:r>
            <a:endParaRPr/>
          </a:p>
          <a:p>
            <a:pPr indent="-330200" lvl="0" marL="457200" rtl="0" algn="just">
              <a:lnSpc>
                <a:spcPct val="115000"/>
              </a:lnSpc>
              <a:spcBef>
                <a:spcPts val="0"/>
              </a:spcBef>
              <a:spcAft>
                <a:spcPts val="0"/>
              </a:spcAft>
              <a:buSzPts val="1600"/>
              <a:buChar char="●"/>
            </a:pPr>
            <a:r>
              <a:rPr lang="en"/>
              <a:t>Structure</a:t>
            </a:r>
            <a:endParaRPr/>
          </a:p>
          <a:p>
            <a:pPr indent="-330200" lvl="0" marL="457200" rtl="0" algn="just">
              <a:lnSpc>
                <a:spcPct val="115000"/>
              </a:lnSpc>
              <a:spcBef>
                <a:spcPts val="0"/>
              </a:spcBef>
              <a:spcAft>
                <a:spcPts val="0"/>
              </a:spcAft>
              <a:buSzPts val="1600"/>
              <a:buChar char="●"/>
            </a:pPr>
            <a:r>
              <a:rPr lang="en"/>
              <a:t>Property followed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459975"/>
            <a:ext cx="4417200" cy="85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Scalability</a:t>
            </a:r>
            <a:endParaRPr/>
          </a:p>
        </p:txBody>
      </p:sp>
      <p:sp>
        <p:nvSpPr>
          <p:cNvPr id="303" name="Google Shape;303;p17"/>
          <p:cNvSpPr txBox="1"/>
          <p:nvPr>
            <p:ph idx="1" type="subTitle"/>
          </p:nvPr>
        </p:nvSpPr>
        <p:spPr>
          <a:xfrm>
            <a:off x="824000" y="1630900"/>
            <a:ext cx="4255500" cy="2271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a:t>SQL scales vertically</a:t>
            </a:r>
            <a:endParaRPr/>
          </a:p>
          <a:p>
            <a:pPr indent="-330200" lvl="0" marL="457200" rtl="0" algn="just">
              <a:lnSpc>
                <a:spcPct val="115000"/>
              </a:lnSpc>
              <a:spcBef>
                <a:spcPts val="0"/>
              </a:spcBef>
              <a:spcAft>
                <a:spcPts val="0"/>
              </a:spcAft>
              <a:buSzPts val="1600"/>
              <a:buChar char="●"/>
            </a:pPr>
            <a:r>
              <a:rPr lang="en"/>
              <a:t>MongoDB scales Horizontally</a:t>
            </a:r>
            <a:endParaRPr/>
          </a:p>
          <a:p>
            <a:pPr indent="-330200" lvl="0" marL="457200" rtl="0" algn="just">
              <a:lnSpc>
                <a:spcPct val="115000"/>
              </a:lnSpc>
              <a:spcBef>
                <a:spcPts val="0"/>
              </a:spcBef>
              <a:spcAft>
                <a:spcPts val="0"/>
              </a:spcAft>
              <a:buSzPts val="1600"/>
              <a:buChar char="●"/>
            </a:pPr>
            <a:r>
              <a:rPr lang="en"/>
              <a:t>Downtime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824000" y="459975"/>
            <a:ext cx="4417200" cy="10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Availability &amp; Reliability</a:t>
            </a:r>
            <a:endParaRPr/>
          </a:p>
        </p:txBody>
      </p:sp>
      <p:sp>
        <p:nvSpPr>
          <p:cNvPr id="309" name="Google Shape;309;p18"/>
          <p:cNvSpPr txBox="1"/>
          <p:nvPr>
            <p:ph idx="1" type="subTitle"/>
          </p:nvPr>
        </p:nvSpPr>
        <p:spPr>
          <a:xfrm>
            <a:off x="824000" y="1630900"/>
            <a:ext cx="4255500" cy="2271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a:t>Replication</a:t>
            </a:r>
            <a:endParaRPr/>
          </a:p>
          <a:p>
            <a:pPr indent="-330200" lvl="0" marL="457200" rtl="0" algn="just">
              <a:lnSpc>
                <a:spcPct val="115000"/>
              </a:lnSpc>
              <a:spcBef>
                <a:spcPts val="0"/>
              </a:spcBef>
              <a:spcAft>
                <a:spcPts val="0"/>
              </a:spcAft>
              <a:buSzPts val="1600"/>
              <a:buChar char="●"/>
            </a:pPr>
            <a:r>
              <a:rPr lang="en"/>
              <a:t>Sharding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824000" y="459975"/>
            <a:ext cx="4417200" cy="10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Distribution of transactions</a:t>
            </a:r>
            <a:endParaRPr/>
          </a:p>
        </p:txBody>
      </p:sp>
      <p:sp>
        <p:nvSpPr>
          <p:cNvPr id="315" name="Google Shape;315;p19"/>
          <p:cNvSpPr txBox="1"/>
          <p:nvPr>
            <p:ph idx="1" type="subTitle"/>
          </p:nvPr>
        </p:nvSpPr>
        <p:spPr>
          <a:xfrm>
            <a:off x="824000" y="1630900"/>
            <a:ext cx="4255500" cy="2271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SzPts val="1600"/>
              <a:buChar char="●"/>
            </a:pPr>
            <a:r>
              <a:rPr lang="en"/>
              <a:t>Single document vs multi-document transaction</a:t>
            </a:r>
            <a:endParaRPr/>
          </a:p>
          <a:p>
            <a:pPr indent="-330200" lvl="0" marL="457200" rtl="0" algn="just">
              <a:lnSpc>
                <a:spcPct val="115000"/>
              </a:lnSpc>
              <a:spcBef>
                <a:spcPts val="0"/>
              </a:spcBef>
              <a:spcAft>
                <a:spcPts val="0"/>
              </a:spcAft>
              <a:buSzPts val="1600"/>
              <a:buChar char="●"/>
            </a:pPr>
            <a:r>
              <a:rPr lang="en"/>
              <a:t>MSDTC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Aurora:</a:t>
            </a:r>
            <a:endParaRPr/>
          </a:p>
        </p:txBody>
      </p:sp>
      <p:sp>
        <p:nvSpPr>
          <p:cNvPr id="321" name="Google Shape;321;p20"/>
          <p:cNvSpPr txBox="1"/>
          <p:nvPr>
            <p:ph idx="1" type="subTitle"/>
          </p:nvPr>
        </p:nvSpPr>
        <p:spPr>
          <a:xfrm>
            <a:off x="824000" y="1456675"/>
            <a:ext cx="7477800" cy="2835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a:t>MySQL and PostgreSQL compatible relational databases built for the cloud with the performance and availability of commercial-grade databases at 1/10th the price.</a:t>
            </a:r>
            <a:endParaRPr/>
          </a:p>
          <a:p>
            <a:pPr indent="0" lvl="0" marL="457200" rtl="0" algn="just">
              <a:spcBef>
                <a:spcPts val="0"/>
              </a:spcBef>
              <a:spcAft>
                <a:spcPts val="0"/>
              </a:spcAft>
              <a:buNone/>
            </a:pPr>
            <a:r>
              <a:t/>
            </a:r>
            <a:endParaRPr/>
          </a:p>
          <a:p>
            <a:pPr indent="-330200" lvl="0" marL="457200" rtl="0" algn="just">
              <a:spcBef>
                <a:spcPts val="0"/>
              </a:spcBef>
              <a:spcAft>
                <a:spcPts val="0"/>
              </a:spcAft>
              <a:buSzPts val="1600"/>
              <a:buChar char="●"/>
            </a:pPr>
            <a:r>
              <a:rPr lang="en"/>
              <a:t>It was developed by Amazon in 2015.</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Its Primary database model is Relational DBMS.</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It supports Server-side scripting.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ctrTitle"/>
          </p:nvPr>
        </p:nvSpPr>
        <p:spPr>
          <a:xfrm>
            <a:off x="824000" y="219150"/>
            <a:ext cx="74328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Amazon Aurora:</a:t>
            </a:r>
            <a:endParaRPr/>
          </a:p>
        </p:txBody>
      </p:sp>
      <p:sp>
        <p:nvSpPr>
          <p:cNvPr id="327" name="Google Shape;327;p21"/>
          <p:cNvSpPr txBox="1"/>
          <p:nvPr>
            <p:ph idx="1" type="subTitle"/>
          </p:nvPr>
        </p:nvSpPr>
        <p:spPr>
          <a:xfrm>
            <a:off x="824000" y="1456675"/>
            <a:ext cx="7477800" cy="34359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b="1" lang="en"/>
              <a:t>Availability and Durability:</a:t>
            </a:r>
            <a:r>
              <a:rPr lang="en"/>
              <a:t> Fault-tolerant, self-healing storage; six copies of data across three AZs; continuous backup to S3.</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Highly Secure:</a:t>
            </a:r>
            <a:r>
              <a:rPr lang="en"/>
              <a:t> Network isolation, encryption at rest/transit.</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Fully Managed:</a:t>
            </a:r>
            <a:r>
              <a:rPr lang="en"/>
              <a:t> Managed by RDS: no hardware provisioning, software patching, setup, configuration, or backups.</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Partitioning can be done with horizontal partitioning.</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It provides concept of Referential Integrity. Hence, no Foreign Keys.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