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04c4b74b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04c4b74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04c4b74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04c4b74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04c4b74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04c4b74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4c4b74b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04c4b74b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04c4b74b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04c4b74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4c4b74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04c4b74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04c4b74b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04c4b74b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04c4b74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04c4b74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04c4b74b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04c4b74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04c4b74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04c4b7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ff01d103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ff01d103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04c4b74b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04c4b74b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04c4b74b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04c4b74b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04c4b74b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04c4b74b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04c4b74b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04c4b74b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04c4b74b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04c4b74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4c4b74b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04c4b74b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04c4b74b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04c4b74b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04c4b74b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04c4b74b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4c4b74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4c4b74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04c4b74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04c4b74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04c4b74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04c4b74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4c4b74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4c4b74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4c4b74b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4c4b74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04c4b74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04c4b74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04c4b74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04c4b74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LLAMA 3.1 PAPER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EXPLANATION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Pipeline, Dataset Collection, Processing, Infrastructure and many more…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71463"/>
            <a:ext cx="857250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PRE-</a:t>
            </a:r>
            <a:r>
              <a:rPr lang="en"/>
              <a:t>TRAINING PROCEDURE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400262" y="13304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SFT Training followed by DPO on Preference Data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For data a mix of human annotated and synthetic(AI generated) data is used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Before the process of SFT and DPO train a reward model on human annotated preference data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Special Headers and Termination Tokens are used for new capabilities like tool use with a multi-message chat protocol</a:t>
            </a:r>
            <a:endParaRPr sz="14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83099" y="712150"/>
            <a:ext cx="7459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MODELING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MODELING</a:t>
            </a:r>
            <a:r>
              <a:rPr lang="en"/>
              <a:t> PROCEDURE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400262" y="13304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In reward modeling, we keep the training goal the same but remove the margin term in the loss function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 The reward model is used for rejection sampling on human-annotated prompts where 10-30 outputs are chosen.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Each preference ranking sample has two or three responses with rankings as: edited &gt; chosen &gt; rejected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Edited indicates that the sample is edited in the iterations of training</a:t>
            </a:r>
            <a:endParaRPr sz="14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83100" y="712150"/>
            <a:ext cx="8610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FINETUNING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 </a:t>
            </a:r>
            <a:r>
              <a:rPr lang="en"/>
              <a:t>PROCEDURE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400262" y="13304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SFT training of model is on rejection-sampled data combined with real data and synthetic data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Trained with a lr of 1e-5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Trained for 8.5K to 9K steps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Important: Prompt tokens are masked for efficient loss calculation only for the tokens generated by LLM. Example: A formatted prompt for QA with Answer tag to complete. Loss calc only for those tokens</a:t>
            </a:r>
            <a:endParaRPr sz="14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83100" y="712150"/>
            <a:ext cx="8610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DPO TRAINING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DPO TRAINING </a:t>
            </a:r>
            <a:r>
              <a:rPr lang="en"/>
              <a:t>PROCEDURE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2400250" y="1568550"/>
            <a:ext cx="63216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Trained on preference data collected using the best-performing models from previous alignment rounds (lr=1e-5, β=0.1).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Special h</a:t>
            </a:r>
            <a:r>
              <a:rPr lang="en" sz="1460"/>
              <a:t>eader and termination tokens are masked to stabilize training.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Masking these tokens prevents conflicting learning objectives.</a:t>
            </a:r>
            <a:endParaRPr sz="146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460"/>
              <a:t>NLL loss term with a 0.2 scaling coefficient is applied to the chosen </a:t>
            </a:r>
            <a:endParaRPr sz="146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60"/>
              <a:t>sequence.</a:t>
            </a:r>
            <a:endParaRPr sz="14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83100" y="712150"/>
            <a:ext cx="8610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Image-Text and Video-Text pairs data are used for training the image encoder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 Annealing dataset created by resampling the image-caption pairs to 350M examples using n-grams.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 Additional 150M examples collected using visual grounding, screenshot parsing, question-answer pair, synthetic captions, synthetically generated images from charts, tables, equations, etc represented via LaTex or markdown</a:t>
            </a:r>
            <a:endParaRPr sz="146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62" y="13459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the same architecture as Llama 3 and predecessors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stable training, MOE is avoided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Followed a Multi-Stage Training Process: Multi-Stage Pretraining, Post-Training, SFT, Rejection Sampling, DPO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Multimodal Adapters under development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2400249" y="1211350"/>
            <a:ext cx="658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226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160"/>
              <a:buChar char="●"/>
            </a:pPr>
            <a:r>
              <a:rPr lang="en" sz="1160"/>
              <a:t>Consists of three components - Image Encoder, Image and Video Adapter</a:t>
            </a:r>
            <a:endParaRPr sz="1160"/>
          </a:p>
          <a:p>
            <a:pPr indent="-30226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160"/>
              <a:buChar char="●"/>
            </a:pPr>
            <a:r>
              <a:rPr lang="en" sz="1160"/>
              <a:t> Image Encoder: ViT/H-14 variant, 630M params, trained on 2.5B image-text pairs, </a:t>
            </a:r>
            <a:r>
              <a:rPr lang="en" sz="1160"/>
              <a:t>five </a:t>
            </a:r>
            <a:r>
              <a:rPr lang="en" sz="1160"/>
              <a:t>epochs. Image size - 224x224 Patch size - 16. </a:t>
            </a:r>
            <a:r>
              <a:rPr lang="en" sz="1160"/>
              <a:t>Multi-layer feature extraction from previous layers and injected into final layer to preserve fine-grained localization information. 40 transformer blocks with 8 gated attn layers</a:t>
            </a:r>
            <a:endParaRPr sz="1160"/>
          </a:p>
          <a:p>
            <a:pPr indent="-30226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160"/>
              <a:buChar char="●"/>
            </a:pPr>
            <a:r>
              <a:rPr lang="en" sz="1160"/>
              <a:t>Image Adapter: Grouped Query Attention with the cross attention layer accounting to 100B params approx. Trained in two stages</a:t>
            </a:r>
            <a:endParaRPr sz="1160"/>
          </a:p>
          <a:p>
            <a:pPr indent="-30226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160"/>
              <a:buChar char="●"/>
            </a:pPr>
            <a:r>
              <a:rPr lang="en" sz="1160"/>
              <a:t>Video Adapter: </a:t>
            </a:r>
            <a:r>
              <a:rPr lang="en" sz="1160"/>
              <a:t> 64 frames uniformly sampled from a video each processed by image encoder. Temporal information using temporal aggregator (perceiver resampler), and some additional cross-attention layers</a:t>
            </a:r>
            <a:endParaRPr sz="116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6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For image, started with pre-trained text model and vision encoder weights. 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Vision encoder is unfrozen, text frozen, and trained using 6B image-text pairs with a batch size of 16,384, cosine schedule, lr 10e-4 with weight decay of 0.01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For video, start from the image pre-trained and annealed weights. Video aggregator trained from scratch while everything else is froze</a:t>
            </a:r>
            <a:endParaRPr sz="14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TRAINING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2400250" y="1389925"/>
            <a:ext cx="63216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- Data procedures are mostly the same as in the case of text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- Academic datasets, human-annotated and synthetic data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- For quality tuning, a small but highly selective with utmost quality data is curated. 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DPO is done on this data to improve response quality to help improve human evaluations</a:t>
            </a:r>
            <a:endParaRPr sz="14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83100" y="712150"/>
            <a:ext cx="8610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</a:t>
            </a:r>
            <a:r>
              <a:rPr lang="en"/>
              <a:t>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2400250" y="1518925"/>
            <a:ext cx="63216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15M hours of multilingual speech data for pretraining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ASR training data contains 230K hours of manually transcribed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Speech recordings spans for 34 languages.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AST training data contains 90K hours of translations in two directions (33 languages -&gt; English and English -&gt;33 language)</a:t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25K hours of synthetic data</a:t>
            </a:r>
            <a:endParaRPr sz="146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2400249" y="1211350"/>
            <a:ext cx="658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Speech encoder and speech adapter.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Speech encoder is a Conformer model with 1B parameters.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Input is an 80-dimensional mel-spectrogram processed by 4-stride stacking layers and a linear projection before the Conformer encoder.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Each Conformer layer has a 1536 latent dimension, two 4096-dimension Macron-net style feed-forward networks, a convolution module with kernel size 7, and a rotary attention module.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The speech adapter has about 100M parameters, composed of a convolution layer, a rotary Transformer layer, and a linear layer.</a:t>
            </a:r>
            <a:endParaRPr sz="116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2400250" y="575950"/>
            <a:ext cx="658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2400249" y="1439550"/>
            <a:ext cx="6582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Pre-training uses unlabeled data and the BEST-RQ algorithm for the speech encoder.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A 32-frame mask (2.5% probability) is applied to the input mel-spectrogram.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Features are quantized by stacking 4 frames, projecting to a 16-dimensional space, and performing a NN search within a codebook of 8,192 vectors.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Multi-softmax loss is used only on masked frames.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Encoder trained for 500K steps with a batch size of 2,048 utterances.</a:t>
            </a:r>
            <a:endParaRPr sz="116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60"/>
              <a:t>SFT integrates the adapter and pre-trained encoder with the language model, keeping the LLM frozen.</a:t>
            </a:r>
            <a:endParaRPr sz="116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283100" y="712150"/>
            <a:ext cx="8610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783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INFORMATION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Attention - Grouped Query Attention with 8KV heads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Vocab Size - 128k -&gt; (100k - tiktoken encoder, 28k - additional tokens for non English langs)</a:t>
            </a:r>
            <a:endParaRPr/>
          </a:p>
          <a:p>
            <a:pPr indent="-3041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Attention Mask - Prevent Self Attention between documents within same sequence. Very crucial in long context training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00" y="2305800"/>
            <a:ext cx="3255875" cy="159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PROCESSING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Custom HTML Parser - Crawl web data and maintain structure for math and code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Deduplication - URL, Document and Line level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N-Gram Ratio - Removes Redundant content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Token Distribution KL Divergence - Filter Documents with High Outliers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FastText - 176 language documents classification</a:t>
            </a:r>
            <a:endParaRPr sz="1360"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Data Ratio - 50% GK, 25% Math and Reasoning, 17% Code and 8% Multilingual</a:t>
            </a:r>
            <a:endParaRPr sz="13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RECIPE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PROCEDURE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Largest model 405B parameters is trained on 15.6T tokens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Initially trained on 8k context length data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Gradually context length increased in 6 stages to 128k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Initial Setup - Batch Size 4M tokens, 4096 seq len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Doubled to 8M and 8192 after 252M tokens trained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Again doubled to 16M after 2.87T tokens</a:t>
            </a:r>
            <a:endParaRPr sz="1460"/>
          </a:p>
          <a:p>
            <a:pPr indent="-32131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For long conext pretraining, 800B tokens were trained at the final stage of pretraining. This is very stable</a:t>
            </a:r>
            <a:endParaRPr sz="14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83099" y="712150"/>
            <a:ext cx="7459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(PRE) </a:t>
            </a:r>
            <a:r>
              <a:rPr lang="en"/>
              <a:t>TRAINING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