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notesMasterIdLst>
    <p:notesMasterId r:id="rId23"/>
  </p:notesMasterIdLst>
  <p:sldIdLst>
    <p:sldId id="256" r:id="rId2"/>
    <p:sldId id="257" r:id="rId3"/>
    <p:sldId id="258" r:id="rId4"/>
    <p:sldId id="259" r:id="rId5"/>
    <p:sldId id="268" r:id="rId6"/>
    <p:sldId id="273" r:id="rId7"/>
    <p:sldId id="260" r:id="rId8"/>
    <p:sldId id="261" r:id="rId9"/>
    <p:sldId id="262" r:id="rId10"/>
    <p:sldId id="263" r:id="rId11"/>
    <p:sldId id="264" r:id="rId12"/>
    <p:sldId id="265" r:id="rId13"/>
    <p:sldId id="266" r:id="rId14"/>
    <p:sldId id="267" r:id="rId15"/>
    <p:sldId id="271" r:id="rId16"/>
    <p:sldId id="269" r:id="rId17"/>
    <p:sldId id="270" r:id="rId18"/>
    <p:sldId id="277" r:id="rId19"/>
    <p:sldId id="276"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660"/>
  </p:normalViewPr>
  <p:slideViewPr>
    <p:cSldViewPr snapToGrid="0">
      <p:cViewPr varScale="1">
        <p:scale>
          <a:sx n="82" d="100"/>
          <a:sy n="82" d="100"/>
        </p:scale>
        <p:origin x="64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E4CC8-066D-488B-8EE8-2954E5E5F3C4}" type="datetimeFigureOut">
              <a:rPr lang="en-US" smtClean="0"/>
              <a:pPr/>
              <a:t>03-Jun-22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CB598-1593-48D3-833B-A50CFD7B3720}" type="slidenum">
              <a:rPr lang="en-US" smtClean="0"/>
              <a:pPr/>
              <a:t>‹#›</a:t>
            </a:fld>
            <a:endParaRPr lang="en-US"/>
          </a:p>
        </p:txBody>
      </p:sp>
    </p:spTree>
    <p:extLst>
      <p:ext uri="{BB962C8B-B14F-4D97-AF65-F5344CB8AC3E}">
        <p14:creationId xmlns:p14="http://schemas.microsoft.com/office/powerpoint/2010/main" val="3345595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04 June, 2022</a:t>
            </a:r>
          </a:p>
        </p:txBody>
      </p:sp>
      <p:sp>
        <p:nvSpPr>
          <p:cNvPr id="5" name="Footer Placeholder 4"/>
          <p:cNvSpPr>
            <a:spLocks noGrp="1"/>
          </p:cNvSpPr>
          <p:nvPr>
            <p:ph type="ftr" sz="quarter" idx="11"/>
          </p:nvPr>
        </p:nvSpPr>
        <p:spPr/>
        <p:txBody>
          <a:bodyPr/>
          <a:lstStyle/>
          <a:p>
            <a:r>
              <a:rPr lang="en-US"/>
              <a:t>Run &amp; Gun</a:t>
            </a:r>
          </a:p>
        </p:txBody>
      </p:sp>
      <p:sp>
        <p:nvSpPr>
          <p:cNvPr id="6" name="Slide Number Placeholder 5"/>
          <p:cNvSpPr>
            <a:spLocks noGrp="1"/>
          </p:cNvSpPr>
          <p:nvPr>
            <p:ph type="sldNum" sz="quarter" idx="12"/>
          </p:nvPr>
        </p:nvSpPr>
        <p:spPr/>
        <p:txBody>
          <a:bodyPr/>
          <a:lstStyle/>
          <a:p>
            <a:fld id="{AF455AEA-CF85-4CDB-9CCC-E5F1EAB012A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076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04 June, 2022</a:t>
            </a:r>
          </a:p>
        </p:txBody>
      </p:sp>
      <p:sp>
        <p:nvSpPr>
          <p:cNvPr id="5" name="Footer Placeholder 4"/>
          <p:cNvSpPr>
            <a:spLocks noGrp="1"/>
          </p:cNvSpPr>
          <p:nvPr>
            <p:ph type="ftr" sz="quarter" idx="11"/>
          </p:nvPr>
        </p:nvSpPr>
        <p:spPr/>
        <p:txBody>
          <a:bodyPr/>
          <a:lstStyle/>
          <a:p>
            <a:r>
              <a:rPr lang="en-US"/>
              <a:t>Run &amp; Gun</a:t>
            </a:r>
          </a:p>
        </p:txBody>
      </p:sp>
      <p:sp>
        <p:nvSpPr>
          <p:cNvPr id="6" name="Slide Number Placeholder 5"/>
          <p:cNvSpPr>
            <a:spLocks noGrp="1"/>
          </p:cNvSpPr>
          <p:nvPr>
            <p:ph type="sldNum" sz="quarter" idx="12"/>
          </p:nvPr>
        </p:nvSpPr>
        <p:spPr/>
        <p:txBody>
          <a:bodyPr/>
          <a:lstStyle/>
          <a:p>
            <a:fld id="{AF455AEA-CF85-4CDB-9CCC-E5F1EAB012AF}" type="slidenum">
              <a:rPr lang="en-US" smtClean="0"/>
              <a:pPr/>
              <a:t>‹#›</a:t>
            </a:fld>
            <a:endParaRPr lang="en-US"/>
          </a:p>
        </p:txBody>
      </p:sp>
    </p:spTree>
    <p:extLst>
      <p:ext uri="{BB962C8B-B14F-4D97-AF65-F5344CB8AC3E}">
        <p14:creationId xmlns:p14="http://schemas.microsoft.com/office/powerpoint/2010/main" val="113006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04 June, 2022</a:t>
            </a:r>
          </a:p>
        </p:txBody>
      </p:sp>
      <p:sp>
        <p:nvSpPr>
          <p:cNvPr id="5" name="Footer Placeholder 4"/>
          <p:cNvSpPr>
            <a:spLocks noGrp="1"/>
          </p:cNvSpPr>
          <p:nvPr>
            <p:ph type="ftr" sz="quarter" idx="11"/>
          </p:nvPr>
        </p:nvSpPr>
        <p:spPr/>
        <p:txBody>
          <a:bodyPr/>
          <a:lstStyle/>
          <a:p>
            <a:r>
              <a:rPr lang="en-US"/>
              <a:t>Run &amp; Gun</a:t>
            </a:r>
          </a:p>
        </p:txBody>
      </p:sp>
      <p:sp>
        <p:nvSpPr>
          <p:cNvPr id="6" name="Slide Number Placeholder 5"/>
          <p:cNvSpPr>
            <a:spLocks noGrp="1"/>
          </p:cNvSpPr>
          <p:nvPr>
            <p:ph type="sldNum" sz="quarter" idx="12"/>
          </p:nvPr>
        </p:nvSpPr>
        <p:spPr/>
        <p:txBody>
          <a:bodyPr/>
          <a:lstStyle/>
          <a:p>
            <a:fld id="{AF455AEA-CF85-4CDB-9CCC-E5F1EAB012AF}" type="slidenum">
              <a:rPr lang="en-US" smtClean="0"/>
              <a:pPr/>
              <a:t>‹#›</a:t>
            </a:fld>
            <a:endParaRPr lang="en-US"/>
          </a:p>
        </p:txBody>
      </p:sp>
    </p:spTree>
    <p:extLst>
      <p:ext uri="{BB962C8B-B14F-4D97-AF65-F5344CB8AC3E}">
        <p14:creationId xmlns:p14="http://schemas.microsoft.com/office/powerpoint/2010/main" val="331295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04 June, 2022</a:t>
            </a:r>
          </a:p>
        </p:txBody>
      </p:sp>
      <p:sp>
        <p:nvSpPr>
          <p:cNvPr id="5" name="Footer Placeholder 4"/>
          <p:cNvSpPr>
            <a:spLocks noGrp="1"/>
          </p:cNvSpPr>
          <p:nvPr>
            <p:ph type="ftr" sz="quarter" idx="11"/>
          </p:nvPr>
        </p:nvSpPr>
        <p:spPr/>
        <p:txBody>
          <a:bodyPr/>
          <a:lstStyle/>
          <a:p>
            <a:r>
              <a:rPr lang="en-US"/>
              <a:t>Run &amp; Gun</a:t>
            </a:r>
          </a:p>
        </p:txBody>
      </p:sp>
      <p:sp>
        <p:nvSpPr>
          <p:cNvPr id="6" name="Slide Number Placeholder 5"/>
          <p:cNvSpPr>
            <a:spLocks noGrp="1"/>
          </p:cNvSpPr>
          <p:nvPr>
            <p:ph type="sldNum" sz="quarter" idx="12"/>
          </p:nvPr>
        </p:nvSpPr>
        <p:spPr/>
        <p:txBody>
          <a:bodyPr/>
          <a:lstStyle/>
          <a:p>
            <a:fld id="{AF455AEA-CF85-4CDB-9CCC-E5F1EAB012AF}" type="slidenum">
              <a:rPr lang="en-US" smtClean="0"/>
              <a:pPr/>
              <a:t>‹#›</a:t>
            </a:fld>
            <a:endParaRPr lang="en-US"/>
          </a:p>
        </p:txBody>
      </p:sp>
    </p:spTree>
    <p:extLst>
      <p:ext uri="{BB962C8B-B14F-4D97-AF65-F5344CB8AC3E}">
        <p14:creationId xmlns:p14="http://schemas.microsoft.com/office/powerpoint/2010/main" val="352347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 June, 2022</a:t>
            </a:r>
          </a:p>
        </p:txBody>
      </p:sp>
      <p:sp>
        <p:nvSpPr>
          <p:cNvPr id="5" name="Footer Placeholder 4"/>
          <p:cNvSpPr>
            <a:spLocks noGrp="1"/>
          </p:cNvSpPr>
          <p:nvPr>
            <p:ph type="ftr" sz="quarter" idx="11"/>
          </p:nvPr>
        </p:nvSpPr>
        <p:spPr/>
        <p:txBody>
          <a:bodyPr/>
          <a:lstStyle/>
          <a:p>
            <a:r>
              <a:rPr lang="en-US"/>
              <a:t>Run &amp; Gun</a:t>
            </a:r>
          </a:p>
        </p:txBody>
      </p:sp>
      <p:sp>
        <p:nvSpPr>
          <p:cNvPr id="6" name="Slide Number Placeholder 5"/>
          <p:cNvSpPr>
            <a:spLocks noGrp="1"/>
          </p:cNvSpPr>
          <p:nvPr>
            <p:ph type="sldNum" sz="quarter" idx="12"/>
          </p:nvPr>
        </p:nvSpPr>
        <p:spPr/>
        <p:txBody>
          <a:bodyPr/>
          <a:lstStyle/>
          <a:p>
            <a:fld id="{AF455AEA-CF85-4CDB-9CCC-E5F1EAB012A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238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04 June, 2022</a:t>
            </a:r>
          </a:p>
        </p:txBody>
      </p:sp>
      <p:sp>
        <p:nvSpPr>
          <p:cNvPr id="6" name="Footer Placeholder 5"/>
          <p:cNvSpPr>
            <a:spLocks noGrp="1"/>
          </p:cNvSpPr>
          <p:nvPr>
            <p:ph type="ftr" sz="quarter" idx="11"/>
          </p:nvPr>
        </p:nvSpPr>
        <p:spPr/>
        <p:txBody>
          <a:bodyPr/>
          <a:lstStyle/>
          <a:p>
            <a:r>
              <a:rPr lang="en-US"/>
              <a:t>Run &amp; Gun</a:t>
            </a:r>
          </a:p>
        </p:txBody>
      </p:sp>
      <p:sp>
        <p:nvSpPr>
          <p:cNvPr id="7" name="Slide Number Placeholder 6"/>
          <p:cNvSpPr>
            <a:spLocks noGrp="1"/>
          </p:cNvSpPr>
          <p:nvPr>
            <p:ph type="sldNum" sz="quarter" idx="12"/>
          </p:nvPr>
        </p:nvSpPr>
        <p:spPr/>
        <p:txBody>
          <a:bodyPr/>
          <a:lstStyle/>
          <a:p>
            <a:fld id="{AF455AEA-CF85-4CDB-9CCC-E5F1EAB012AF}" type="slidenum">
              <a:rPr lang="en-US" smtClean="0"/>
              <a:pPr/>
              <a:t>‹#›</a:t>
            </a:fld>
            <a:endParaRPr lang="en-US"/>
          </a:p>
        </p:txBody>
      </p:sp>
    </p:spTree>
    <p:extLst>
      <p:ext uri="{BB962C8B-B14F-4D97-AF65-F5344CB8AC3E}">
        <p14:creationId xmlns:p14="http://schemas.microsoft.com/office/powerpoint/2010/main" val="68711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04 June, 2022</a:t>
            </a:r>
          </a:p>
        </p:txBody>
      </p:sp>
      <p:sp>
        <p:nvSpPr>
          <p:cNvPr id="8" name="Footer Placeholder 7"/>
          <p:cNvSpPr>
            <a:spLocks noGrp="1"/>
          </p:cNvSpPr>
          <p:nvPr>
            <p:ph type="ftr" sz="quarter" idx="11"/>
          </p:nvPr>
        </p:nvSpPr>
        <p:spPr/>
        <p:txBody>
          <a:bodyPr/>
          <a:lstStyle/>
          <a:p>
            <a:r>
              <a:rPr lang="en-US"/>
              <a:t>Run &amp; Gun</a:t>
            </a:r>
          </a:p>
        </p:txBody>
      </p:sp>
      <p:sp>
        <p:nvSpPr>
          <p:cNvPr id="9" name="Slide Number Placeholder 8"/>
          <p:cNvSpPr>
            <a:spLocks noGrp="1"/>
          </p:cNvSpPr>
          <p:nvPr>
            <p:ph type="sldNum" sz="quarter" idx="12"/>
          </p:nvPr>
        </p:nvSpPr>
        <p:spPr/>
        <p:txBody>
          <a:bodyPr/>
          <a:lstStyle/>
          <a:p>
            <a:fld id="{AF455AEA-CF85-4CDB-9CCC-E5F1EAB012AF}" type="slidenum">
              <a:rPr lang="en-US" smtClean="0"/>
              <a:pPr/>
              <a:t>‹#›</a:t>
            </a:fld>
            <a:endParaRPr lang="en-US"/>
          </a:p>
        </p:txBody>
      </p:sp>
    </p:spTree>
    <p:extLst>
      <p:ext uri="{BB962C8B-B14F-4D97-AF65-F5344CB8AC3E}">
        <p14:creationId xmlns:p14="http://schemas.microsoft.com/office/powerpoint/2010/main" val="386697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04 June, 2022</a:t>
            </a:r>
          </a:p>
        </p:txBody>
      </p:sp>
      <p:sp>
        <p:nvSpPr>
          <p:cNvPr id="4" name="Footer Placeholder 3"/>
          <p:cNvSpPr>
            <a:spLocks noGrp="1"/>
          </p:cNvSpPr>
          <p:nvPr>
            <p:ph type="ftr" sz="quarter" idx="11"/>
          </p:nvPr>
        </p:nvSpPr>
        <p:spPr/>
        <p:txBody>
          <a:bodyPr/>
          <a:lstStyle/>
          <a:p>
            <a:r>
              <a:rPr lang="en-US"/>
              <a:t>Run &amp; Gun</a:t>
            </a:r>
          </a:p>
        </p:txBody>
      </p:sp>
      <p:sp>
        <p:nvSpPr>
          <p:cNvPr id="5" name="Slide Number Placeholder 4"/>
          <p:cNvSpPr>
            <a:spLocks noGrp="1"/>
          </p:cNvSpPr>
          <p:nvPr>
            <p:ph type="sldNum" sz="quarter" idx="12"/>
          </p:nvPr>
        </p:nvSpPr>
        <p:spPr/>
        <p:txBody>
          <a:bodyPr/>
          <a:lstStyle/>
          <a:p>
            <a:fld id="{AF455AEA-CF85-4CDB-9CCC-E5F1EAB012AF}" type="slidenum">
              <a:rPr lang="en-US" smtClean="0"/>
              <a:pPr/>
              <a:t>‹#›</a:t>
            </a:fld>
            <a:endParaRPr lang="en-US"/>
          </a:p>
        </p:txBody>
      </p:sp>
    </p:spTree>
    <p:extLst>
      <p:ext uri="{BB962C8B-B14F-4D97-AF65-F5344CB8AC3E}">
        <p14:creationId xmlns:p14="http://schemas.microsoft.com/office/powerpoint/2010/main" val="23094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04 June, 2022</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Run &amp; Gun</a:t>
            </a:r>
          </a:p>
        </p:txBody>
      </p:sp>
      <p:sp>
        <p:nvSpPr>
          <p:cNvPr id="9" name="Slide Number Placeholder 8"/>
          <p:cNvSpPr>
            <a:spLocks noGrp="1"/>
          </p:cNvSpPr>
          <p:nvPr>
            <p:ph type="sldNum" sz="quarter" idx="12"/>
          </p:nvPr>
        </p:nvSpPr>
        <p:spPr/>
        <p:txBody>
          <a:bodyPr/>
          <a:lstStyle/>
          <a:p>
            <a:fld id="{AF455AEA-CF85-4CDB-9CCC-E5F1EAB012AF}" type="slidenum">
              <a:rPr lang="en-US" smtClean="0"/>
              <a:pPr/>
              <a:t>‹#›</a:t>
            </a:fld>
            <a:endParaRPr lang="en-US"/>
          </a:p>
        </p:txBody>
      </p:sp>
    </p:spTree>
    <p:extLst>
      <p:ext uri="{BB962C8B-B14F-4D97-AF65-F5344CB8AC3E}">
        <p14:creationId xmlns:p14="http://schemas.microsoft.com/office/powerpoint/2010/main" val="407117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04 June, 2022</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Run &amp; Gun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455AEA-CF85-4CDB-9CCC-E5F1EAB012AF}" type="slidenum">
              <a:rPr lang="en-US" smtClean="0"/>
              <a:pPr/>
              <a:t>‹#›</a:t>
            </a:fld>
            <a:endParaRPr lang="en-US"/>
          </a:p>
        </p:txBody>
      </p:sp>
    </p:spTree>
    <p:extLst>
      <p:ext uri="{BB962C8B-B14F-4D97-AF65-F5344CB8AC3E}">
        <p14:creationId xmlns:p14="http://schemas.microsoft.com/office/powerpoint/2010/main" val="244878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 June, 2022</a:t>
            </a:r>
          </a:p>
        </p:txBody>
      </p:sp>
      <p:sp>
        <p:nvSpPr>
          <p:cNvPr id="6" name="Footer Placeholder 5"/>
          <p:cNvSpPr>
            <a:spLocks noGrp="1"/>
          </p:cNvSpPr>
          <p:nvPr>
            <p:ph type="ftr" sz="quarter" idx="11"/>
          </p:nvPr>
        </p:nvSpPr>
        <p:spPr/>
        <p:txBody>
          <a:bodyPr/>
          <a:lstStyle/>
          <a:p>
            <a:r>
              <a:rPr lang="en-US"/>
              <a:t>Run &amp; Gun</a:t>
            </a:r>
          </a:p>
        </p:txBody>
      </p:sp>
      <p:sp>
        <p:nvSpPr>
          <p:cNvPr id="7" name="Slide Number Placeholder 6"/>
          <p:cNvSpPr>
            <a:spLocks noGrp="1"/>
          </p:cNvSpPr>
          <p:nvPr>
            <p:ph type="sldNum" sz="quarter" idx="12"/>
          </p:nvPr>
        </p:nvSpPr>
        <p:spPr/>
        <p:txBody>
          <a:bodyPr/>
          <a:lstStyle/>
          <a:p>
            <a:fld id="{AF455AEA-CF85-4CDB-9CCC-E5F1EAB012AF}" type="slidenum">
              <a:rPr lang="en-US" smtClean="0"/>
              <a:pPr/>
              <a:t>‹#›</a:t>
            </a:fld>
            <a:endParaRPr lang="en-US"/>
          </a:p>
        </p:txBody>
      </p:sp>
    </p:spTree>
    <p:extLst>
      <p:ext uri="{BB962C8B-B14F-4D97-AF65-F5344CB8AC3E}">
        <p14:creationId xmlns:p14="http://schemas.microsoft.com/office/powerpoint/2010/main" val="171419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04 June, 2022</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Run &amp; Gun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455AEA-CF85-4CDB-9CCC-E5F1EAB012AF}"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790181"/>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8;p1">
            <a:extLst>
              <a:ext uri="{FF2B5EF4-FFF2-40B4-BE49-F238E27FC236}">
                <a16:creationId xmlns:a16="http://schemas.microsoft.com/office/drawing/2014/main" id="{DA1B9BF3-FCDD-4544-B057-EF6838D2E1D8}"/>
              </a:ext>
            </a:extLst>
          </p:cNvPr>
          <p:cNvSpPr txBox="1">
            <a:spLocks/>
          </p:cNvSpPr>
          <p:nvPr/>
        </p:nvSpPr>
        <p:spPr>
          <a:xfrm>
            <a:off x="1498600" y="1054100"/>
            <a:ext cx="9144000" cy="1315027"/>
          </a:xfrm>
          <a:prstGeom prst="rect">
            <a:avLst/>
          </a:prstGeom>
          <a:noFill/>
          <a:ln>
            <a:noFill/>
          </a:ln>
        </p:spPr>
        <p:txBody>
          <a:bodyPr spcFirstLastPara="1" wrap="square" lIns="91425" tIns="45700" rIns="91425" bIns="4570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4000"/>
              <a:buFont typeface="Times New Roman"/>
              <a:buNone/>
            </a:pPr>
            <a:r>
              <a:rPr lang="en-US" sz="4000" b="1" dirty="0">
                <a:latin typeface="Times New Roman"/>
                <a:ea typeface="Times New Roman"/>
                <a:cs typeface="Times New Roman"/>
                <a:sym typeface="Times New Roman"/>
              </a:rPr>
              <a:t>3D Infinite Runner Game</a:t>
            </a:r>
          </a:p>
          <a:p>
            <a:pPr algn="ctr">
              <a:spcBef>
                <a:spcPts val="0"/>
              </a:spcBef>
              <a:buClr>
                <a:schemeClr val="dk1"/>
              </a:buClr>
              <a:buSzPts val="4000"/>
              <a:buFont typeface="Times New Roman"/>
              <a:buNone/>
            </a:pPr>
            <a:r>
              <a:rPr lang="en-US" sz="4000" b="1" dirty="0">
                <a:latin typeface="Times New Roman"/>
                <a:ea typeface="Times New Roman"/>
                <a:cs typeface="Times New Roman"/>
                <a:sym typeface="Times New Roman"/>
              </a:rPr>
              <a:t>Run &amp; Gun</a:t>
            </a:r>
            <a:endParaRPr lang="en-US" sz="1800" b="1" dirty="0">
              <a:latin typeface="Times New Roman"/>
              <a:ea typeface="Times New Roman"/>
              <a:cs typeface="Times New Roman"/>
              <a:sym typeface="Times New Roman"/>
            </a:endParaRPr>
          </a:p>
        </p:txBody>
      </p:sp>
      <p:sp>
        <p:nvSpPr>
          <p:cNvPr id="5" name="Google Shape;89;p1">
            <a:extLst>
              <a:ext uri="{FF2B5EF4-FFF2-40B4-BE49-F238E27FC236}">
                <a16:creationId xmlns:a16="http://schemas.microsoft.com/office/drawing/2014/main" id="{A2D41D23-937B-48C0-AAB1-E3E79EDD5F8E}"/>
              </a:ext>
            </a:extLst>
          </p:cNvPr>
          <p:cNvSpPr txBox="1">
            <a:spLocks/>
          </p:cNvSpPr>
          <p:nvPr/>
        </p:nvSpPr>
        <p:spPr>
          <a:xfrm>
            <a:off x="1953492" y="3325091"/>
            <a:ext cx="7946966" cy="2478809"/>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600"/>
              </a:spcBef>
              <a:buClr>
                <a:schemeClr val="dk1"/>
              </a:buClr>
              <a:buSzPts val="2400"/>
              <a:buFont typeface="Arial" panose="020B0604020202020204" pitchFamily="34" charset="0"/>
              <a:buNone/>
            </a:pPr>
            <a:r>
              <a:rPr lang="en-US" dirty="0">
                <a:latin typeface="Times New Roman" panose="02020603050405020304" pitchFamily="18" charset="0"/>
                <a:cs typeface="Times New Roman" panose="02020603050405020304" pitchFamily="18" charset="0"/>
                <a:sym typeface="Times New Roman"/>
              </a:rPr>
              <a:t>Fahim Kamal Ahmed</a:t>
            </a:r>
            <a:endParaRPr lang="en-US" dirty="0">
              <a:latin typeface="Times New Roman" panose="02020603050405020304" pitchFamily="18" charset="0"/>
              <a:cs typeface="Times New Roman" panose="02020603050405020304" pitchFamily="18" charset="0"/>
            </a:endParaRPr>
          </a:p>
          <a:p>
            <a:pPr marL="0" indent="0" algn="ctr">
              <a:spcBef>
                <a:spcPts val="600"/>
              </a:spcBef>
              <a:buClr>
                <a:schemeClr val="dk1"/>
              </a:buClr>
              <a:buSzPts val="160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Batch: CSE </a:t>
            </a:r>
            <a:r>
              <a:rPr lang="en-US" sz="1600" dirty="0">
                <a:latin typeface="Times New Roman" panose="02020603050405020304" pitchFamily="18" charset="0"/>
                <a:ea typeface="Times New Roman"/>
                <a:cs typeface="Times New Roman" panose="02020603050405020304" pitchFamily="18" charset="0"/>
                <a:sym typeface="Times New Roman"/>
              </a:rPr>
              <a:t>10</a:t>
            </a:r>
            <a:r>
              <a:rPr lang="en-US" sz="1600" baseline="30000" dirty="0">
                <a:latin typeface="Times New Roman" panose="02020603050405020304" pitchFamily="18" charset="0"/>
                <a:ea typeface="Times New Roman"/>
                <a:cs typeface="Times New Roman" panose="02020603050405020304" pitchFamily="18" charset="0"/>
                <a:sym typeface="Times New Roman"/>
              </a:rPr>
              <a:t>th</a:t>
            </a:r>
            <a:r>
              <a:rPr lang="en-US" sz="1600" dirty="0">
                <a:latin typeface="Times New Roman" panose="02020603050405020304" pitchFamily="18" charset="0"/>
                <a:ea typeface="Times New Roman"/>
                <a:cs typeface="Times New Roman" panose="02020603050405020304" pitchFamily="18" charset="0"/>
                <a:sym typeface="Times New Roman"/>
              </a:rPr>
              <a:t> </a:t>
            </a:r>
          </a:p>
          <a:p>
            <a:pPr marL="0" indent="0" algn="ctr">
              <a:spcBef>
                <a:spcPts val="600"/>
              </a:spcBef>
              <a:buClr>
                <a:schemeClr val="dk1"/>
              </a:buClr>
              <a:buSzPts val="160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Dept. of Computer Science &amp; Engineering</a:t>
            </a:r>
            <a:endParaRPr lang="en-US" dirty="0">
              <a:latin typeface="Times New Roman" panose="02020603050405020304" pitchFamily="18" charset="0"/>
              <a:cs typeface="Times New Roman" panose="02020603050405020304" pitchFamily="18" charset="0"/>
            </a:endParaRPr>
          </a:p>
          <a:p>
            <a:pPr marL="0" indent="0" algn="ctr">
              <a:lnSpc>
                <a:spcPct val="100000"/>
              </a:lnSpc>
              <a:spcBef>
                <a:spcPts val="400"/>
              </a:spcBef>
              <a:buClr>
                <a:schemeClr val="dk1"/>
              </a:buClr>
              <a:buSzPts val="160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Pundra University of Science &amp; Technology</a:t>
            </a:r>
            <a:endParaRPr lang="en-US" dirty="0">
              <a:latin typeface="Times New Roman" panose="02020603050405020304" pitchFamily="18" charset="0"/>
              <a:cs typeface="Times New Roman" panose="02020603050405020304" pitchFamily="18" charset="0"/>
            </a:endParaRPr>
          </a:p>
          <a:p>
            <a:pPr marL="0" indent="0" algn="ctr">
              <a:spcBef>
                <a:spcPts val="600"/>
              </a:spcBef>
              <a:buClr>
                <a:schemeClr val="dk1"/>
              </a:buClr>
              <a:buSzPts val="1600"/>
              <a:buFont typeface="Arial" panose="020B0604020202020204" pitchFamily="34" charset="0"/>
              <a:buNone/>
            </a:pPr>
            <a:endParaRPr lang="en-US" sz="1600" dirty="0">
              <a:latin typeface="Times New Roman" panose="02020603050405020304" pitchFamily="18" charset="0"/>
              <a:ea typeface="Times New Roman"/>
              <a:cs typeface="Times New Roman" panose="02020603050405020304" pitchFamily="18" charset="0"/>
              <a:sym typeface="Times New Roman"/>
            </a:endParaRPr>
          </a:p>
        </p:txBody>
      </p:sp>
      <p:sp>
        <p:nvSpPr>
          <p:cNvPr id="2" name="Date Placeholder 1">
            <a:extLst>
              <a:ext uri="{FF2B5EF4-FFF2-40B4-BE49-F238E27FC236}">
                <a16:creationId xmlns:a16="http://schemas.microsoft.com/office/drawing/2014/main" id="{E7F1602A-21CB-4F39-91D2-C44E25DDD793}"/>
              </a:ext>
            </a:extLst>
          </p:cNvPr>
          <p:cNvSpPr>
            <a:spLocks noGrp="1"/>
          </p:cNvSpPr>
          <p:nvPr>
            <p:ph type="dt" sz="half" idx="10"/>
          </p:nvPr>
        </p:nvSpPr>
        <p:spPr/>
        <p:txBody>
          <a:bodyPr/>
          <a:lstStyle/>
          <a:p>
            <a:r>
              <a:rPr lang="en-US"/>
              <a:t>04 June, 2022</a:t>
            </a:r>
            <a:endParaRPr lang="en-US" dirty="0"/>
          </a:p>
        </p:txBody>
      </p:sp>
      <p:sp>
        <p:nvSpPr>
          <p:cNvPr id="3" name="Footer Placeholder 2">
            <a:extLst>
              <a:ext uri="{FF2B5EF4-FFF2-40B4-BE49-F238E27FC236}">
                <a16:creationId xmlns:a16="http://schemas.microsoft.com/office/drawing/2014/main" id="{4ED4C9CE-66A5-45D8-92C3-B341A5A14092}"/>
              </a:ext>
            </a:extLst>
          </p:cNvPr>
          <p:cNvSpPr>
            <a:spLocks noGrp="1"/>
          </p:cNvSpPr>
          <p:nvPr>
            <p:ph type="ftr" sz="quarter" idx="11"/>
          </p:nvPr>
        </p:nvSpPr>
        <p:spPr/>
        <p:txBody>
          <a:bodyPr/>
          <a:lstStyle/>
          <a:p>
            <a:r>
              <a:rPr lang="en-US"/>
              <a:t>Run &amp; Gun</a:t>
            </a:r>
          </a:p>
        </p:txBody>
      </p:sp>
      <p:sp>
        <p:nvSpPr>
          <p:cNvPr id="9" name="Slide Number Placeholder 8">
            <a:extLst>
              <a:ext uri="{FF2B5EF4-FFF2-40B4-BE49-F238E27FC236}">
                <a16:creationId xmlns:a16="http://schemas.microsoft.com/office/drawing/2014/main" id="{47F80424-0949-411E-ACDF-6494B72504E7}"/>
              </a:ext>
            </a:extLst>
          </p:cNvPr>
          <p:cNvSpPr>
            <a:spLocks noGrp="1"/>
          </p:cNvSpPr>
          <p:nvPr>
            <p:ph type="sldNum" sz="quarter" idx="12"/>
          </p:nvPr>
        </p:nvSpPr>
        <p:spPr/>
        <p:txBody>
          <a:bodyPr/>
          <a:lstStyle/>
          <a:p>
            <a:fld id="{AF455AEA-CF85-4CDB-9CCC-E5F1EAB012AF}" type="slidenum">
              <a:rPr lang="en-US" smtClean="0"/>
              <a:pPr/>
              <a:t>1</a:t>
            </a:fld>
            <a:endParaRPr lang="en-US"/>
          </a:p>
        </p:txBody>
      </p:sp>
      <p:pic>
        <p:nvPicPr>
          <p:cNvPr id="10" name="Picture 9">
            <a:extLst>
              <a:ext uri="{FF2B5EF4-FFF2-40B4-BE49-F238E27FC236}">
                <a16:creationId xmlns:a16="http://schemas.microsoft.com/office/drawing/2014/main" id="{9A1BE181-C145-4829-B464-E8D845260CE2}"/>
              </a:ext>
            </a:extLst>
          </p:cNvPr>
          <p:cNvPicPr>
            <a:picLocks noChangeAspect="1"/>
          </p:cNvPicPr>
          <p:nvPr/>
        </p:nvPicPr>
        <p:blipFill>
          <a:blip r:embed="rId2" cstate="print"/>
          <a:stretch>
            <a:fillRect/>
          </a:stretch>
        </p:blipFill>
        <p:spPr>
          <a:xfrm>
            <a:off x="10867777" y="0"/>
            <a:ext cx="1324223" cy="1315027"/>
          </a:xfrm>
          <a:prstGeom prst="rect">
            <a:avLst/>
          </a:prstGeom>
        </p:spPr>
      </p:pic>
    </p:spTree>
    <p:extLst>
      <p:ext uri="{BB962C8B-B14F-4D97-AF65-F5344CB8AC3E}">
        <p14:creationId xmlns:p14="http://schemas.microsoft.com/office/powerpoint/2010/main" val="334098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522C18-26D6-4205-BAE3-003E31C51395}"/>
              </a:ext>
            </a:extLst>
          </p:cNvPr>
          <p:cNvSpPr>
            <a:spLocks noGrp="1"/>
          </p:cNvSpPr>
          <p:nvPr>
            <p:ph type="title"/>
          </p:nvPr>
        </p:nvSpPr>
        <p:spPr>
          <a:xfrm>
            <a:off x="1097280" y="553667"/>
            <a:ext cx="10058400" cy="637430"/>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Design and Concept (Cont..)</a:t>
            </a:r>
          </a:p>
        </p:txBody>
      </p:sp>
      <p:graphicFrame>
        <p:nvGraphicFramePr>
          <p:cNvPr id="11" name="Table 11">
            <a:extLst>
              <a:ext uri="{FF2B5EF4-FFF2-40B4-BE49-F238E27FC236}">
                <a16:creationId xmlns:a16="http://schemas.microsoft.com/office/drawing/2014/main" id="{AFEAD06D-42B7-49CC-9E7D-CA9F7B2F946D}"/>
              </a:ext>
            </a:extLst>
          </p:cNvPr>
          <p:cNvGraphicFramePr>
            <a:graphicFrameLocks noGrp="1"/>
          </p:cNvGraphicFramePr>
          <p:nvPr>
            <p:ph idx="1"/>
            <p:extLst>
              <p:ext uri="{D42A27DB-BD31-4B8C-83A1-F6EECF244321}">
                <p14:modId xmlns:p14="http://schemas.microsoft.com/office/powerpoint/2010/main" val="1357468082"/>
              </p:ext>
            </p:extLst>
          </p:nvPr>
        </p:nvGraphicFramePr>
        <p:xfrm>
          <a:off x="838200" y="2463799"/>
          <a:ext cx="10515600" cy="2802468"/>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3289768808"/>
                    </a:ext>
                  </a:extLst>
                </a:gridCol>
                <a:gridCol w="208280">
                  <a:extLst>
                    <a:ext uri="{9D8B030D-6E8A-4147-A177-3AD203B41FA5}">
                      <a16:colId xmlns:a16="http://schemas.microsoft.com/office/drawing/2014/main" val="430408053"/>
                    </a:ext>
                  </a:extLst>
                </a:gridCol>
                <a:gridCol w="3639820">
                  <a:extLst>
                    <a:ext uri="{9D8B030D-6E8A-4147-A177-3AD203B41FA5}">
                      <a16:colId xmlns:a16="http://schemas.microsoft.com/office/drawing/2014/main" val="1426575207"/>
                    </a:ext>
                  </a:extLst>
                </a:gridCol>
                <a:gridCol w="4038600">
                  <a:extLst>
                    <a:ext uri="{9D8B030D-6E8A-4147-A177-3AD203B41FA5}">
                      <a16:colId xmlns:a16="http://schemas.microsoft.com/office/drawing/2014/main" val="4147381544"/>
                    </a:ext>
                  </a:extLst>
                </a:gridCol>
              </a:tblGrid>
              <a:tr h="1401234">
                <a:tc rowSpan="2">
                  <a:txBody>
                    <a:bodyPr/>
                    <a:lstStyle/>
                    <a:p>
                      <a:r>
                        <a:rPr lang="en-US" sz="2400" b="1" dirty="0">
                          <a:latin typeface="Times New Roman" panose="02020603050405020304" pitchFamily="18" charset="0"/>
                          <a:cs typeface="Times New Roman" panose="02020603050405020304" pitchFamily="18" charset="0"/>
                        </a:rPr>
                        <a:t>Gameplay</a:t>
                      </a:r>
                    </a:p>
                    <a:p>
                      <a:r>
                        <a:rPr lang="en-US" sz="2400" b="1" dirty="0">
                          <a:latin typeface="Times New Roman" panose="02020603050405020304" pitchFamily="18" charset="0"/>
                          <a:cs typeface="Times New Roman" panose="02020603050405020304" pitchFamily="18" charset="0"/>
                        </a:rPr>
                        <a:t>Mechanics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As the game progresses</a:t>
                      </a:r>
                    </a:p>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making 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5780178"/>
                  </a:ext>
                </a:extLst>
              </a:tr>
              <a:tr h="1401234">
                <a:tc vMerge="1">
                  <a:txBody>
                    <a:bodyPr/>
                    <a:lstStyle/>
                    <a:p>
                      <a:endParaRPr lang="en-US" dirty="0"/>
                    </a:p>
                  </a:txBody>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optional</a:t>
                      </a:r>
                      <a:r>
                        <a:rPr lang="en-US" sz="2000" dirty="0">
                          <a:latin typeface="Times New Roman" panose="02020603050405020304" pitchFamily="18" charset="0"/>
                          <a:cs typeface="Times New Roman" panose="02020603050405020304" pitchFamily="18" charset="0"/>
                        </a:rPr>
                        <a:t>] There will also be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r>
                        <a:rPr lang="en-US" sz="2800" dirty="0"/>
                        <a:t>Makes the player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8920665"/>
                  </a:ext>
                </a:extLst>
              </a:tr>
            </a:tbl>
          </a:graphicData>
        </a:graphic>
      </p:graphicFrame>
      <p:sp>
        <p:nvSpPr>
          <p:cNvPr id="2" name="Date Placeholder 1">
            <a:extLst>
              <a:ext uri="{FF2B5EF4-FFF2-40B4-BE49-F238E27FC236}">
                <a16:creationId xmlns:a16="http://schemas.microsoft.com/office/drawing/2014/main" id="{024C17B3-6875-4404-AA11-BA7E6EC74BF0}"/>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3" name="Footer Placeholder 2">
            <a:extLst>
              <a:ext uri="{FF2B5EF4-FFF2-40B4-BE49-F238E27FC236}">
                <a16:creationId xmlns:a16="http://schemas.microsoft.com/office/drawing/2014/main" id="{7EB0D511-726B-4304-A998-FB15030DE52E}"/>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4" name="Slide Number Placeholder 3">
            <a:extLst>
              <a:ext uri="{FF2B5EF4-FFF2-40B4-BE49-F238E27FC236}">
                <a16:creationId xmlns:a16="http://schemas.microsoft.com/office/drawing/2014/main" id="{37E35D06-88E2-4040-868D-8C16AA868BA7}"/>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03A7B3E7-E6CC-47FA-95C1-05D11EC04170}"/>
              </a:ext>
            </a:extLst>
          </p:cNvPr>
          <p:cNvGraphicFramePr>
            <a:graphicFrameLocks noGrp="1"/>
          </p:cNvGraphicFramePr>
          <p:nvPr>
            <p:extLst>
              <p:ext uri="{D42A27DB-BD31-4B8C-83A1-F6EECF244321}">
                <p14:modId xmlns:p14="http://schemas.microsoft.com/office/powerpoint/2010/main" val="737010871"/>
              </p:ext>
            </p:extLst>
          </p:nvPr>
        </p:nvGraphicFramePr>
        <p:xfrm>
          <a:off x="3708399" y="3034770"/>
          <a:ext cx="3395134" cy="640080"/>
        </p:xfrm>
        <a:graphic>
          <a:graphicData uri="http://schemas.openxmlformats.org/drawingml/2006/table">
            <a:tbl>
              <a:tblPr firstRow="1" bandRow="1">
                <a:tableStyleId>{5940675A-B579-460E-94D1-54222C63F5DA}</a:tableStyleId>
              </a:tblPr>
              <a:tblGrid>
                <a:gridCol w="3395134">
                  <a:extLst>
                    <a:ext uri="{9D8B030D-6E8A-4147-A177-3AD203B41FA5}">
                      <a16:colId xmlns:a16="http://schemas.microsoft.com/office/drawing/2014/main" val="2797663477"/>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Run speed will increase and enemies will be more aggressive. </a:t>
                      </a:r>
                      <a:endParaRPr lang="en-US" i="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107063775"/>
                  </a:ext>
                </a:extLst>
              </a:tr>
            </a:tbl>
          </a:graphicData>
        </a:graphic>
      </p:graphicFrame>
      <p:graphicFrame>
        <p:nvGraphicFramePr>
          <p:cNvPr id="13" name="Table 12">
            <a:extLst>
              <a:ext uri="{FF2B5EF4-FFF2-40B4-BE49-F238E27FC236}">
                <a16:creationId xmlns:a16="http://schemas.microsoft.com/office/drawing/2014/main" id="{179693D0-D859-425B-90FF-E5FBDBA761F1}"/>
              </a:ext>
            </a:extLst>
          </p:cNvPr>
          <p:cNvGraphicFramePr>
            <a:graphicFrameLocks noGrp="1"/>
          </p:cNvGraphicFramePr>
          <p:nvPr>
            <p:extLst>
              <p:ext uri="{D42A27DB-BD31-4B8C-83A1-F6EECF244321}">
                <p14:modId xmlns:p14="http://schemas.microsoft.com/office/powerpoint/2010/main" val="944584572"/>
              </p:ext>
            </p:extLst>
          </p:nvPr>
        </p:nvGraphicFramePr>
        <p:xfrm>
          <a:off x="7356475" y="3029479"/>
          <a:ext cx="3395134" cy="640080"/>
        </p:xfrm>
        <a:graphic>
          <a:graphicData uri="http://schemas.openxmlformats.org/drawingml/2006/table">
            <a:tbl>
              <a:tblPr firstRow="1" bandRow="1">
                <a:tableStyleId>{5940675A-B579-460E-94D1-54222C63F5DA}</a:tableStyleId>
              </a:tblPr>
              <a:tblGrid>
                <a:gridCol w="3395134">
                  <a:extLst>
                    <a:ext uri="{9D8B030D-6E8A-4147-A177-3AD203B41FA5}">
                      <a16:colId xmlns:a16="http://schemas.microsoft.com/office/drawing/2014/main" val="2797663477"/>
                    </a:ext>
                  </a:extLst>
                </a:gridCol>
              </a:tblGrid>
              <a:tr h="64008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Difficult for player to continue playing.</a:t>
                      </a:r>
                    </a:p>
                  </a:txBody>
                  <a:tcPr/>
                </a:tc>
                <a:extLst>
                  <a:ext uri="{0D108BD9-81ED-4DB2-BD59-A6C34878D82A}">
                    <a16:rowId xmlns:a16="http://schemas.microsoft.com/office/drawing/2014/main" val="1107063775"/>
                  </a:ext>
                </a:extLst>
              </a:tr>
            </a:tbl>
          </a:graphicData>
        </a:graphic>
      </p:graphicFrame>
      <p:graphicFrame>
        <p:nvGraphicFramePr>
          <p:cNvPr id="14" name="Table 12">
            <a:extLst>
              <a:ext uri="{FF2B5EF4-FFF2-40B4-BE49-F238E27FC236}">
                <a16:creationId xmlns:a16="http://schemas.microsoft.com/office/drawing/2014/main" id="{D255D11F-EE42-48D7-989E-CBB38881B2E4}"/>
              </a:ext>
            </a:extLst>
          </p:cNvPr>
          <p:cNvGraphicFramePr>
            <a:graphicFrameLocks noGrp="1"/>
          </p:cNvGraphicFramePr>
          <p:nvPr>
            <p:extLst>
              <p:ext uri="{D42A27DB-BD31-4B8C-83A1-F6EECF244321}">
                <p14:modId xmlns:p14="http://schemas.microsoft.com/office/powerpoint/2010/main" val="1251967077"/>
              </p:ext>
            </p:extLst>
          </p:nvPr>
        </p:nvGraphicFramePr>
        <p:xfrm>
          <a:off x="3718188" y="4356099"/>
          <a:ext cx="7033421" cy="370840"/>
        </p:xfrm>
        <a:graphic>
          <a:graphicData uri="http://schemas.openxmlformats.org/drawingml/2006/table">
            <a:tbl>
              <a:tblPr firstRow="1" bandRow="1">
                <a:tableStyleId>{5940675A-B579-460E-94D1-54222C63F5DA}</a:tableStyleId>
              </a:tblPr>
              <a:tblGrid>
                <a:gridCol w="7033421">
                  <a:extLst>
                    <a:ext uri="{9D8B030D-6E8A-4147-A177-3AD203B41FA5}">
                      <a16:colId xmlns:a16="http://schemas.microsoft.com/office/drawing/2014/main" val="2797663477"/>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Extra lives, Shield powerup, Magnet powerup. </a:t>
                      </a:r>
                    </a:p>
                  </a:txBody>
                  <a:tcPr/>
                </a:tc>
                <a:extLst>
                  <a:ext uri="{0D108BD9-81ED-4DB2-BD59-A6C34878D82A}">
                    <a16:rowId xmlns:a16="http://schemas.microsoft.com/office/drawing/2014/main" val="1107063775"/>
                  </a:ext>
                </a:extLst>
              </a:tr>
            </a:tbl>
          </a:graphicData>
        </a:graphic>
      </p:graphicFrame>
    </p:spTree>
    <p:extLst>
      <p:ext uri="{BB962C8B-B14F-4D97-AF65-F5344CB8AC3E}">
        <p14:creationId xmlns:p14="http://schemas.microsoft.com/office/powerpoint/2010/main" val="278293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522C18-26D6-4205-BAE3-003E31C51395}"/>
              </a:ext>
            </a:extLst>
          </p:cNvPr>
          <p:cNvSpPr>
            <a:spLocks noGrp="1"/>
          </p:cNvSpPr>
          <p:nvPr>
            <p:ph type="title"/>
          </p:nvPr>
        </p:nvSpPr>
        <p:spPr>
          <a:xfrm>
            <a:off x="1097280" y="632017"/>
            <a:ext cx="10058400" cy="650682"/>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Design and Concept (Cont..)</a:t>
            </a:r>
          </a:p>
        </p:txBody>
      </p:sp>
      <p:graphicFrame>
        <p:nvGraphicFramePr>
          <p:cNvPr id="11" name="Table 11">
            <a:extLst>
              <a:ext uri="{FF2B5EF4-FFF2-40B4-BE49-F238E27FC236}">
                <a16:creationId xmlns:a16="http://schemas.microsoft.com/office/drawing/2014/main" id="{AFEAD06D-42B7-49CC-9E7D-CA9F7B2F946D}"/>
              </a:ext>
            </a:extLst>
          </p:cNvPr>
          <p:cNvGraphicFramePr>
            <a:graphicFrameLocks noGrp="1"/>
          </p:cNvGraphicFramePr>
          <p:nvPr>
            <p:ph idx="1"/>
            <p:extLst>
              <p:ext uri="{D42A27DB-BD31-4B8C-83A1-F6EECF244321}">
                <p14:modId xmlns:p14="http://schemas.microsoft.com/office/powerpoint/2010/main" val="2065637932"/>
              </p:ext>
            </p:extLst>
          </p:nvPr>
        </p:nvGraphicFramePr>
        <p:xfrm>
          <a:off x="838200" y="2463797"/>
          <a:ext cx="10573396" cy="3111504"/>
        </p:xfrm>
        <a:graphic>
          <a:graphicData uri="http://schemas.openxmlformats.org/drawingml/2006/table">
            <a:tbl>
              <a:tblPr firstRow="1" bandRow="1">
                <a:tableStyleId>{5940675A-B579-460E-94D1-54222C63F5DA}</a:tableStyleId>
              </a:tblPr>
              <a:tblGrid>
                <a:gridCol w="2623393">
                  <a:extLst>
                    <a:ext uri="{9D8B030D-6E8A-4147-A177-3AD203B41FA5}">
                      <a16:colId xmlns:a16="http://schemas.microsoft.com/office/drawing/2014/main" val="3289768808"/>
                    </a:ext>
                  </a:extLst>
                </a:gridCol>
                <a:gridCol w="287668">
                  <a:extLst>
                    <a:ext uri="{9D8B030D-6E8A-4147-A177-3AD203B41FA5}">
                      <a16:colId xmlns:a16="http://schemas.microsoft.com/office/drawing/2014/main" val="430408053"/>
                    </a:ext>
                  </a:extLst>
                </a:gridCol>
                <a:gridCol w="1816098">
                  <a:extLst>
                    <a:ext uri="{9D8B030D-6E8A-4147-A177-3AD203B41FA5}">
                      <a16:colId xmlns:a16="http://schemas.microsoft.com/office/drawing/2014/main" val="1426575207"/>
                    </a:ext>
                  </a:extLst>
                </a:gridCol>
                <a:gridCol w="1816098">
                  <a:extLst>
                    <a:ext uri="{9D8B030D-6E8A-4147-A177-3AD203B41FA5}">
                      <a16:colId xmlns:a16="http://schemas.microsoft.com/office/drawing/2014/main" val="773325844"/>
                    </a:ext>
                  </a:extLst>
                </a:gridCol>
                <a:gridCol w="4030139">
                  <a:extLst>
                    <a:ext uri="{9D8B030D-6E8A-4147-A177-3AD203B41FA5}">
                      <a16:colId xmlns:a16="http://schemas.microsoft.com/office/drawing/2014/main" val="4147381544"/>
                    </a:ext>
                  </a:extLst>
                </a:gridCol>
              </a:tblGrid>
              <a:tr h="1718736">
                <a:tc rowSpan="2">
                  <a:txBody>
                    <a:bodyPr/>
                    <a:lstStyle/>
                    <a:p>
                      <a:r>
                        <a:rPr lang="en-US" sz="2400" b="1" dirty="0">
                          <a:latin typeface="Times New Roman" panose="02020603050405020304" pitchFamily="18" charset="0"/>
                          <a:cs typeface="Times New Roman" panose="02020603050405020304" pitchFamily="18" charset="0"/>
                        </a:rPr>
                        <a:t>User</a:t>
                      </a:r>
                    </a:p>
                    <a:p>
                      <a:r>
                        <a:rPr lang="en-US" sz="2400" b="1" dirty="0">
                          <a:latin typeface="Times New Roman" panose="02020603050405020304" pitchFamily="18" charset="0"/>
                          <a:cs typeface="Times New Roman" panose="02020603050405020304" pitchFamily="18" charset="0"/>
                        </a:rPr>
                        <a:t>Interface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The</a:t>
                      </a:r>
                    </a:p>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will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whenever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5780178"/>
                  </a:ext>
                </a:extLst>
              </a:tr>
              <a:tr h="1392768">
                <a:tc vMerge="1">
                  <a:txBody>
                    <a:bodyPr/>
                    <a:lstStyle/>
                    <a:p>
                      <a:endParaRPr lang="en-US" dirty="0"/>
                    </a:p>
                  </a:txBody>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2000" dirty="0">
                          <a:latin typeface="Times New Roman" panose="02020603050405020304" pitchFamily="18" charset="0"/>
                          <a:cs typeface="Times New Roman" panose="02020603050405020304" pitchFamily="18" charset="0"/>
                        </a:rPr>
                        <a:t>At the start of the game, the title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a:txBody>
                    <a:bodyPr/>
                    <a:lstStyle/>
                    <a:p>
                      <a:r>
                        <a:rPr lang="en-US" sz="2000" dirty="0">
                          <a:latin typeface="Times New Roman" panose="02020603050405020304" pitchFamily="18" charset="0"/>
                          <a:cs typeface="Times New Roman" panose="02020603050405020304" pitchFamily="18" charset="0"/>
                        </a:rPr>
                        <a:t>and the game will end when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8920665"/>
                  </a:ext>
                </a:extLst>
              </a:tr>
            </a:tbl>
          </a:graphicData>
        </a:graphic>
      </p:graphicFrame>
      <p:sp>
        <p:nvSpPr>
          <p:cNvPr id="2" name="Date Placeholder 1">
            <a:extLst>
              <a:ext uri="{FF2B5EF4-FFF2-40B4-BE49-F238E27FC236}">
                <a16:creationId xmlns:a16="http://schemas.microsoft.com/office/drawing/2014/main" id="{D016EB0E-BF5E-44D5-B858-BC372C685BC5}"/>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3" name="Footer Placeholder 2">
            <a:extLst>
              <a:ext uri="{FF2B5EF4-FFF2-40B4-BE49-F238E27FC236}">
                <a16:creationId xmlns:a16="http://schemas.microsoft.com/office/drawing/2014/main" id="{66EB0E62-CE9C-4703-ACCC-E1ED0C65C93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4" name="Slide Number Placeholder 3">
            <a:extLst>
              <a:ext uri="{FF2B5EF4-FFF2-40B4-BE49-F238E27FC236}">
                <a16:creationId xmlns:a16="http://schemas.microsoft.com/office/drawing/2014/main" id="{C4475364-731F-40FC-A2A2-496287CE8C94}"/>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03A7B3E7-E6CC-47FA-95C1-05D11EC04170}"/>
              </a:ext>
            </a:extLst>
          </p:cNvPr>
          <p:cNvGraphicFramePr>
            <a:graphicFrameLocks noGrp="1"/>
          </p:cNvGraphicFramePr>
          <p:nvPr>
            <p:extLst>
              <p:ext uri="{D42A27DB-BD31-4B8C-83A1-F6EECF244321}">
                <p14:modId xmlns:p14="http://schemas.microsoft.com/office/powerpoint/2010/main" val="2163995895"/>
              </p:ext>
            </p:extLst>
          </p:nvPr>
        </p:nvGraphicFramePr>
        <p:xfrm>
          <a:off x="3870588" y="3037152"/>
          <a:ext cx="1388535" cy="640080"/>
        </p:xfrm>
        <a:graphic>
          <a:graphicData uri="http://schemas.openxmlformats.org/drawingml/2006/table">
            <a:tbl>
              <a:tblPr firstRow="1" bandRow="1">
                <a:tableStyleId>{5940675A-B579-460E-94D1-54222C63F5DA}</a:tableStyleId>
              </a:tblPr>
              <a:tblGrid>
                <a:gridCol w="1388535">
                  <a:extLst>
                    <a:ext uri="{9D8B030D-6E8A-4147-A177-3AD203B41FA5}">
                      <a16:colId xmlns:a16="http://schemas.microsoft.com/office/drawing/2014/main" val="2797663477"/>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Coins, lives &amp; timer</a:t>
                      </a:r>
                      <a:endParaRPr lang="en-US" i="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107063775"/>
                  </a:ext>
                </a:extLst>
              </a:tr>
            </a:tbl>
          </a:graphicData>
        </a:graphic>
      </p:graphicFrame>
      <p:graphicFrame>
        <p:nvGraphicFramePr>
          <p:cNvPr id="13" name="Table 12">
            <a:extLst>
              <a:ext uri="{FF2B5EF4-FFF2-40B4-BE49-F238E27FC236}">
                <a16:creationId xmlns:a16="http://schemas.microsoft.com/office/drawing/2014/main" id="{179693D0-D859-425B-90FF-E5FBDBA761F1}"/>
              </a:ext>
            </a:extLst>
          </p:cNvPr>
          <p:cNvGraphicFramePr>
            <a:graphicFrameLocks noGrp="1"/>
          </p:cNvGraphicFramePr>
          <p:nvPr>
            <p:extLst>
              <p:ext uri="{D42A27DB-BD31-4B8C-83A1-F6EECF244321}">
                <p14:modId xmlns:p14="http://schemas.microsoft.com/office/powerpoint/2010/main" val="433503237"/>
              </p:ext>
            </p:extLst>
          </p:nvPr>
        </p:nvGraphicFramePr>
        <p:xfrm>
          <a:off x="7458074" y="3024716"/>
          <a:ext cx="3794125" cy="914400"/>
        </p:xfrm>
        <a:graphic>
          <a:graphicData uri="http://schemas.openxmlformats.org/drawingml/2006/table">
            <a:tbl>
              <a:tblPr firstRow="1" bandRow="1">
                <a:tableStyleId>{5940675A-B579-460E-94D1-54222C63F5DA}</a:tableStyleId>
              </a:tblPr>
              <a:tblGrid>
                <a:gridCol w="3794125">
                  <a:extLst>
                    <a:ext uri="{9D8B030D-6E8A-4147-A177-3AD203B41FA5}">
                      <a16:colId xmlns:a16="http://schemas.microsoft.com/office/drawing/2014/main" val="2797663477"/>
                    </a:ext>
                  </a:extLst>
                </a:gridCol>
              </a:tblGrid>
              <a:tr h="64008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Enemies are killed Coins will increase. Lives will decrease as enemies shoots the player.</a:t>
                      </a:r>
                    </a:p>
                  </a:txBody>
                  <a:tcPr/>
                </a:tc>
                <a:extLst>
                  <a:ext uri="{0D108BD9-81ED-4DB2-BD59-A6C34878D82A}">
                    <a16:rowId xmlns:a16="http://schemas.microsoft.com/office/drawing/2014/main" val="1107063775"/>
                  </a:ext>
                </a:extLst>
              </a:tr>
            </a:tbl>
          </a:graphicData>
        </a:graphic>
      </p:graphicFrame>
      <p:graphicFrame>
        <p:nvGraphicFramePr>
          <p:cNvPr id="14" name="Table 12">
            <a:extLst>
              <a:ext uri="{FF2B5EF4-FFF2-40B4-BE49-F238E27FC236}">
                <a16:creationId xmlns:a16="http://schemas.microsoft.com/office/drawing/2014/main" id="{D255D11F-EE42-48D7-989E-CBB38881B2E4}"/>
              </a:ext>
            </a:extLst>
          </p:cNvPr>
          <p:cNvGraphicFramePr>
            <a:graphicFrameLocks noGrp="1"/>
          </p:cNvGraphicFramePr>
          <p:nvPr>
            <p:extLst>
              <p:ext uri="{D42A27DB-BD31-4B8C-83A1-F6EECF244321}">
                <p14:modId xmlns:p14="http://schemas.microsoft.com/office/powerpoint/2010/main" val="286457936"/>
              </p:ext>
            </p:extLst>
          </p:nvPr>
        </p:nvGraphicFramePr>
        <p:xfrm>
          <a:off x="7458074" y="4668518"/>
          <a:ext cx="3794126" cy="370840"/>
        </p:xfrm>
        <a:graphic>
          <a:graphicData uri="http://schemas.openxmlformats.org/drawingml/2006/table">
            <a:tbl>
              <a:tblPr firstRow="1" bandRow="1">
                <a:tableStyleId>{5940675A-B579-460E-94D1-54222C63F5DA}</a:tableStyleId>
              </a:tblPr>
              <a:tblGrid>
                <a:gridCol w="3794126">
                  <a:extLst>
                    <a:ext uri="{9D8B030D-6E8A-4147-A177-3AD203B41FA5}">
                      <a16:colId xmlns:a16="http://schemas.microsoft.com/office/drawing/2014/main" val="2797663477"/>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Player loses all his lives.</a:t>
                      </a:r>
                    </a:p>
                  </a:txBody>
                  <a:tcPr/>
                </a:tc>
                <a:extLst>
                  <a:ext uri="{0D108BD9-81ED-4DB2-BD59-A6C34878D82A}">
                    <a16:rowId xmlns:a16="http://schemas.microsoft.com/office/drawing/2014/main" val="1107063775"/>
                  </a:ext>
                </a:extLst>
              </a:tr>
            </a:tbl>
          </a:graphicData>
        </a:graphic>
      </p:graphicFrame>
      <p:graphicFrame>
        <p:nvGraphicFramePr>
          <p:cNvPr id="8" name="Table 12">
            <a:extLst>
              <a:ext uri="{FF2B5EF4-FFF2-40B4-BE49-F238E27FC236}">
                <a16:creationId xmlns:a16="http://schemas.microsoft.com/office/drawing/2014/main" id="{45ED060C-B127-4332-AE2F-B36CDCBD35F6}"/>
              </a:ext>
            </a:extLst>
          </p:cNvPr>
          <p:cNvGraphicFramePr>
            <a:graphicFrameLocks noGrp="1"/>
          </p:cNvGraphicFramePr>
          <p:nvPr>
            <p:extLst>
              <p:ext uri="{D42A27DB-BD31-4B8C-83A1-F6EECF244321}">
                <p14:modId xmlns:p14="http://schemas.microsoft.com/office/powerpoint/2010/main" val="2213794808"/>
              </p:ext>
            </p:extLst>
          </p:nvPr>
        </p:nvGraphicFramePr>
        <p:xfrm>
          <a:off x="5706942" y="3026833"/>
          <a:ext cx="1388535" cy="640080"/>
        </p:xfrm>
        <a:graphic>
          <a:graphicData uri="http://schemas.openxmlformats.org/drawingml/2006/table">
            <a:tbl>
              <a:tblPr firstRow="1" bandRow="1">
                <a:tableStyleId>{5940675A-B579-460E-94D1-54222C63F5DA}</a:tableStyleId>
              </a:tblPr>
              <a:tblGrid>
                <a:gridCol w="1388535">
                  <a:extLst>
                    <a:ext uri="{9D8B030D-6E8A-4147-A177-3AD203B41FA5}">
                      <a16:colId xmlns:a16="http://schemas.microsoft.com/office/drawing/2014/main" val="2797663477"/>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Increase &amp; decrease</a:t>
                      </a:r>
                      <a:endParaRPr lang="en-US" i="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107063775"/>
                  </a:ext>
                </a:extLst>
              </a:tr>
            </a:tbl>
          </a:graphicData>
        </a:graphic>
      </p:graphicFrame>
      <p:graphicFrame>
        <p:nvGraphicFramePr>
          <p:cNvPr id="9" name="Table 12">
            <a:extLst>
              <a:ext uri="{FF2B5EF4-FFF2-40B4-BE49-F238E27FC236}">
                <a16:creationId xmlns:a16="http://schemas.microsoft.com/office/drawing/2014/main" id="{66265B6C-D017-4E39-9A42-0C21CA5D31C2}"/>
              </a:ext>
            </a:extLst>
          </p:cNvPr>
          <p:cNvGraphicFramePr>
            <a:graphicFrameLocks noGrp="1"/>
          </p:cNvGraphicFramePr>
          <p:nvPr>
            <p:extLst>
              <p:ext uri="{D42A27DB-BD31-4B8C-83A1-F6EECF244321}">
                <p14:modId xmlns:p14="http://schemas.microsoft.com/office/powerpoint/2010/main" val="540279042"/>
              </p:ext>
            </p:extLst>
          </p:nvPr>
        </p:nvGraphicFramePr>
        <p:xfrm>
          <a:off x="3870588" y="4671059"/>
          <a:ext cx="3224889" cy="370840"/>
        </p:xfrm>
        <a:graphic>
          <a:graphicData uri="http://schemas.openxmlformats.org/drawingml/2006/table">
            <a:tbl>
              <a:tblPr firstRow="1" bandRow="1">
                <a:tableStyleId>{5940675A-B579-460E-94D1-54222C63F5DA}</a:tableStyleId>
              </a:tblPr>
              <a:tblGrid>
                <a:gridCol w="1966332">
                  <a:extLst>
                    <a:ext uri="{9D8B030D-6E8A-4147-A177-3AD203B41FA5}">
                      <a16:colId xmlns:a16="http://schemas.microsoft.com/office/drawing/2014/main" val="2797663477"/>
                    </a:ext>
                  </a:extLst>
                </a:gridCol>
                <a:gridCol w="1258557">
                  <a:extLst>
                    <a:ext uri="{9D8B030D-6E8A-4147-A177-3AD203B41FA5}">
                      <a16:colId xmlns:a16="http://schemas.microsoft.com/office/drawing/2014/main" val="919502436"/>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Run &amp; Gun</a:t>
                      </a:r>
                    </a:p>
                  </a:txBody>
                  <a:tcPr>
                    <a:noFill/>
                  </a:tcPr>
                </a:tc>
                <a:tc>
                  <a:txBody>
                    <a:bodyPr/>
                    <a:lstStyle/>
                    <a:p>
                      <a:r>
                        <a:rPr lang="en-US" i="0" dirty="0">
                          <a:solidFill>
                            <a:schemeClr val="tx1"/>
                          </a:solidFill>
                          <a:latin typeface="Times New Roman" panose="02020603050405020304" pitchFamily="18" charset="0"/>
                          <a:cs typeface="Times New Roman" panose="02020603050405020304" pitchFamily="18" charset="0"/>
                        </a:rPr>
                        <a:t>will appear</a:t>
                      </a:r>
                    </a:p>
                  </a:txBody>
                  <a:tcPr>
                    <a:noFill/>
                  </a:tcPr>
                </a:tc>
                <a:extLst>
                  <a:ext uri="{0D108BD9-81ED-4DB2-BD59-A6C34878D82A}">
                    <a16:rowId xmlns:a16="http://schemas.microsoft.com/office/drawing/2014/main" val="1107063775"/>
                  </a:ext>
                </a:extLst>
              </a:tr>
            </a:tbl>
          </a:graphicData>
        </a:graphic>
      </p:graphicFrame>
    </p:spTree>
    <p:extLst>
      <p:ext uri="{BB962C8B-B14F-4D97-AF65-F5344CB8AC3E}">
        <p14:creationId xmlns:p14="http://schemas.microsoft.com/office/powerpoint/2010/main" val="129996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522C18-26D6-4205-BAE3-003E31C51395}"/>
              </a:ext>
            </a:extLst>
          </p:cNvPr>
          <p:cNvSpPr>
            <a:spLocks noGrp="1"/>
          </p:cNvSpPr>
          <p:nvPr>
            <p:ph type="title"/>
          </p:nvPr>
        </p:nvSpPr>
        <p:spPr>
          <a:xfrm>
            <a:off x="1097280" y="465814"/>
            <a:ext cx="10058400" cy="645160"/>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Design and Concept (Cont..)</a:t>
            </a:r>
          </a:p>
        </p:txBody>
      </p:sp>
      <p:graphicFrame>
        <p:nvGraphicFramePr>
          <p:cNvPr id="11" name="Table 11">
            <a:extLst>
              <a:ext uri="{FF2B5EF4-FFF2-40B4-BE49-F238E27FC236}">
                <a16:creationId xmlns:a16="http://schemas.microsoft.com/office/drawing/2014/main" id="{AFEAD06D-42B7-49CC-9E7D-CA9F7B2F946D}"/>
              </a:ext>
            </a:extLst>
          </p:cNvPr>
          <p:cNvGraphicFramePr>
            <a:graphicFrameLocks noGrp="1"/>
          </p:cNvGraphicFramePr>
          <p:nvPr>
            <p:ph idx="1"/>
            <p:extLst>
              <p:ext uri="{D42A27DB-BD31-4B8C-83A1-F6EECF244321}">
                <p14:modId xmlns:p14="http://schemas.microsoft.com/office/powerpoint/2010/main" val="989481644"/>
              </p:ext>
            </p:extLst>
          </p:nvPr>
        </p:nvGraphicFramePr>
        <p:xfrm>
          <a:off x="838200" y="2463798"/>
          <a:ext cx="10573396" cy="3302002"/>
        </p:xfrm>
        <a:graphic>
          <a:graphicData uri="http://schemas.openxmlformats.org/drawingml/2006/table">
            <a:tbl>
              <a:tblPr firstRow="1" bandRow="1">
                <a:tableStyleId>{5940675A-B579-460E-94D1-54222C63F5DA}</a:tableStyleId>
              </a:tblPr>
              <a:tblGrid>
                <a:gridCol w="2623393">
                  <a:extLst>
                    <a:ext uri="{9D8B030D-6E8A-4147-A177-3AD203B41FA5}">
                      <a16:colId xmlns:a16="http://schemas.microsoft.com/office/drawing/2014/main" val="3289768808"/>
                    </a:ext>
                  </a:extLst>
                </a:gridCol>
                <a:gridCol w="7950003">
                  <a:extLst>
                    <a:ext uri="{9D8B030D-6E8A-4147-A177-3AD203B41FA5}">
                      <a16:colId xmlns:a16="http://schemas.microsoft.com/office/drawing/2014/main" val="430408053"/>
                    </a:ext>
                  </a:extLst>
                </a:gridCol>
              </a:tblGrid>
              <a:tr h="3302002">
                <a:tc>
                  <a:txBody>
                    <a:bodyPr/>
                    <a:lstStyle/>
                    <a:p>
                      <a:r>
                        <a:rPr lang="en-US" sz="2400" b="1" baseline="0" dirty="0">
                          <a:latin typeface="Times New Roman" panose="02020603050405020304" pitchFamily="18" charset="0"/>
                          <a:cs typeface="Times New Roman" panose="02020603050405020304" pitchFamily="18" charset="0"/>
                        </a:rPr>
                        <a:t>Other</a:t>
                      </a:r>
                    </a:p>
                    <a:p>
                      <a:r>
                        <a:rPr lang="en-US" sz="2400" b="1" baseline="0" dirty="0">
                          <a:latin typeface="Times New Roman" panose="02020603050405020304" pitchFamily="18" charset="0"/>
                          <a:cs typeface="Times New Roman" panose="02020603050405020304" pitchFamily="18" charset="0"/>
                        </a:rPr>
                        <a:t>Features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5780178"/>
                  </a:ext>
                </a:extLst>
              </a:tr>
            </a:tbl>
          </a:graphicData>
        </a:graphic>
      </p:graphicFrame>
      <p:sp>
        <p:nvSpPr>
          <p:cNvPr id="2" name="Date Placeholder 1">
            <a:extLst>
              <a:ext uri="{FF2B5EF4-FFF2-40B4-BE49-F238E27FC236}">
                <a16:creationId xmlns:a16="http://schemas.microsoft.com/office/drawing/2014/main" id="{2666BBBC-3D07-4CB7-A909-0D88E37EE174}"/>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3" name="Footer Placeholder 2">
            <a:extLst>
              <a:ext uri="{FF2B5EF4-FFF2-40B4-BE49-F238E27FC236}">
                <a16:creationId xmlns:a16="http://schemas.microsoft.com/office/drawing/2014/main" id="{8D3D99A6-18D1-441B-9565-B28E60C5043B}"/>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4" name="Slide Number Placeholder 3">
            <a:extLst>
              <a:ext uri="{FF2B5EF4-FFF2-40B4-BE49-F238E27FC236}">
                <a16:creationId xmlns:a16="http://schemas.microsoft.com/office/drawing/2014/main" id="{E660FADD-1AD2-44BC-AA4B-1A3DAC90A134}"/>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179693D0-D859-425B-90FF-E5FBDBA761F1}"/>
              </a:ext>
            </a:extLst>
          </p:cNvPr>
          <p:cNvGraphicFramePr>
            <a:graphicFrameLocks noGrp="1"/>
          </p:cNvGraphicFramePr>
          <p:nvPr>
            <p:extLst>
              <p:ext uri="{D42A27DB-BD31-4B8C-83A1-F6EECF244321}">
                <p14:modId xmlns:p14="http://schemas.microsoft.com/office/powerpoint/2010/main" val="98365985"/>
              </p:ext>
            </p:extLst>
          </p:nvPr>
        </p:nvGraphicFramePr>
        <p:xfrm>
          <a:off x="3533774" y="2575136"/>
          <a:ext cx="7766686" cy="2972224"/>
        </p:xfrm>
        <a:graphic>
          <a:graphicData uri="http://schemas.openxmlformats.org/drawingml/2006/table">
            <a:tbl>
              <a:tblPr firstRow="1" bandRow="1">
                <a:tableStyleId>{5940675A-B579-460E-94D1-54222C63F5DA}</a:tableStyleId>
              </a:tblPr>
              <a:tblGrid>
                <a:gridCol w="7766686">
                  <a:extLst>
                    <a:ext uri="{9D8B030D-6E8A-4147-A177-3AD203B41FA5}">
                      <a16:colId xmlns:a16="http://schemas.microsoft.com/office/drawing/2014/main" val="2797663477"/>
                    </a:ext>
                  </a:extLst>
                </a:gridCol>
              </a:tblGrid>
              <a:tr h="2972224">
                <a:tc>
                  <a:txBody>
                    <a:bodyPr/>
                    <a:lstStyle/>
                    <a:p>
                      <a:pPr>
                        <a:lnSpc>
                          <a:spcPct val="200000"/>
                        </a:lnSpc>
                      </a:pPr>
                      <a:r>
                        <a:rPr lang="en-US" sz="1800" b="1" i="0" dirty="0">
                          <a:solidFill>
                            <a:schemeClr val="tx1"/>
                          </a:solidFill>
                          <a:latin typeface="Times New Roman" panose="02020603050405020304" pitchFamily="18" charset="0"/>
                          <a:cs typeface="Times New Roman" panose="02020603050405020304" pitchFamily="18" charset="0"/>
                        </a:rPr>
                        <a:t>#1</a:t>
                      </a:r>
                      <a:r>
                        <a:rPr lang="en-US" sz="1800" b="1" i="1" dirty="0">
                          <a:solidFill>
                            <a:schemeClr val="bg1">
                              <a:lumMod val="50000"/>
                            </a:schemeClr>
                          </a:solidFill>
                          <a:latin typeface="Times New Roman" panose="02020603050405020304" pitchFamily="18" charset="0"/>
                          <a:cs typeface="Times New Roman" panose="02020603050405020304" pitchFamily="18" charset="0"/>
                        </a:rPr>
                        <a:t>    </a:t>
                      </a:r>
                      <a:r>
                        <a:rPr lang="en-US" sz="1800" i="1" dirty="0">
                          <a:solidFill>
                            <a:schemeClr val="bg1">
                              <a:lumMod val="50000"/>
                            </a:schemeClr>
                          </a:solidFill>
                          <a:latin typeface="Times New Roman" panose="02020603050405020304" pitchFamily="18" charset="0"/>
                          <a:cs typeface="Times New Roman" panose="02020603050405020304" pitchFamily="18" charset="0"/>
                        </a:rPr>
                        <a:t>Buy and unlock different player skins with coins.</a:t>
                      </a:r>
                    </a:p>
                    <a:p>
                      <a:pPr marL="0" marR="0" lvl="0" indent="0" algn="l" defTabSz="914400" rtl="0" eaLnBrk="1" fontAlgn="auto" latinLnBrk="0" hangingPunct="1">
                        <a:lnSpc>
                          <a:spcPct val="200000"/>
                        </a:lnSpc>
                        <a:spcBef>
                          <a:spcPts val="0"/>
                        </a:spcBef>
                        <a:spcAft>
                          <a:spcPts val="0"/>
                        </a:spcAft>
                        <a:buClrTx/>
                        <a:buSzTx/>
                        <a:buFontTx/>
                        <a:buNone/>
                        <a:tabLst/>
                        <a:defRPr/>
                      </a:pPr>
                      <a:r>
                        <a:rPr lang="en-US" sz="1800" b="1" i="0" dirty="0">
                          <a:solidFill>
                            <a:schemeClr val="tx1"/>
                          </a:solidFill>
                          <a:latin typeface="Times New Roman" panose="02020603050405020304" pitchFamily="18" charset="0"/>
                          <a:cs typeface="Times New Roman" panose="02020603050405020304" pitchFamily="18" charset="0"/>
                        </a:rPr>
                        <a:t>#2</a:t>
                      </a:r>
                      <a:r>
                        <a:rPr lang="en-US" sz="1800" b="1" i="1" dirty="0">
                          <a:solidFill>
                            <a:schemeClr val="bg1">
                              <a:lumMod val="50000"/>
                            </a:schemeClr>
                          </a:solidFill>
                          <a:latin typeface="Times New Roman" panose="02020603050405020304" pitchFamily="18" charset="0"/>
                          <a:cs typeface="Times New Roman" panose="02020603050405020304" pitchFamily="18" charset="0"/>
                        </a:rPr>
                        <a:t>    </a:t>
                      </a:r>
                      <a:r>
                        <a:rPr lang="en-US" sz="1800" i="1" dirty="0">
                          <a:solidFill>
                            <a:schemeClr val="bg1">
                              <a:lumMod val="50000"/>
                            </a:schemeClr>
                          </a:solidFill>
                          <a:latin typeface="Times New Roman" panose="02020603050405020304" pitchFamily="18" charset="0"/>
                          <a:cs typeface="Times New Roman" panose="02020603050405020304" pitchFamily="18" charset="0"/>
                        </a:rPr>
                        <a:t>Buy and unlock different playable environments with coins.</a:t>
                      </a:r>
                    </a:p>
                    <a:p>
                      <a:pPr marL="0" marR="0" lvl="0" indent="0" algn="l" defTabSz="914400" rtl="0" eaLnBrk="1" fontAlgn="auto" latinLnBrk="0" hangingPunct="1">
                        <a:lnSpc>
                          <a:spcPct val="200000"/>
                        </a:lnSpc>
                        <a:spcBef>
                          <a:spcPts val="0"/>
                        </a:spcBef>
                        <a:spcAft>
                          <a:spcPts val="0"/>
                        </a:spcAft>
                        <a:buClrTx/>
                        <a:buSzTx/>
                        <a:buFontTx/>
                        <a:buNone/>
                        <a:tabLst/>
                        <a:defRPr/>
                      </a:pPr>
                      <a:r>
                        <a:rPr lang="en-US" sz="1800" b="1" i="0" dirty="0">
                          <a:solidFill>
                            <a:schemeClr val="tx1"/>
                          </a:solidFill>
                          <a:latin typeface="Times New Roman" panose="02020603050405020304" pitchFamily="18" charset="0"/>
                          <a:cs typeface="Times New Roman" panose="02020603050405020304" pitchFamily="18" charset="0"/>
                        </a:rPr>
                        <a:t>#3</a:t>
                      </a:r>
                      <a:r>
                        <a:rPr lang="en-US" sz="1800" b="1" i="1" dirty="0">
                          <a:solidFill>
                            <a:schemeClr val="bg1">
                              <a:lumMod val="50000"/>
                            </a:schemeClr>
                          </a:solidFill>
                          <a:latin typeface="Times New Roman" panose="02020603050405020304" pitchFamily="18" charset="0"/>
                          <a:cs typeface="Times New Roman" panose="02020603050405020304" pitchFamily="18" charset="0"/>
                        </a:rPr>
                        <a:t>    </a:t>
                      </a:r>
                      <a:r>
                        <a:rPr lang="en-US" sz="1800" i="1" dirty="0">
                          <a:solidFill>
                            <a:schemeClr val="bg1">
                              <a:lumMod val="50000"/>
                            </a:schemeClr>
                          </a:solidFill>
                          <a:latin typeface="Times New Roman" panose="02020603050405020304" pitchFamily="18" charset="0"/>
                          <a:cs typeface="Times New Roman" panose="02020603050405020304" pitchFamily="18" charset="0"/>
                        </a:rPr>
                        <a:t>Buy and unlock different weapons with coins.</a:t>
                      </a:r>
                    </a:p>
                  </a:txBody>
                  <a:tcPr anchor="ctr"/>
                </a:tc>
                <a:extLst>
                  <a:ext uri="{0D108BD9-81ED-4DB2-BD59-A6C34878D82A}">
                    <a16:rowId xmlns:a16="http://schemas.microsoft.com/office/drawing/2014/main" val="1107063775"/>
                  </a:ext>
                </a:extLst>
              </a:tr>
            </a:tbl>
          </a:graphicData>
        </a:graphic>
      </p:graphicFrame>
    </p:spTree>
    <p:extLst>
      <p:ext uri="{BB962C8B-B14F-4D97-AF65-F5344CB8AC3E}">
        <p14:creationId xmlns:p14="http://schemas.microsoft.com/office/powerpoint/2010/main" val="2043546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EF03-5173-4AA1-A156-1EEBCFEC6FCF}"/>
              </a:ext>
            </a:extLst>
          </p:cNvPr>
          <p:cNvSpPr>
            <a:spLocks noGrp="1"/>
          </p:cNvSpPr>
          <p:nvPr>
            <p:ph type="title"/>
          </p:nvPr>
        </p:nvSpPr>
        <p:spPr>
          <a:xfrm>
            <a:off x="1115794" y="497115"/>
            <a:ext cx="10058400" cy="615597"/>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Sketch (Endless Run Area)</a:t>
            </a:r>
          </a:p>
        </p:txBody>
      </p:sp>
      <p:sp>
        <p:nvSpPr>
          <p:cNvPr id="3" name="Date Placeholder 2">
            <a:extLst>
              <a:ext uri="{FF2B5EF4-FFF2-40B4-BE49-F238E27FC236}">
                <a16:creationId xmlns:a16="http://schemas.microsoft.com/office/drawing/2014/main" id="{675408A3-7D61-4E17-8728-798C5BA07584}"/>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26" name="Footer Placeholder 25">
            <a:extLst>
              <a:ext uri="{FF2B5EF4-FFF2-40B4-BE49-F238E27FC236}">
                <a16:creationId xmlns:a16="http://schemas.microsoft.com/office/drawing/2014/main" id="{3E4E0056-37DB-4BF2-8410-86836C9E5374}"/>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27" name="Slide Number Placeholder 26">
            <a:extLst>
              <a:ext uri="{FF2B5EF4-FFF2-40B4-BE49-F238E27FC236}">
                <a16:creationId xmlns:a16="http://schemas.microsoft.com/office/drawing/2014/main" id="{6A63B8BA-8D39-4B88-86A7-89E9D02CBF77}"/>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8ABF8356-A2F1-4E0F-A5EC-07A42A39CCF7}"/>
              </a:ext>
            </a:extLst>
          </p:cNvPr>
          <p:cNvGrpSpPr/>
          <p:nvPr/>
        </p:nvGrpSpPr>
        <p:grpSpPr>
          <a:xfrm>
            <a:off x="2152979" y="1918408"/>
            <a:ext cx="8644650" cy="4407631"/>
            <a:chOff x="1447800" y="895350"/>
            <a:chExt cx="11076294" cy="6001455"/>
          </a:xfrm>
        </p:grpSpPr>
        <p:sp>
          <p:nvSpPr>
            <p:cNvPr id="4" name="Oval 3">
              <a:extLst>
                <a:ext uri="{FF2B5EF4-FFF2-40B4-BE49-F238E27FC236}">
                  <a16:creationId xmlns:a16="http://schemas.microsoft.com/office/drawing/2014/main" id="{8A19469A-C22C-4AF3-B466-277AC4104928}"/>
                </a:ext>
              </a:extLst>
            </p:cNvPr>
            <p:cNvSpPr/>
            <p:nvPr/>
          </p:nvSpPr>
          <p:spPr>
            <a:xfrm>
              <a:off x="6562724" y="5539859"/>
              <a:ext cx="647701" cy="647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82977169-1693-49E0-AD85-24088863310E}"/>
                </a:ext>
              </a:extLst>
            </p:cNvPr>
            <p:cNvCxnSpPr>
              <a:stCxn id="4" idx="6"/>
            </p:cNvCxnSpPr>
            <p:nvPr/>
          </p:nvCxnSpPr>
          <p:spPr>
            <a:xfrm flipV="1">
              <a:off x="7210425" y="5860535"/>
              <a:ext cx="685800" cy="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E515E7C-0C90-4DFD-9212-66AEDF26AEE3}"/>
                </a:ext>
              </a:extLst>
            </p:cNvPr>
            <p:cNvCxnSpPr>
              <a:stCxn id="4" idx="2"/>
            </p:cNvCxnSpPr>
            <p:nvPr/>
          </p:nvCxnSpPr>
          <p:spPr>
            <a:xfrm flipH="1" flipV="1">
              <a:off x="6000750" y="5863709"/>
              <a:ext cx="5619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F8F733C-7636-4577-8471-6410A7BF7553}"/>
                </a:ext>
              </a:extLst>
            </p:cNvPr>
            <p:cNvSpPr txBox="1"/>
            <p:nvPr/>
          </p:nvSpPr>
          <p:spPr>
            <a:xfrm>
              <a:off x="6359516" y="6187560"/>
              <a:ext cx="1054116" cy="502885"/>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Player</a:t>
              </a:r>
            </a:p>
          </p:txBody>
        </p:sp>
        <p:sp>
          <p:nvSpPr>
            <p:cNvPr id="8" name="Oval 7">
              <a:extLst>
                <a:ext uri="{FF2B5EF4-FFF2-40B4-BE49-F238E27FC236}">
                  <a16:creationId xmlns:a16="http://schemas.microsoft.com/office/drawing/2014/main" id="{C75DAA6A-54F9-4FE3-A356-40C9FE539ADD}"/>
                </a:ext>
              </a:extLst>
            </p:cNvPr>
            <p:cNvSpPr/>
            <p:nvPr/>
          </p:nvSpPr>
          <p:spPr>
            <a:xfrm>
              <a:off x="9029700" y="1323975"/>
              <a:ext cx="83820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414664D0-6972-4330-B67B-0BD7F4E765D2}"/>
                </a:ext>
              </a:extLst>
            </p:cNvPr>
            <p:cNvSpPr/>
            <p:nvPr/>
          </p:nvSpPr>
          <p:spPr>
            <a:xfrm>
              <a:off x="7553325" y="3429000"/>
              <a:ext cx="83820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A5B8D6F5-85EE-4BD5-B73D-50A3D828F979}"/>
                </a:ext>
              </a:extLst>
            </p:cNvPr>
            <p:cNvSpPr/>
            <p:nvPr/>
          </p:nvSpPr>
          <p:spPr>
            <a:xfrm>
              <a:off x="4714876" y="895350"/>
              <a:ext cx="838200" cy="838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3B3C7315-E795-407C-B2B9-72E6298BD9EA}"/>
                </a:ext>
              </a:extLst>
            </p:cNvPr>
            <p:cNvCxnSpPr>
              <a:stCxn id="9" idx="4"/>
            </p:cNvCxnSpPr>
            <p:nvPr/>
          </p:nvCxnSpPr>
          <p:spPr>
            <a:xfrm>
              <a:off x="7972425" y="4267200"/>
              <a:ext cx="19050" cy="66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EAC4B4-1A5C-4749-8B65-8C2C4543F8D4}"/>
                </a:ext>
              </a:extLst>
            </p:cNvPr>
            <p:cNvCxnSpPr>
              <a:stCxn id="8" idx="4"/>
            </p:cNvCxnSpPr>
            <p:nvPr/>
          </p:nvCxnSpPr>
          <p:spPr>
            <a:xfrm>
              <a:off x="9448800" y="2162175"/>
              <a:ext cx="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23C5721-7576-434A-8F69-E036619DC7E5}"/>
                </a:ext>
              </a:extLst>
            </p:cNvPr>
            <p:cNvCxnSpPr>
              <a:stCxn id="10" idx="4"/>
            </p:cNvCxnSpPr>
            <p:nvPr/>
          </p:nvCxnSpPr>
          <p:spPr>
            <a:xfrm>
              <a:off x="5133976" y="1733550"/>
              <a:ext cx="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8E027D-3CBF-43D0-B697-E7E6DAFFF9DC}"/>
                </a:ext>
              </a:extLst>
            </p:cNvPr>
            <p:cNvCxnSpPr>
              <a:stCxn id="10" idx="5"/>
            </p:cNvCxnSpPr>
            <p:nvPr/>
          </p:nvCxnSpPr>
          <p:spPr>
            <a:xfrm>
              <a:off x="5430324" y="1610798"/>
              <a:ext cx="1227651" cy="551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4E6E37-3DBF-4D6A-89FE-7FA1F71293B4}"/>
                </a:ext>
              </a:extLst>
            </p:cNvPr>
            <p:cNvCxnSpPr>
              <a:stCxn id="8" idx="2"/>
            </p:cNvCxnSpPr>
            <p:nvPr/>
          </p:nvCxnSpPr>
          <p:spPr>
            <a:xfrm flipH="1">
              <a:off x="8105775" y="1743075"/>
              <a:ext cx="923925"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93AD27-C793-4E23-B734-A1E048FDFDA5}"/>
                </a:ext>
              </a:extLst>
            </p:cNvPr>
            <p:cNvCxnSpPr>
              <a:stCxn id="9" idx="0"/>
            </p:cNvCxnSpPr>
            <p:nvPr/>
          </p:nvCxnSpPr>
          <p:spPr>
            <a:xfrm flipH="1" flipV="1">
              <a:off x="7572375" y="2962275"/>
              <a:ext cx="400050" cy="46672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AAB404-67B1-45BF-81DE-F91E9F362F99}"/>
                </a:ext>
              </a:extLst>
            </p:cNvPr>
            <p:cNvSpPr txBox="1"/>
            <p:nvPr/>
          </p:nvSpPr>
          <p:spPr>
            <a:xfrm>
              <a:off x="6715125" y="2359223"/>
              <a:ext cx="1939302" cy="419071"/>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Obstacles to avoid</a:t>
              </a:r>
            </a:p>
          </p:txBody>
        </p:sp>
        <p:sp>
          <p:nvSpPr>
            <p:cNvPr id="18" name="Arrow: Down 17">
              <a:extLst>
                <a:ext uri="{FF2B5EF4-FFF2-40B4-BE49-F238E27FC236}">
                  <a16:creationId xmlns:a16="http://schemas.microsoft.com/office/drawing/2014/main" id="{F893974D-2F7B-47F4-A391-B7DE1B18D080}"/>
                </a:ext>
              </a:extLst>
            </p:cNvPr>
            <p:cNvSpPr/>
            <p:nvPr/>
          </p:nvSpPr>
          <p:spPr>
            <a:xfrm>
              <a:off x="1447800" y="1457325"/>
              <a:ext cx="361949" cy="3238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463425D-1366-41B1-BA7F-18D0E3184AEF}"/>
                </a:ext>
              </a:extLst>
            </p:cNvPr>
            <p:cNvSpPr txBox="1"/>
            <p:nvPr/>
          </p:nvSpPr>
          <p:spPr>
            <a:xfrm>
              <a:off x="2106095" y="2962276"/>
              <a:ext cx="2627361" cy="880048"/>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Endless background</a:t>
              </a:r>
            </a:p>
            <a:p>
              <a:pPr algn="ctr"/>
              <a:r>
                <a:rPr lang="en-US" dirty="0">
                  <a:latin typeface="Times New Roman" panose="02020603050405020304" pitchFamily="18" charset="0"/>
                  <a:cs typeface="Times New Roman" panose="02020603050405020304" pitchFamily="18" charset="0"/>
                </a:rPr>
                <a:t>Scroll</a:t>
              </a:r>
            </a:p>
          </p:txBody>
        </p:sp>
        <p:sp>
          <p:nvSpPr>
            <p:cNvPr id="20" name="TextBox 19">
              <a:extLst>
                <a:ext uri="{FF2B5EF4-FFF2-40B4-BE49-F238E27FC236}">
                  <a16:creationId xmlns:a16="http://schemas.microsoft.com/office/drawing/2014/main" id="{73EDA97F-0714-4932-BE73-B29F0709E6FC}"/>
                </a:ext>
              </a:extLst>
            </p:cNvPr>
            <p:cNvSpPr txBox="1"/>
            <p:nvPr/>
          </p:nvSpPr>
          <p:spPr>
            <a:xfrm>
              <a:off x="9985383" y="1548884"/>
              <a:ext cx="1054116" cy="502885"/>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Rock</a:t>
              </a:r>
            </a:p>
          </p:txBody>
        </p:sp>
        <p:sp>
          <p:nvSpPr>
            <p:cNvPr id="21" name="TextBox 20">
              <a:extLst>
                <a:ext uri="{FF2B5EF4-FFF2-40B4-BE49-F238E27FC236}">
                  <a16:creationId xmlns:a16="http://schemas.microsoft.com/office/drawing/2014/main" id="{3484D6D4-D02C-4A6E-BE45-3D0522BC01C8}"/>
                </a:ext>
              </a:extLst>
            </p:cNvPr>
            <p:cNvSpPr txBox="1"/>
            <p:nvPr/>
          </p:nvSpPr>
          <p:spPr>
            <a:xfrm>
              <a:off x="8299458" y="3663434"/>
              <a:ext cx="1054116" cy="502885"/>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Rock</a:t>
              </a:r>
            </a:p>
          </p:txBody>
        </p:sp>
        <p:sp>
          <p:nvSpPr>
            <p:cNvPr id="22" name="TextBox 21">
              <a:extLst>
                <a:ext uri="{FF2B5EF4-FFF2-40B4-BE49-F238E27FC236}">
                  <a16:creationId xmlns:a16="http://schemas.microsoft.com/office/drawing/2014/main" id="{E3A26F1F-2AA1-444C-8E7B-D350396337AF}"/>
                </a:ext>
              </a:extLst>
            </p:cNvPr>
            <p:cNvSpPr txBox="1"/>
            <p:nvPr/>
          </p:nvSpPr>
          <p:spPr>
            <a:xfrm>
              <a:off x="3836969" y="1139309"/>
              <a:ext cx="1054116" cy="502885"/>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Tree</a:t>
              </a:r>
            </a:p>
          </p:txBody>
        </p:sp>
        <p:cxnSp>
          <p:nvCxnSpPr>
            <p:cNvPr id="23" name="Straight Arrow Connector 22">
              <a:extLst>
                <a:ext uri="{FF2B5EF4-FFF2-40B4-BE49-F238E27FC236}">
                  <a16:creationId xmlns:a16="http://schemas.microsoft.com/office/drawing/2014/main" id="{70C7953D-78B9-4AE2-9DE4-F4974BEBB297}"/>
                </a:ext>
              </a:extLst>
            </p:cNvPr>
            <p:cNvCxnSpPr>
              <a:stCxn id="4" idx="0"/>
            </p:cNvCxnSpPr>
            <p:nvPr/>
          </p:nvCxnSpPr>
          <p:spPr>
            <a:xfrm flipV="1">
              <a:off x="6886575" y="4933950"/>
              <a:ext cx="0" cy="60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27E30F3-EE05-4D2F-AB36-D2E4BE45DB10}"/>
                </a:ext>
              </a:extLst>
            </p:cNvPr>
            <p:cNvSpPr txBox="1"/>
            <p:nvPr/>
          </p:nvSpPr>
          <p:spPr>
            <a:xfrm>
              <a:off x="7896225" y="6184386"/>
              <a:ext cx="4627869" cy="712419"/>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Character will run forward with constant speed.</a:t>
              </a:r>
            </a:p>
            <a:p>
              <a:r>
                <a:rPr lang="en-US" sz="1400" dirty="0">
                  <a:latin typeface="Times New Roman" panose="02020603050405020304" pitchFamily="18" charset="0"/>
                  <a:cs typeface="Times New Roman" panose="02020603050405020304" pitchFamily="18" charset="0"/>
                </a:rPr>
                <a:t>Player will control left and right movement.</a:t>
              </a:r>
            </a:p>
          </p:txBody>
        </p:sp>
      </p:grpSp>
    </p:spTree>
    <p:extLst>
      <p:ext uri="{BB962C8B-B14F-4D97-AF65-F5344CB8AC3E}">
        <p14:creationId xmlns:p14="http://schemas.microsoft.com/office/powerpoint/2010/main" val="250432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EF03-5173-4AA1-A156-1EEBCFEC6FCF}"/>
              </a:ext>
            </a:extLst>
          </p:cNvPr>
          <p:cNvSpPr>
            <a:spLocks noGrp="1"/>
          </p:cNvSpPr>
          <p:nvPr>
            <p:ph type="title"/>
          </p:nvPr>
        </p:nvSpPr>
        <p:spPr>
          <a:xfrm>
            <a:off x="1120777" y="609042"/>
            <a:ext cx="10058400" cy="614359"/>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Sketch (Shooting Area)</a:t>
            </a:r>
          </a:p>
        </p:txBody>
      </p:sp>
      <p:sp>
        <p:nvSpPr>
          <p:cNvPr id="3" name="Date Placeholder 2">
            <a:extLst>
              <a:ext uri="{FF2B5EF4-FFF2-40B4-BE49-F238E27FC236}">
                <a16:creationId xmlns:a16="http://schemas.microsoft.com/office/drawing/2014/main" id="{093D5A16-876E-4212-9F02-6752EFBFC53C}"/>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4" name="Footer Placeholder 3">
            <a:extLst>
              <a:ext uri="{FF2B5EF4-FFF2-40B4-BE49-F238E27FC236}">
                <a16:creationId xmlns:a16="http://schemas.microsoft.com/office/drawing/2014/main" id="{B4068AEE-298D-4AD8-9A14-9826D1BE67E9}"/>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5" name="Slide Number Placeholder 4">
            <a:extLst>
              <a:ext uri="{FF2B5EF4-FFF2-40B4-BE49-F238E27FC236}">
                <a16:creationId xmlns:a16="http://schemas.microsoft.com/office/drawing/2014/main" id="{02B083BF-2556-4CF1-B191-9F758B4E3079}"/>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a16="http://schemas.microsoft.com/office/drawing/2014/main" id="{823C90F9-5BBC-4540-8128-897E2DBAD5F4}"/>
              </a:ext>
            </a:extLst>
          </p:cNvPr>
          <p:cNvGrpSpPr/>
          <p:nvPr/>
        </p:nvGrpSpPr>
        <p:grpSpPr>
          <a:xfrm>
            <a:off x="2167801" y="1426979"/>
            <a:ext cx="8625732" cy="4934290"/>
            <a:chOff x="657225" y="590845"/>
            <a:chExt cx="11093756" cy="6049521"/>
          </a:xfrm>
        </p:grpSpPr>
        <p:sp>
          <p:nvSpPr>
            <p:cNvPr id="27" name="Oval 26">
              <a:extLst>
                <a:ext uri="{FF2B5EF4-FFF2-40B4-BE49-F238E27FC236}">
                  <a16:creationId xmlns:a16="http://schemas.microsoft.com/office/drawing/2014/main" id="{B84325E1-0CF3-4D44-A122-2E745260659B}"/>
                </a:ext>
              </a:extLst>
            </p:cNvPr>
            <p:cNvSpPr/>
            <p:nvPr/>
          </p:nvSpPr>
          <p:spPr>
            <a:xfrm>
              <a:off x="5772149" y="5539859"/>
              <a:ext cx="647701" cy="647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7BA96D02-F6D5-4E4A-8CE7-0F7E5CE09D52}"/>
                </a:ext>
              </a:extLst>
            </p:cNvPr>
            <p:cNvSpPr txBox="1"/>
            <p:nvPr/>
          </p:nvSpPr>
          <p:spPr>
            <a:xfrm>
              <a:off x="5568941" y="6187559"/>
              <a:ext cx="1054117" cy="452807"/>
            </a:xfrm>
            <a:prstGeom prst="rect">
              <a:avLst/>
            </a:prstGeom>
            <a:noFill/>
          </p:spPr>
          <p:txBody>
            <a:bodyPr wrap="square" rtlCol="0">
              <a:spAutoFit/>
            </a:bodyPr>
            <a:lstStyle/>
            <a:p>
              <a:pPr algn="ctr"/>
              <a:r>
                <a:rPr lang="en-US" sz="1800" dirty="0">
                  <a:latin typeface="Times New Roman" panose="02020603050405020304" pitchFamily="18" charset="0"/>
                  <a:cs typeface="Times New Roman" panose="02020603050405020304" pitchFamily="18" charset="0"/>
                </a:rPr>
                <a:t>Player</a:t>
              </a:r>
            </a:p>
          </p:txBody>
        </p:sp>
        <p:cxnSp>
          <p:nvCxnSpPr>
            <p:cNvPr id="29" name="Straight Arrow Connector 28">
              <a:extLst>
                <a:ext uri="{FF2B5EF4-FFF2-40B4-BE49-F238E27FC236}">
                  <a16:creationId xmlns:a16="http://schemas.microsoft.com/office/drawing/2014/main" id="{931C0A98-844F-452E-B374-BBBAD55BA8D3}"/>
                </a:ext>
              </a:extLst>
            </p:cNvPr>
            <p:cNvCxnSpPr>
              <a:stCxn id="27" idx="0"/>
            </p:cNvCxnSpPr>
            <p:nvPr/>
          </p:nvCxnSpPr>
          <p:spPr>
            <a:xfrm flipV="1">
              <a:off x="6096000" y="5067300"/>
              <a:ext cx="0" cy="472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9A745D0-6C79-487D-8C78-1FF716BD589A}"/>
                </a:ext>
              </a:extLst>
            </p:cNvPr>
            <p:cNvSpPr txBox="1"/>
            <p:nvPr/>
          </p:nvSpPr>
          <p:spPr>
            <a:xfrm>
              <a:off x="7105650" y="6184386"/>
              <a:ext cx="4645331" cy="37734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Character will run forward with constant speed.</a:t>
              </a:r>
            </a:p>
          </p:txBody>
        </p:sp>
        <p:sp>
          <p:nvSpPr>
            <p:cNvPr id="31" name="Rectangle: Rounded Corners 30">
              <a:extLst>
                <a:ext uri="{FF2B5EF4-FFF2-40B4-BE49-F238E27FC236}">
                  <a16:creationId xmlns:a16="http://schemas.microsoft.com/office/drawing/2014/main" id="{281FC13B-C5CF-4EA0-A95D-55F47DCE130B}"/>
                </a:ext>
              </a:extLst>
            </p:cNvPr>
            <p:cNvSpPr/>
            <p:nvPr/>
          </p:nvSpPr>
          <p:spPr>
            <a:xfrm>
              <a:off x="6753225" y="3324225"/>
              <a:ext cx="800100" cy="6191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2" name="Rectangle: Rounded Corners 31">
              <a:extLst>
                <a:ext uri="{FF2B5EF4-FFF2-40B4-BE49-F238E27FC236}">
                  <a16:creationId xmlns:a16="http://schemas.microsoft.com/office/drawing/2014/main" id="{F1F10783-9954-4334-A2F5-7261C5C5ABCF}"/>
                </a:ext>
              </a:extLst>
            </p:cNvPr>
            <p:cNvSpPr/>
            <p:nvPr/>
          </p:nvSpPr>
          <p:spPr>
            <a:xfrm>
              <a:off x="3933825" y="2476500"/>
              <a:ext cx="800100" cy="6191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3" name="Rectangle: Rounded Corners 32">
              <a:extLst>
                <a:ext uri="{FF2B5EF4-FFF2-40B4-BE49-F238E27FC236}">
                  <a16:creationId xmlns:a16="http://schemas.microsoft.com/office/drawing/2014/main" id="{7FC075A7-55CD-444F-8F8E-22B08FCDCA26}"/>
                </a:ext>
              </a:extLst>
            </p:cNvPr>
            <p:cNvSpPr/>
            <p:nvPr/>
          </p:nvSpPr>
          <p:spPr>
            <a:xfrm>
              <a:off x="6496050" y="1352550"/>
              <a:ext cx="800100" cy="6191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4" name="Oval 33">
              <a:extLst>
                <a:ext uri="{FF2B5EF4-FFF2-40B4-BE49-F238E27FC236}">
                  <a16:creationId xmlns:a16="http://schemas.microsoft.com/office/drawing/2014/main" id="{64596977-A54D-4D41-A3E9-7D0E6B60DD1F}"/>
                </a:ext>
              </a:extLst>
            </p:cNvPr>
            <p:cNvSpPr/>
            <p:nvPr/>
          </p:nvSpPr>
          <p:spPr>
            <a:xfrm>
              <a:off x="4552950" y="2105025"/>
              <a:ext cx="352425" cy="352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73F2B428-8708-41DB-9396-8E7D1FC3B922}"/>
                </a:ext>
              </a:extLst>
            </p:cNvPr>
            <p:cNvSpPr/>
            <p:nvPr/>
          </p:nvSpPr>
          <p:spPr>
            <a:xfrm>
              <a:off x="6270633" y="1000125"/>
              <a:ext cx="352425" cy="352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133DF9A2-C795-460B-AE23-06A5539D7049}"/>
                </a:ext>
              </a:extLst>
            </p:cNvPr>
            <p:cNvSpPr/>
            <p:nvPr/>
          </p:nvSpPr>
          <p:spPr>
            <a:xfrm>
              <a:off x="6505575" y="2915980"/>
              <a:ext cx="352425" cy="35242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896A6D08-7A99-40D2-AD6D-23A53885B4F1}"/>
                </a:ext>
              </a:extLst>
            </p:cNvPr>
            <p:cNvCxnSpPr>
              <a:stCxn id="36" idx="3"/>
            </p:cNvCxnSpPr>
            <p:nvPr/>
          </p:nvCxnSpPr>
          <p:spPr>
            <a:xfrm flipH="1">
              <a:off x="6353175" y="3216794"/>
              <a:ext cx="204011" cy="68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4D42E29-7A63-4FCD-820D-B92D88F4E085}"/>
                </a:ext>
              </a:extLst>
            </p:cNvPr>
            <p:cNvCxnSpPr>
              <a:stCxn id="34" idx="5"/>
            </p:cNvCxnSpPr>
            <p:nvPr/>
          </p:nvCxnSpPr>
          <p:spPr>
            <a:xfrm>
              <a:off x="4853764" y="2405839"/>
              <a:ext cx="175436" cy="51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9B5F92C-359D-4BD9-8ED4-71DF2B70BFF3}"/>
                </a:ext>
              </a:extLst>
            </p:cNvPr>
            <p:cNvCxnSpPr>
              <a:stCxn id="35" idx="4"/>
            </p:cNvCxnSpPr>
            <p:nvPr/>
          </p:nvCxnSpPr>
          <p:spPr>
            <a:xfrm flipH="1">
              <a:off x="6270633" y="1352550"/>
              <a:ext cx="176213"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8534C88-7548-4352-A85E-78F656B40A4B}"/>
                </a:ext>
              </a:extLst>
            </p:cNvPr>
            <p:cNvSpPr txBox="1"/>
            <p:nvPr/>
          </p:nvSpPr>
          <p:spPr>
            <a:xfrm>
              <a:off x="8134349" y="3479898"/>
              <a:ext cx="1462129" cy="37734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Enemy cover</a:t>
              </a:r>
            </a:p>
          </p:txBody>
        </p:sp>
        <p:sp>
          <p:nvSpPr>
            <p:cNvPr id="41" name="TextBox 40">
              <a:extLst>
                <a:ext uri="{FF2B5EF4-FFF2-40B4-BE49-F238E27FC236}">
                  <a16:creationId xmlns:a16="http://schemas.microsoft.com/office/drawing/2014/main" id="{2D0ADD3E-8CCF-4084-99CD-E608D45FBF98}"/>
                </a:ext>
              </a:extLst>
            </p:cNvPr>
            <p:cNvSpPr txBox="1"/>
            <p:nvPr/>
          </p:nvSpPr>
          <p:spPr>
            <a:xfrm>
              <a:off x="6505575" y="590845"/>
              <a:ext cx="891049" cy="377340"/>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Enemy</a:t>
              </a:r>
            </a:p>
          </p:txBody>
        </p:sp>
        <p:sp>
          <p:nvSpPr>
            <p:cNvPr id="42" name="TextBox 41">
              <a:extLst>
                <a:ext uri="{FF2B5EF4-FFF2-40B4-BE49-F238E27FC236}">
                  <a16:creationId xmlns:a16="http://schemas.microsoft.com/office/drawing/2014/main" id="{C4DB6EA5-A57A-4BB4-94E4-41D139214D02}"/>
                </a:ext>
              </a:extLst>
            </p:cNvPr>
            <p:cNvSpPr txBox="1"/>
            <p:nvPr/>
          </p:nvSpPr>
          <p:spPr>
            <a:xfrm>
              <a:off x="4895809" y="2302393"/>
              <a:ext cx="1950743" cy="641476"/>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Enemies trying </a:t>
              </a:r>
            </a:p>
            <a:p>
              <a:pPr algn="ctr"/>
              <a:r>
                <a:rPr lang="en-US" sz="1400" dirty="0">
                  <a:latin typeface="Times New Roman" panose="02020603050405020304" pitchFamily="18" charset="0"/>
                  <a:cs typeface="Times New Roman" panose="02020603050405020304" pitchFamily="18" charset="0"/>
                </a:rPr>
                <a:t>to shoot the player</a:t>
              </a:r>
            </a:p>
          </p:txBody>
        </p:sp>
        <p:sp>
          <p:nvSpPr>
            <p:cNvPr id="43" name="Arrow: Down 42">
              <a:extLst>
                <a:ext uri="{FF2B5EF4-FFF2-40B4-BE49-F238E27FC236}">
                  <a16:creationId xmlns:a16="http://schemas.microsoft.com/office/drawing/2014/main" id="{9393185A-6736-4FF9-895D-BD5E22486DE5}"/>
                </a:ext>
              </a:extLst>
            </p:cNvPr>
            <p:cNvSpPr/>
            <p:nvPr/>
          </p:nvSpPr>
          <p:spPr>
            <a:xfrm>
              <a:off x="657225" y="1457325"/>
              <a:ext cx="361949" cy="3238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077D2654-E786-4BDA-B5FB-E29BEC96B4C0}"/>
                </a:ext>
              </a:extLst>
            </p:cNvPr>
            <p:cNvSpPr txBox="1"/>
            <p:nvPr/>
          </p:nvSpPr>
          <p:spPr>
            <a:xfrm>
              <a:off x="962516" y="2769026"/>
              <a:ext cx="2637275" cy="79241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Endless background</a:t>
              </a:r>
            </a:p>
            <a:p>
              <a:pPr algn="ctr"/>
              <a:r>
                <a:rPr lang="en-US" dirty="0">
                  <a:latin typeface="Times New Roman" panose="02020603050405020304" pitchFamily="18" charset="0"/>
                  <a:cs typeface="Times New Roman" panose="02020603050405020304" pitchFamily="18" charset="0"/>
                </a:rPr>
                <a:t>Scroll</a:t>
              </a:r>
            </a:p>
          </p:txBody>
        </p:sp>
      </p:grpSp>
    </p:spTree>
    <p:extLst>
      <p:ext uri="{BB962C8B-B14F-4D97-AF65-F5344CB8AC3E}">
        <p14:creationId xmlns:p14="http://schemas.microsoft.com/office/powerpoint/2010/main" val="2188478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9AC3-E6F3-4F67-B626-FBF4A4D438A8}"/>
              </a:ext>
            </a:extLst>
          </p:cNvPr>
          <p:cNvSpPr>
            <a:spLocks noGrp="1"/>
          </p:cNvSpPr>
          <p:nvPr>
            <p:ph type="title"/>
          </p:nvPr>
        </p:nvSpPr>
        <p:spPr>
          <a:xfrm>
            <a:off x="1097280" y="516752"/>
            <a:ext cx="10058400" cy="610511"/>
          </a:xfrm>
        </p:spPr>
        <p:txBody>
          <a:bodyPr>
            <a:normAutofit/>
          </a:bodyPr>
          <a:lstStyle/>
          <a:p>
            <a:pPr algn="ctr"/>
            <a:r>
              <a:rPr lang="en-US" sz="3200" b="1" dirty="0">
                <a:latin typeface="Times New Roman" panose="02020603050405020304" pitchFamily="18" charset="0"/>
                <a:cs typeface="Times New Roman" panose="02020603050405020304" pitchFamily="18" charset="0"/>
              </a:rPr>
              <a:t>System Implementation (3D Assets)</a:t>
            </a:r>
          </a:p>
        </p:txBody>
      </p:sp>
      <p:pic>
        <p:nvPicPr>
          <p:cNvPr id="5" name="Content Placeholder 4">
            <a:extLst>
              <a:ext uri="{FF2B5EF4-FFF2-40B4-BE49-F238E27FC236}">
                <a16:creationId xmlns:a16="http://schemas.microsoft.com/office/drawing/2014/main" id="{38E9414D-7D6B-4D2C-86AC-B3F1B511AFB1}"/>
              </a:ext>
            </a:extLst>
          </p:cNvPr>
          <p:cNvPicPr>
            <a:picLocks noGrp="1" noChangeAspect="1"/>
          </p:cNvPicPr>
          <p:nvPr>
            <p:ph idx="1"/>
          </p:nvPr>
        </p:nvPicPr>
        <p:blipFill>
          <a:blip r:embed="rId2" cstate="print"/>
          <a:stretch>
            <a:fillRect/>
          </a:stretch>
        </p:blipFill>
        <p:spPr>
          <a:xfrm>
            <a:off x="838200" y="1816660"/>
            <a:ext cx="3803893" cy="4351338"/>
          </a:xfrm>
        </p:spPr>
      </p:pic>
      <p:sp>
        <p:nvSpPr>
          <p:cNvPr id="3" name="Date Placeholder 2">
            <a:extLst>
              <a:ext uri="{FF2B5EF4-FFF2-40B4-BE49-F238E27FC236}">
                <a16:creationId xmlns:a16="http://schemas.microsoft.com/office/drawing/2014/main" id="{8A1EA807-1DFF-4425-AAB0-F98F37BC2E13}"/>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4" name="Footer Placeholder 3">
            <a:extLst>
              <a:ext uri="{FF2B5EF4-FFF2-40B4-BE49-F238E27FC236}">
                <a16:creationId xmlns:a16="http://schemas.microsoft.com/office/drawing/2014/main" id="{91FF6525-6EAB-4B98-8E42-530D520A8B8A}"/>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6" name="Slide Number Placeholder 5">
            <a:extLst>
              <a:ext uri="{FF2B5EF4-FFF2-40B4-BE49-F238E27FC236}">
                <a16:creationId xmlns:a16="http://schemas.microsoft.com/office/drawing/2014/main" id="{AC9B2C7B-178B-4AA2-82C0-D6B2576BF0EE}"/>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B485312-C758-4153-8A96-CE6288F015C9}"/>
              </a:ext>
            </a:extLst>
          </p:cNvPr>
          <p:cNvPicPr>
            <a:picLocks noChangeAspect="1"/>
          </p:cNvPicPr>
          <p:nvPr/>
        </p:nvPicPr>
        <p:blipFill>
          <a:blip r:embed="rId3" cstate="print"/>
          <a:stretch>
            <a:fillRect/>
          </a:stretch>
        </p:blipFill>
        <p:spPr>
          <a:xfrm>
            <a:off x="4984376" y="1816660"/>
            <a:ext cx="2834291" cy="1573520"/>
          </a:xfrm>
          <a:prstGeom prst="rect">
            <a:avLst/>
          </a:prstGeom>
        </p:spPr>
      </p:pic>
      <p:pic>
        <p:nvPicPr>
          <p:cNvPr id="9" name="Picture 8">
            <a:extLst>
              <a:ext uri="{FF2B5EF4-FFF2-40B4-BE49-F238E27FC236}">
                <a16:creationId xmlns:a16="http://schemas.microsoft.com/office/drawing/2014/main" id="{E2D722B5-1D94-444B-9CB8-EF74AFB6844A}"/>
              </a:ext>
            </a:extLst>
          </p:cNvPr>
          <p:cNvPicPr>
            <a:picLocks noChangeAspect="1"/>
          </p:cNvPicPr>
          <p:nvPr/>
        </p:nvPicPr>
        <p:blipFill>
          <a:blip r:embed="rId4" cstate="print"/>
          <a:stretch>
            <a:fillRect/>
          </a:stretch>
        </p:blipFill>
        <p:spPr>
          <a:xfrm>
            <a:off x="6096000" y="3992329"/>
            <a:ext cx="4556037" cy="1777645"/>
          </a:xfrm>
          <a:prstGeom prst="rect">
            <a:avLst/>
          </a:prstGeom>
        </p:spPr>
      </p:pic>
      <p:pic>
        <p:nvPicPr>
          <p:cNvPr id="11" name="Picture 10">
            <a:extLst>
              <a:ext uri="{FF2B5EF4-FFF2-40B4-BE49-F238E27FC236}">
                <a16:creationId xmlns:a16="http://schemas.microsoft.com/office/drawing/2014/main" id="{34EF343C-623B-4DE4-9E43-540D22C26CE5}"/>
              </a:ext>
            </a:extLst>
          </p:cNvPr>
          <p:cNvPicPr>
            <a:picLocks noChangeAspect="1"/>
          </p:cNvPicPr>
          <p:nvPr/>
        </p:nvPicPr>
        <p:blipFill>
          <a:blip r:embed="rId5" cstate="print"/>
          <a:stretch>
            <a:fillRect/>
          </a:stretch>
        </p:blipFill>
        <p:spPr>
          <a:xfrm>
            <a:off x="8519509" y="1816660"/>
            <a:ext cx="2834291" cy="1573520"/>
          </a:xfrm>
          <a:prstGeom prst="rect">
            <a:avLst/>
          </a:prstGeom>
        </p:spPr>
      </p:pic>
    </p:spTree>
    <p:extLst>
      <p:ext uri="{BB962C8B-B14F-4D97-AF65-F5344CB8AC3E}">
        <p14:creationId xmlns:p14="http://schemas.microsoft.com/office/powerpoint/2010/main" val="383077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C7C5C-E2E0-431C-ABEC-405BEC3FCF16}"/>
              </a:ext>
            </a:extLst>
          </p:cNvPr>
          <p:cNvSpPr>
            <a:spLocks noGrp="1"/>
          </p:cNvSpPr>
          <p:nvPr>
            <p:ph type="title"/>
          </p:nvPr>
        </p:nvSpPr>
        <p:spPr>
          <a:xfrm>
            <a:off x="1154083" y="618036"/>
            <a:ext cx="10058400" cy="637430"/>
          </a:xfrm>
        </p:spPr>
        <p:txBody>
          <a:bodyPr>
            <a:normAutofit/>
          </a:bodyPr>
          <a:lstStyle/>
          <a:p>
            <a:pPr algn="ctr"/>
            <a:r>
              <a:rPr lang="en-US" sz="3200" b="1" dirty="0">
                <a:latin typeface="Times New Roman" panose="02020603050405020304" pitchFamily="18" charset="0"/>
                <a:cs typeface="Times New Roman" panose="02020603050405020304" pitchFamily="18" charset="0"/>
              </a:rPr>
              <a:t>System Implementation (Level Design)</a:t>
            </a:r>
          </a:p>
        </p:txBody>
      </p:sp>
      <p:pic>
        <p:nvPicPr>
          <p:cNvPr id="5" name="Content Placeholder 4">
            <a:extLst>
              <a:ext uri="{FF2B5EF4-FFF2-40B4-BE49-F238E27FC236}">
                <a16:creationId xmlns:a16="http://schemas.microsoft.com/office/drawing/2014/main" id="{5153A3EE-E338-44DB-84EE-32F48FFFF14D}"/>
              </a:ext>
            </a:extLst>
          </p:cNvPr>
          <p:cNvPicPr>
            <a:picLocks noGrp="1" noChangeAspect="1"/>
          </p:cNvPicPr>
          <p:nvPr>
            <p:ph idx="1"/>
          </p:nvPr>
        </p:nvPicPr>
        <p:blipFill>
          <a:blip r:embed="rId2" cstate="print"/>
          <a:stretch>
            <a:fillRect/>
          </a:stretch>
        </p:blipFill>
        <p:spPr>
          <a:xfrm>
            <a:off x="4002364" y="1846263"/>
            <a:ext cx="4247597" cy="4022725"/>
          </a:xfrm>
        </p:spPr>
      </p:pic>
      <p:sp>
        <p:nvSpPr>
          <p:cNvPr id="3" name="Date Placeholder 2">
            <a:extLst>
              <a:ext uri="{FF2B5EF4-FFF2-40B4-BE49-F238E27FC236}">
                <a16:creationId xmlns:a16="http://schemas.microsoft.com/office/drawing/2014/main" id="{3FA9227F-C36E-4828-827A-BAEFB45C7D02}"/>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4" name="Footer Placeholder 3">
            <a:extLst>
              <a:ext uri="{FF2B5EF4-FFF2-40B4-BE49-F238E27FC236}">
                <a16:creationId xmlns:a16="http://schemas.microsoft.com/office/drawing/2014/main" id="{199853D0-95FD-48A5-BB76-905BC66BB936}"/>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6" name="Slide Number Placeholder 5">
            <a:extLst>
              <a:ext uri="{FF2B5EF4-FFF2-40B4-BE49-F238E27FC236}">
                <a16:creationId xmlns:a16="http://schemas.microsoft.com/office/drawing/2014/main" id="{27EAD576-C385-488F-9CCB-A96BEA96AA90}"/>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231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782F-0618-4D9C-811B-8444075D3164}"/>
              </a:ext>
            </a:extLst>
          </p:cNvPr>
          <p:cNvSpPr>
            <a:spLocks noGrp="1"/>
          </p:cNvSpPr>
          <p:nvPr>
            <p:ph type="title"/>
          </p:nvPr>
        </p:nvSpPr>
        <p:spPr>
          <a:xfrm>
            <a:off x="1097280" y="516835"/>
            <a:ext cx="10058400" cy="597673"/>
          </a:xfrm>
        </p:spPr>
        <p:txBody>
          <a:bodyPr>
            <a:normAutofit/>
          </a:bodyPr>
          <a:lstStyle/>
          <a:p>
            <a:pPr algn="ctr"/>
            <a:r>
              <a:rPr lang="en-US" sz="3200" b="1" dirty="0">
                <a:latin typeface="Times New Roman" panose="02020603050405020304" pitchFamily="18" charset="0"/>
                <a:cs typeface="Times New Roman" panose="02020603050405020304" pitchFamily="18" charset="0"/>
              </a:rPr>
              <a:t>Game view (Runner Mode)</a:t>
            </a:r>
          </a:p>
        </p:txBody>
      </p:sp>
      <p:sp>
        <p:nvSpPr>
          <p:cNvPr id="3" name="Date Placeholder 2">
            <a:extLst>
              <a:ext uri="{FF2B5EF4-FFF2-40B4-BE49-F238E27FC236}">
                <a16:creationId xmlns:a16="http://schemas.microsoft.com/office/drawing/2014/main" id="{9A9BEF32-9D68-4491-AA47-BEAC79ECDA09}"/>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4" name="Footer Placeholder 3">
            <a:extLst>
              <a:ext uri="{FF2B5EF4-FFF2-40B4-BE49-F238E27FC236}">
                <a16:creationId xmlns:a16="http://schemas.microsoft.com/office/drawing/2014/main" id="{4FF3A7DF-56DC-4CC9-8B47-A69A059E2CA3}"/>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6" name="Slide Number Placeholder 5">
            <a:extLst>
              <a:ext uri="{FF2B5EF4-FFF2-40B4-BE49-F238E27FC236}">
                <a16:creationId xmlns:a16="http://schemas.microsoft.com/office/drawing/2014/main" id="{5F49FD4A-9553-43AD-8CB1-F37FBFD6A1E9}"/>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920176E-727E-ED5F-7F6C-ECC7C33B8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642" y="1846262"/>
            <a:ext cx="7135482" cy="4022725"/>
          </a:xfrm>
          <a:prstGeom prst="rect">
            <a:avLst/>
          </a:prstGeom>
        </p:spPr>
      </p:pic>
    </p:spTree>
    <p:extLst>
      <p:ext uri="{BB962C8B-B14F-4D97-AF65-F5344CB8AC3E}">
        <p14:creationId xmlns:p14="http://schemas.microsoft.com/office/powerpoint/2010/main" val="1817952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782F-0618-4D9C-811B-8444075D3164}"/>
              </a:ext>
            </a:extLst>
          </p:cNvPr>
          <p:cNvSpPr>
            <a:spLocks noGrp="1"/>
          </p:cNvSpPr>
          <p:nvPr>
            <p:ph type="title"/>
          </p:nvPr>
        </p:nvSpPr>
        <p:spPr>
          <a:xfrm>
            <a:off x="1097280" y="516835"/>
            <a:ext cx="10058400" cy="597673"/>
          </a:xfrm>
        </p:spPr>
        <p:txBody>
          <a:bodyPr>
            <a:normAutofit/>
          </a:bodyPr>
          <a:lstStyle/>
          <a:p>
            <a:pPr algn="ctr"/>
            <a:r>
              <a:rPr lang="en-US" sz="3200" b="1" dirty="0">
                <a:latin typeface="Times New Roman" panose="02020603050405020304" pitchFamily="18" charset="0"/>
                <a:cs typeface="Times New Roman" panose="02020603050405020304" pitchFamily="18" charset="0"/>
              </a:rPr>
              <a:t>Game view (Shooter Mode)</a:t>
            </a:r>
          </a:p>
        </p:txBody>
      </p:sp>
      <p:sp>
        <p:nvSpPr>
          <p:cNvPr id="3" name="Date Placeholder 2">
            <a:extLst>
              <a:ext uri="{FF2B5EF4-FFF2-40B4-BE49-F238E27FC236}">
                <a16:creationId xmlns:a16="http://schemas.microsoft.com/office/drawing/2014/main" id="{9A9BEF32-9D68-4491-AA47-BEAC79ECDA09}"/>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4" name="Footer Placeholder 3">
            <a:extLst>
              <a:ext uri="{FF2B5EF4-FFF2-40B4-BE49-F238E27FC236}">
                <a16:creationId xmlns:a16="http://schemas.microsoft.com/office/drawing/2014/main" id="{4FF3A7DF-56DC-4CC9-8B47-A69A059E2CA3}"/>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6" name="Slide Number Placeholder 5">
            <a:extLst>
              <a:ext uri="{FF2B5EF4-FFF2-40B4-BE49-F238E27FC236}">
                <a16:creationId xmlns:a16="http://schemas.microsoft.com/office/drawing/2014/main" id="{5F49FD4A-9553-43AD-8CB1-F37FBFD6A1E9}"/>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E12B532-9687-0EFE-15C5-7FE415164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5196" y="1846263"/>
            <a:ext cx="7556551" cy="4291374"/>
          </a:xfrm>
          <a:prstGeom prst="rect">
            <a:avLst/>
          </a:prstGeom>
        </p:spPr>
      </p:pic>
    </p:spTree>
    <p:extLst>
      <p:ext uri="{BB962C8B-B14F-4D97-AF65-F5344CB8AC3E}">
        <p14:creationId xmlns:p14="http://schemas.microsoft.com/office/powerpoint/2010/main" val="844193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F1D8-64D7-724D-28B4-99E2B631EB32}"/>
              </a:ext>
            </a:extLst>
          </p:cNvPr>
          <p:cNvSpPr>
            <a:spLocks noGrp="1"/>
          </p:cNvSpPr>
          <p:nvPr>
            <p:ph type="title"/>
          </p:nvPr>
        </p:nvSpPr>
        <p:spPr>
          <a:xfrm>
            <a:off x="1097280" y="286604"/>
            <a:ext cx="10058400" cy="880346"/>
          </a:xfrm>
        </p:spPr>
        <p:txBody>
          <a:bodyPr>
            <a:normAutofit/>
          </a:bodyPr>
          <a:lstStyle/>
          <a:p>
            <a:pPr algn="ctr"/>
            <a:r>
              <a:rPr lang="en-US" sz="3200" b="1" dirty="0">
                <a:latin typeface="Times New Roman" panose="02020603050405020304" pitchFamily="18" charset="0"/>
                <a:cs typeface="Times New Roman" panose="02020603050405020304" pitchFamily="18" charset="0"/>
              </a:rPr>
              <a:t>Download Link</a:t>
            </a:r>
            <a:endParaRPr lang="en-US" sz="3200" dirty="0"/>
          </a:p>
        </p:txBody>
      </p:sp>
      <p:pic>
        <p:nvPicPr>
          <p:cNvPr id="8" name="Content Placeholder 7">
            <a:extLst>
              <a:ext uri="{FF2B5EF4-FFF2-40B4-BE49-F238E27FC236}">
                <a16:creationId xmlns:a16="http://schemas.microsoft.com/office/drawing/2014/main" id="{9559A932-8FC9-2A43-100F-A009ABCFD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0" y="1846263"/>
            <a:ext cx="4022725" cy="4022725"/>
          </a:xfrm>
        </p:spPr>
      </p:pic>
      <p:sp>
        <p:nvSpPr>
          <p:cNvPr id="4" name="Date Placeholder 3">
            <a:extLst>
              <a:ext uri="{FF2B5EF4-FFF2-40B4-BE49-F238E27FC236}">
                <a16:creationId xmlns:a16="http://schemas.microsoft.com/office/drawing/2014/main" id="{15CE4040-E4CF-C31E-27DB-374920526E24}"/>
              </a:ext>
            </a:extLst>
          </p:cNvPr>
          <p:cNvSpPr>
            <a:spLocks noGrp="1"/>
          </p:cNvSpPr>
          <p:nvPr>
            <p:ph type="dt" sz="half" idx="10"/>
          </p:nvPr>
        </p:nvSpPr>
        <p:spPr/>
        <p:txBody>
          <a:bodyPr/>
          <a:lstStyle/>
          <a:p>
            <a:r>
              <a:rPr lang="en-US"/>
              <a:t>04 June, 2022</a:t>
            </a:r>
          </a:p>
        </p:txBody>
      </p:sp>
      <p:sp>
        <p:nvSpPr>
          <p:cNvPr id="5" name="Footer Placeholder 4">
            <a:extLst>
              <a:ext uri="{FF2B5EF4-FFF2-40B4-BE49-F238E27FC236}">
                <a16:creationId xmlns:a16="http://schemas.microsoft.com/office/drawing/2014/main" id="{300FB03B-9AFD-C012-1F9E-18B63351B35E}"/>
              </a:ext>
            </a:extLst>
          </p:cNvPr>
          <p:cNvSpPr>
            <a:spLocks noGrp="1"/>
          </p:cNvSpPr>
          <p:nvPr>
            <p:ph type="ftr" sz="quarter" idx="11"/>
          </p:nvPr>
        </p:nvSpPr>
        <p:spPr/>
        <p:txBody>
          <a:bodyPr/>
          <a:lstStyle/>
          <a:p>
            <a:r>
              <a:rPr lang="en-US"/>
              <a:t>Run &amp; Gun</a:t>
            </a:r>
          </a:p>
        </p:txBody>
      </p:sp>
      <p:sp>
        <p:nvSpPr>
          <p:cNvPr id="6" name="Slide Number Placeholder 5">
            <a:extLst>
              <a:ext uri="{FF2B5EF4-FFF2-40B4-BE49-F238E27FC236}">
                <a16:creationId xmlns:a16="http://schemas.microsoft.com/office/drawing/2014/main" id="{DE55A7C0-1914-3842-C444-C8B5E2D2F0D1}"/>
              </a:ext>
            </a:extLst>
          </p:cNvPr>
          <p:cNvSpPr>
            <a:spLocks noGrp="1"/>
          </p:cNvSpPr>
          <p:nvPr>
            <p:ph type="sldNum" sz="quarter" idx="12"/>
          </p:nvPr>
        </p:nvSpPr>
        <p:spPr/>
        <p:txBody>
          <a:bodyPr/>
          <a:lstStyle/>
          <a:p>
            <a:fld id="{AF455AEA-CF85-4CDB-9CCC-E5F1EAB012AF}" type="slidenum">
              <a:rPr lang="en-US" smtClean="0"/>
              <a:pPr/>
              <a:t>19</a:t>
            </a:fld>
            <a:endParaRPr lang="en-US"/>
          </a:p>
        </p:txBody>
      </p:sp>
    </p:spTree>
    <p:extLst>
      <p:ext uri="{BB962C8B-B14F-4D97-AF65-F5344CB8AC3E}">
        <p14:creationId xmlns:p14="http://schemas.microsoft.com/office/powerpoint/2010/main" val="153861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7817-59DC-48DB-879A-D309371C8A6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AAE88951-D93F-4624-B6C3-9777F44BEDC0}"/>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Motivations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Features </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Tools &amp; Technologies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Project Design and Concept (Run &amp; Gun)</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Player Control</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Basic Gameplay(Running)</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Basic Gameplay(Shooting)</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Gameplay Mechanics</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 Interface</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Other Features</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Project Sketch</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Conclusion  </a:t>
            </a:r>
          </a:p>
        </p:txBody>
      </p:sp>
      <p:sp>
        <p:nvSpPr>
          <p:cNvPr id="4" name="Date Placeholder 3">
            <a:extLst>
              <a:ext uri="{FF2B5EF4-FFF2-40B4-BE49-F238E27FC236}">
                <a16:creationId xmlns:a16="http://schemas.microsoft.com/office/drawing/2014/main" id="{680007FE-F708-4EC2-8B46-B665B4726097}"/>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9E955FD-CC83-4884-AAA3-C8EE5ADFA4F5}"/>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6" name="Slide Number Placeholder 5">
            <a:extLst>
              <a:ext uri="{FF2B5EF4-FFF2-40B4-BE49-F238E27FC236}">
                <a16:creationId xmlns:a16="http://schemas.microsoft.com/office/drawing/2014/main" id="{870AA1F5-6ED5-4DE0-83D3-4BC72BBB0497}"/>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905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6184-0A63-4507-9041-C42E39A96605}"/>
              </a:ext>
            </a:extLst>
          </p:cNvPr>
          <p:cNvSpPr>
            <a:spLocks noGrp="1"/>
          </p:cNvSpPr>
          <p:nvPr>
            <p:ph type="title"/>
          </p:nvPr>
        </p:nvSpPr>
        <p:spPr>
          <a:xfrm>
            <a:off x="1097280" y="644118"/>
            <a:ext cx="10058400" cy="610925"/>
          </a:xfrm>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69D4320-B33A-4268-80E0-1854F673BEFE}"/>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So far the past 6 months has been quite challenging for me but I’m grateful to Almighty Allah and my supervisor that I have completed my project.</a:t>
            </a:r>
          </a:p>
          <a:p>
            <a:pPr algn="just"/>
            <a:r>
              <a:rPr lang="en-US" sz="1800" dirty="0">
                <a:latin typeface="Times New Roman" panose="02020603050405020304" pitchFamily="18" charset="0"/>
                <a:cs typeface="Times New Roman" panose="02020603050405020304" pitchFamily="18" charset="0"/>
              </a:rPr>
              <a:t>I am proud and confident about my work as I have already been awarded </a:t>
            </a:r>
            <a:r>
              <a:rPr lang="en-US" sz="1800" b="1" dirty="0">
                <a:latin typeface="Times New Roman" panose="02020603050405020304" pitchFamily="18" charset="0"/>
                <a:cs typeface="Times New Roman" panose="02020603050405020304" pitchFamily="18" charset="0"/>
              </a:rPr>
              <a:t>Second Position</a:t>
            </a:r>
            <a:r>
              <a:rPr lang="en-US" sz="1800" dirty="0">
                <a:latin typeface="Times New Roman" panose="02020603050405020304" pitchFamily="18" charset="0"/>
                <a:cs typeface="Times New Roman" panose="02020603050405020304" pitchFamily="18" charset="0"/>
              </a:rPr>
              <a:t> for my Game in “</a:t>
            </a:r>
            <a:r>
              <a:rPr lang="en-US" sz="1800" b="1" dirty="0">
                <a:latin typeface="Times New Roman" panose="02020603050405020304" pitchFamily="18" charset="0"/>
                <a:cs typeface="Times New Roman" panose="02020603050405020304" pitchFamily="18" charset="0"/>
              </a:rPr>
              <a:t>PUB Spring Fest 22-Project Showcase</a:t>
            </a:r>
            <a:r>
              <a:rPr lang="en-US" sz="1800" dirty="0">
                <a:latin typeface="Times New Roman" panose="02020603050405020304" pitchFamily="18" charset="0"/>
                <a:cs typeface="Times New Roman" panose="02020603050405020304" pitchFamily="18" charset="0"/>
              </a:rPr>
              <a:t>”. Everyone loved my game and inspired me to do more.</a:t>
            </a:r>
          </a:p>
          <a:p>
            <a:pPr algn="just"/>
            <a:r>
              <a:rPr lang="en-US" sz="1800" dirty="0">
                <a:latin typeface="Times New Roman" panose="02020603050405020304" pitchFamily="18" charset="0"/>
                <a:cs typeface="Times New Roman" panose="02020603050405020304" pitchFamily="18" charset="0"/>
              </a:rPr>
              <a:t>I’m hopeful about the future and my dream career as a game developer. I hope the final product of my project will attract both game lovers and potential employers who will be interested in hiring me to work for them and create more beautiful games like this.</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B2EADE0-CAD0-439B-832E-DE815AA61633}"/>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5" name="Footer Placeholder 4">
            <a:extLst>
              <a:ext uri="{FF2B5EF4-FFF2-40B4-BE49-F238E27FC236}">
                <a16:creationId xmlns:a16="http://schemas.microsoft.com/office/drawing/2014/main" id="{BBD63EFE-2B2C-40C5-A34B-46E2F47EF756}"/>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6" name="Slide Number Placeholder 5">
            <a:extLst>
              <a:ext uri="{FF2B5EF4-FFF2-40B4-BE49-F238E27FC236}">
                <a16:creationId xmlns:a16="http://schemas.microsoft.com/office/drawing/2014/main" id="{B781E92A-632A-4589-8E69-D24C584BDF3A}"/>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219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577E2F-57C8-4C63-B138-08B9FD410A2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Thank you</a:t>
            </a:r>
          </a:p>
        </p:txBody>
      </p:sp>
      <p:sp>
        <p:nvSpPr>
          <p:cNvPr id="4" name="Date Placeholder 3">
            <a:extLst>
              <a:ext uri="{FF2B5EF4-FFF2-40B4-BE49-F238E27FC236}">
                <a16:creationId xmlns:a16="http://schemas.microsoft.com/office/drawing/2014/main" id="{EF3C6906-209C-4DFA-B84D-74C36E228C4F}"/>
              </a:ext>
            </a:extLst>
          </p:cNvPr>
          <p:cNvSpPr>
            <a:spLocks noGrp="1"/>
          </p:cNvSpPr>
          <p:nvPr>
            <p:ph type="dt" sz="half" idx="10"/>
          </p:nvPr>
        </p:nvSpPr>
        <p:spPr/>
        <p:txBody>
          <a:bodyPr/>
          <a:lstStyle/>
          <a:p>
            <a:r>
              <a:rPr lang="en-US"/>
              <a:t>04 June, 2022</a:t>
            </a:r>
          </a:p>
        </p:txBody>
      </p:sp>
      <p:sp>
        <p:nvSpPr>
          <p:cNvPr id="5" name="Footer Placeholder 4">
            <a:extLst>
              <a:ext uri="{FF2B5EF4-FFF2-40B4-BE49-F238E27FC236}">
                <a16:creationId xmlns:a16="http://schemas.microsoft.com/office/drawing/2014/main" id="{0603C097-AC34-4A40-9616-D60D8D34AD21}"/>
              </a:ext>
            </a:extLst>
          </p:cNvPr>
          <p:cNvSpPr>
            <a:spLocks noGrp="1"/>
          </p:cNvSpPr>
          <p:nvPr>
            <p:ph type="ftr" sz="quarter" idx="11"/>
          </p:nvPr>
        </p:nvSpPr>
        <p:spPr/>
        <p:txBody>
          <a:bodyPr/>
          <a:lstStyle/>
          <a:p>
            <a:r>
              <a:rPr lang="en-US"/>
              <a:t>Run &amp; Gun</a:t>
            </a:r>
          </a:p>
        </p:txBody>
      </p:sp>
      <p:sp>
        <p:nvSpPr>
          <p:cNvPr id="6" name="Slide Number Placeholder 5">
            <a:extLst>
              <a:ext uri="{FF2B5EF4-FFF2-40B4-BE49-F238E27FC236}">
                <a16:creationId xmlns:a16="http://schemas.microsoft.com/office/drawing/2014/main" id="{F9031D84-F9A6-40BC-AFA8-5D28329B02CE}"/>
              </a:ext>
            </a:extLst>
          </p:cNvPr>
          <p:cNvSpPr>
            <a:spLocks noGrp="1"/>
          </p:cNvSpPr>
          <p:nvPr>
            <p:ph type="sldNum" sz="quarter" idx="12"/>
          </p:nvPr>
        </p:nvSpPr>
        <p:spPr/>
        <p:txBody>
          <a:bodyPr/>
          <a:lstStyle/>
          <a:p>
            <a:fld id="{AF455AEA-CF85-4CDB-9CCC-E5F1EAB012AF}" type="slidenum">
              <a:rPr lang="en-US" smtClean="0"/>
              <a:pPr/>
              <a:t>21</a:t>
            </a:fld>
            <a:endParaRPr lang="en-US"/>
          </a:p>
        </p:txBody>
      </p:sp>
    </p:spTree>
    <p:extLst>
      <p:ext uri="{BB962C8B-B14F-4D97-AF65-F5344CB8AC3E}">
        <p14:creationId xmlns:p14="http://schemas.microsoft.com/office/powerpoint/2010/main" val="360007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CC44-149B-460F-B424-A0383D93D1DA}"/>
              </a:ext>
            </a:extLst>
          </p:cNvPr>
          <p:cNvSpPr>
            <a:spLocks noGrp="1"/>
          </p:cNvSpPr>
          <p:nvPr>
            <p:ph type="title"/>
          </p:nvPr>
        </p:nvSpPr>
        <p:spPr>
          <a:xfrm>
            <a:off x="1066800" y="644118"/>
            <a:ext cx="10058400" cy="610925"/>
          </a:xfrm>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FD8DEE4-78A3-450C-B5EA-0A93EB7BCB67}"/>
              </a:ext>
            </a:extLst>
          </p:cNvPr>
          <p:cNvSpPr>
            <a:spLocks noGrp="1"/>
          </p:cNvSpPr>
          <p:nvPr>
            <p:ph idx="1"/>
          </p:nvPr>
        </p:nvSpPr>
        <p:spPr/>
        <p:txBody>
          <a:bodyPr>
            <a:normAutofit/>
          </a:bodyPr>
          <a:lstStyle/>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 video game is a graphical application in real time where there is an explicit interaction between the user and the video game.</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first video game “SpaceWar” was created in 1960s by a college student.</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video game industry is a rapid-growing market that went from having a market volume of $4 billion in  1990 to 159.3 billion in 2020.</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85% of industry revenue comes from free to play games.</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Video games have been an important concept in the advancement of technology for over 30 years now.</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But in our country people seems to quite ignorant about this industry. </a:t>
            </a:r>
          </a:p>
          <a:p>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6307C82-B2B1-422E-985B-AA4E85DFFA4E}"/>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5" name="Footer Placeholder 4">
            <a:extLst>
              <a:ext uri="{FF2B5EF4-FFF2-40B4-BE49-F238E27FC236}">
                <a16:creationId xmlns:a16="http://schemas.microsoft.com/office/drawing/2014/main" id="{86B3F1FB-F442-464C-A2A6-682403DFE817}"/>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6" name="Slide Number Placeholder 5">
            <a:extLst>
              <a:ext uri="{FF2B5EF4-FFF2-40B4-BE49-F238E27FC236}">
                <a16:creationId xmlns:a16="http://schemas.microsoft.com/office/drawing/2014/main" id="{73D8EC42-3596-4380-AD35-7E845DA4AFFF}"/>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44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9EE9-F256-41B9-85F0-5FA4A8157B17}"/>
              </a:ext>
            </a:extLst>
          </p:cNvPr>
          <p:cNvSpPr>
            <a:spLocks noGrp="1"/>
          </p:cNvSpPr>
          <p:nvPr>
            <p:ph type="title"/>
          </p:nvPr>
        </p:nvSpPr>
        <p:spPr>
          <a:xfrm>
            <a:off x="1097280" y="530087"/>
            <a:ext cx="10058400" cy="597673"/>
          </a:xfrm>
        </p:spPr>
        <p:txBody>
          <a:bodyPr>
            <a:normAutofit/>
          </a:bodyPr>
          <a:lstStyle/>
          <a:p>
            <a:pPr algn="ctr"/>
            <a:r>
              <a:rPr lang="en-US" sz="3200" b="1" dirty="0">
                <a:latin typeface="Times New Roman" panose="02020603050405020304" pitchFamily="18" charset="0"/>
                <a:cs typeface="Times New Roman" panose="02020603050405020304" pitchFamily="18" charset="0"/>
              </a:rPr>
              <a:t>Motivations</a:t>
            </a:r>
          </a:p>
        </p:txBody>
      </p:sp>
      <p:sp>
        <p:nvSpPr>
          <p:cNvPr id="3" name="Content Placeholder 2">
            <a:extLst>
              <a:ext uri="{FF2B5EF4-FFF2-40B4-BE49-F238E27FC236}">
                <a16:creationId xmlns:a16="http://schemas.microsoft.com/office/drawing/2014/main" id="{0957CDD3-773D-4795-A74B-FA3F5663C457}"/>
              </a:ext>
            </a:extLst>
          </p:cNvPr>
          <p:cNvSpPr>
            <a:spLocks noGrp="1"/>
          </p:cNvSpPr>
          <p:nvPr>
            <p:ph idx="1"/>
          </p:nvPr>
        </p:nvSpPr>
        <p:spPr/>
        <p:txBody>
          <a:bodyPr>
            <a:normAutofit/>
          </a:bodyPr>
          <a:lstStyle/>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I love to play games myself. So now I want to use my skills to built a career on it as game developer.</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Day by day the popularity of video games is increasing as wildfire. The game creators are earring in billions.</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Because of that new job opportunities is increasing everyday in our country in this field.</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Because of the lack of professionals in the field, competition in job sector is quite less in this field.</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Programming, 3D modeling is not only needed in games but in other sectors as well. Which means, there are other great high paying jobs opportunities out there besides this sector.</a:t>
            </a:r>
          </a:p>
        </p:txBody>
      </p:sp>
      <p:sp>
        <p:nvSpPr>
          <p:cNvPr id="4" name="Date Placeholder 3">
            <a:extLst>
              <a:ext uri="{FF2B5EF4-FFF2-40B4-BE49-F238E27FC236}">
                <a16:creationId xmlns:a16="http://schemas.microsoft.com/office/drawing/2014/main" id="{C2B083AF-E559-4036-852A-06020B09B4D7}"/>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5" name="Footer Placeholder 4">
            <a:extLst>
              <a:ext uri="{FF2B5EF4-FFF2-40B4-BE49-F238E27FC236}">
                <a16:creationId xmlns:a16="http://schemas.microsoft.com/office/drawing/2014/main" id="{BDD72CA6-F663-4E60-970D-5AFA8F68508B}"/>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6" name="Slide Number Placeholder 5">
            <a:extLst>
              <a:ext uri="{FF2B5EF4-FFF2-40B4-BE49-F238E27FC236}">
                <a16:creationId xmlns:a16="http://schemas.microsoft.com/office/drawing/2014/main" id="{0A9AC61C-5E89-4F43-8988-28F4EA801CC7}"/>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65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7F696-B166-4E59-AB44-B136EA0A7DDA}"/>
              </a:ext>
            </a:extLst>
          </p:cNvPr>
          <p:cNvSpPr>
            <a:spLocks noGrp="1"/>
          </p:cNvSpPr>
          <p:nvPr>
            <p:ph type="title"/>
          </p:nvPr>
        </p:nvSpPr>
        <p:spPr>
          <a:xfrm>
            <a:off x="1097280" y="530087"/>
            <a:ext cx="10058400" cy="597673"/>
          </a:xfrm>
        </p:spPr>
        <p:txBody>
          <a:bodyPr>
            <a:normAutofit/>
          </a:bodyPr>
          <a:lstStyle/>
          <a:p>
            <a:pPr algn="ctr"/>
            <a:r>
              <a:rPr lang="en-US" sz="3200" b="1" dirty="0">
                <a:latin typeface="Times New Roman" panose="02020603050405020304" pitchFamily="18" charset="0"/>
                <a:cs typeface="Times New Roman" panose="02020603050405020304" pitchFamily="18" charset="0"/>
              </a:rPr>
              <a:t>Features </a:t>
            </a:r>
          </a:p>
        </p:txBody>
      </p:sp>
      <p:sp>
        <p:nvSpPr>
          <p:cNvPr id="3" name="Content Placeholder 2">
            <a:extLst>
              <a:ext uri="{FF2B5EF4-FFF2-40B4-BE49-F238E27FC236}">
                <a16:creationId xmlns:a16="http://schemas.microsoft.com/office/drawing/2014/main" id="{A5FDFF45-CA4C-4DE4-9527-575A092DB8CC}"/>
              </a:ext>
            </a:extLst>
          </p:cNvPr>
          <p:cNvSpPr>
            <a:spLocks noGrp="1"/>
          </p:cNvSpPr>
          <p:nvPr>
            <p:ph idx="1"/>
          </p:nvPr>
        </p:nvSpPr>
        <p:spPr/>
        <p:txBody>
          <a:bodyPr>
            <a:normAutofit/>
          </a:bodyPr>
          <a:lstStyle/>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game is a 3D game. </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player will experience the game in 3</a:t>
            </a:r>
            <a:r>
              <a:rPr lang="en-US" sz="1800" baseline="30000" dirty="0">
                <a:latin typeface="Times New Roman" panose="02020603050405020304" pitchFamily="18" charset="0"/>
                <a:cs typeface="Times New Roman" panose="02020603050405020304" pitchFamily="18" charset="0"/>
              </a:rPr>
              <a:t>rd</a:t>
            </a:r>
            <a:r>
              <a:rPr lang="en-US" sz="1800" dirty="0">
                <a:latin typeface="Times New Roman" panose="02020603050405020304" pitchFamily="18" charset="0"/>
                <a:cs typeface="Times New Roman" panose="02020603050405020304" pitchFamily="18" charset="0"/>
              </a:rPr>
              <a:t> person perspective view.</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game has two modes: Runner mode and Shooter mode.</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game has dynamic real time Map generation system.</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NPC or Enemy AI is implemented in Shooter mode of the game.</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Difficulty level of game will increase as player progresses in game.</a:t>
            </a: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Each time the experience of the game will be different. </a:t>
            </a:r>
          </a:p>
        </p:txBody>
      </p:sp>
      <p:sp>
        <p:nvSpPr>
          <p:cNvPr id="4" name="Date Placeholder 3">
            <a:extLst>
              <a:ext uri="{FF2B5EF4-FFF2-40B4-BE49-F238E27FC236}">
                <a16:creationId xmlns:a16="http://schemas.microsoft.com/office/drawing/2014/main" id="{B5663637-4F6C-4C97-B51C-8682E5766FE3}"/>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5" name="Footer Placeholder 4">
            <a:extLst>
              <a:ext uri="{FF2B5EF4-FFF2-40B4-BE49-F238E27FC236}">
                <a16:creationId xmlns:a16="http://schemas.microsoft.com/office/drawing/2014/main" id="{D05501B2-C089-4309-B2C9-DB48E3CF24EE}"/>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6" name="Slide Number Placeholder 5">
            <a:extLst>
              <a:ext uri="{FF2B5EF4-FFF2-40B4-BE49-F238E27FC236}">
                <a16:creationId xmlns:a16="http://schemas.microsoft.com/office/drawing/2014/main" id="{D0C1BDCD-7B68-4292-834A-67714D73088A}"/>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91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7F13-6955-4C53-87B9-0860974A8B68}"/>
              </a:ext>
            </a:extLst>
          </p:cNvPr>
          <p:cNvSpPr>
            <a:spLocks noGrp="1"/>
          </p:cNvSpPr>
          <p:nvPr>
            <p:ph type="title"/>
          </p:nvPr>
        </p:nvSpPr>
        <p:spPr>
          <a:xfrm>
            <a:off x="1154083" y="490331"/>
            <a:ext cx="10058400" cy="610925"/>
          </a:xfrm>
        </p:spPr>
        <p:txBody>
          <a:bodyPr>
            <a:normAutofit/>
          </a:bodyPr>
          <a:lstStyle/>
          <a:p>
            <a:pPr algn="ctr"/>
            <a:r>
              <a:rPr lang="en-US" sz="3200" b="1" dirty="0">
                <a:latin typeface="Times New Roman" panose="02020603050405020304" pitchFamily="18" charset="0"/>
                <a:cs typeface="Times New Roman" panose="02020603050405020304" pitchFamily="18" charset="0"/>
              </a:rPr>
              <a:t>Tools &amp; Technologies</a:t>
            </a:r>
          </a:p>
        </p:txBody>
      </p:sp>
      <p:sp>
        <p:nvSpPr>
          <p:cNvPr id="6" name="Text Placeholder 5">
            <a:extLst>
              <a:ext uri="{FF2B5EF4-FFF2-40B4-BE49-F238E27FC236}">
                <a16:creationId xmlns:a16="http://schemas.microsoft.com/office/drawing/2014/main" id="{4CDF14D4-554F-4CB5-98A9-BF9C194F59B1}"/>
              </a:ext>
            </a:extLst>
          </p:cNvPr>
          <p:cNvSpPr>
            <a:spLocks noGrp="1"/>
          </p:cNvSpPr>
          <p:nvPr>
            <p:ph type="body" idx="1"/>
          </p:nvPr>
        </p:nvSpPr>
        <p:spPr/>
        <p:txBody>
          <a:bodyPr>
            <a:normAutofit/>
          </a:bodyPr>
          <a:lstStyle/>
          <a:p>
            <a:r>
              <a:rPr lang="en-US" sz="2000" dirty="0">
                <a:latin typeface="Times New Roman" panose="02020603050405020304" pitchFamily="18" charset="0"/>
                <a:cs typeface="Times New Roman" panose="02020603050405020304" pitchFamily="18" charset="0"/>
              </a:rPr>
              <a:t>Programming Language</a:t>
            </a:r>
          </a:p>
        </p:txBody>
      </p:sp>
      <p:sp>
        <p:nvSpPr>
          <p:cNvPr id="7" name="Content Placeholder 6">
            <a:extLst>
              <a:ext uri="{FF2B5EF4-FFF2-40B4-BE49-F238E27FC236}">
                <a16:creationId xmlns:a16="http://schemas.microsoft.com/office/drawing/2014/main" id="{3366B283-FD4E-4D0A-88B1-E9C6D1E085FB}"/>
              </a:ext>
            </a:extLst>
          </p:cNvPr>
          <p:cNvSpPr>
            <a:spLocks noGrp="1"/>
          </p:cNvSpPr>
          <p:nvPr>
            <p:ph sz="half" idx="2"/>
          </p:nvPr>
        </p:nvSpPr>
        <p:spPr/>
        <p:txBody>
          <a:bodyPr>
            <a:normAutofit/>
          </a:bodyPr>
          <a:lstStyle/>
          <a:p>
            <a:r>
              <a:rPr lang="en-US" sz="1800" dirty="0">
                <a:latin typeface="Times New Roman" panose="02020603050405020304" pitchFamily="18" charset="0"/>
                <a:cs typeface="Times New Roman" panose="02020603050405020304" pitchFamily="18" charset="0"/>
              </a:rPr>
              <a:t>C#</a:t>
            </a:r>
          </a:p>
        </p:txBody>
      </p:sp>
      <p:sp>
        <p:nvSpPr>
          <p:cNvPr id="8" name="Text Placeholder 7">
            <a:extLst>
              <a:ext uri="{FF2B5EF4-FFF2-40B4-BE49-F238E27FC236}">
                <a16:creationId xmlns:a16="http://schemas.microsoft.com/office/drawing/2014/main" id="{F59F16F4-1416-4160-BEFF-5DDD0CCF4F6B}"/>
              </a:ext>
            </a:extLst>
          </p:cNvPr>
          <p:cNvSpPr>
            <a:spLocks noGrp="1"/>
          </p:cNvSpPr>
          <p:nvPr>
            <p:ph type="body" sz="quarter" idx="3"/>
          </p:nvPr>
        </p:nvSpPr>
        <p:spPr/>
        <p:txBody>
          <a:bodyPr>
            <a:normAutofit/>
          </a:bodyPr>
          <a:lstStyle/>
          <a:p>
            <a:r>
              <a:rPr lang="en-US" sz="2000" dirty="0">
                <a:latin typeface="Times New Roman" panose="02020603050405020304" pitchFamily="18" charset="0"/>
                <a:cs typeface="Times New Roman" panose="02020603050405020304" pitchFamily="18" charset="0"/>
              </a:rPr>
              <a:t>Software</a:t>
            </a:r>
          </a:p>
        </p:txBody>
      </p:sp>
      <p:sp>
        <p:nvSpPr>
          <p:cNvPr id="9" name="Content Placeholder 8">
            <a:extLst>
              <a:ext uri="{FF2B5EF4-FFF2-40B4-BE49-F238E27FC236}">
                <a16:creationId xmlns:a16="http://schemas.microsoft.com/office/drawing/2014/main" id="{742A61C3-488E-4F21-8430-90CBC2ED2E8E}"/>
              </a:ext>
            </a:extLst>
          </p:cNvPr>
          <p:cNvSpPr>
            <a:spLocks noGrp="1"/>
          </p:cNvSpPr>
          <p:nvPr>
            <p:ph sz="quarter" idx="4"/>
          </p:nvPr>
        </p:nvSpPr>
        <p:spPr/>
        <p:txBody>
          <a:bodyPr/>
          <a:lstStyle/>
          <a:p>
            <a:r>
              <a:rPr lang="en-US" sz="1800" dirty="0">
                <a:latin typeface="Times New Roman" panose="02020603050405020304" pitchFamily="18" charset="0"/>
                <a:cs typeface="Times New Roman" panose="02020603050405020304" pitchFamily="18" charset="0"/>
              </a:rPr>
              <a:t>Unity Game Engine</a:t>
            </a:r>
          </a:p>
          <a:p>
            <a:r>
              <a:rPr lang="en-US" sz="1800" dirty="0">
                <a:latin typeface="Times New Roman" panose="02020603050405020304" pitchFamily="18" charset="0"/>
                <a:cs typeface="Times New Roman" panose="02020603050405020304" pitchFamily="18" charset="0"/>
              </a:rPr>
              <a:t>Microsoft Visual Studio</a:t>
            </a:r>
          </a:p>
          <a:p>
            <a:r>
              <a:rPr lang="en-US" sz="1800" dirty="0">
                <a:latin typeface="Times New Roman" panose="02020603050405020304" pitchFamily="18" charset="0"/>
                <a:cs typeface="Times New Roman" panose="02020603050405020304" pitchFamily="18" charset="0"/>
              </a:rPr>
              <a:t>Blender 3D</a:t>
            </a:r>
          </a:p>
          <a:p>
            <a:endParaRPr lang="en-US" dirty="0">
              <a:latin typeface="Times New Roman" panose="02020603050405020304" pitchFamily="18" charset="0"/>
              <a:cs typeface="Times New Roman" panose="02020603050405020304" pitchFamily="18" charset="0"/>
            </a:endParaRPr>
          </a:p>
        </p:txBody>
      </p:sp>
      <p:sp>
        <p:nvSpPr>
          <p:cNvPr id="10" name="Date Placeholder 9">
            <a:extLst>
              <a:ext uri="{FF2B5EF4-FFF2-40B4-BE49-F238E27FC236}">
                <a16:creationId xmlns:a16="http://schemas.microsoft.com/office/drawing/2014/main" id="{3BE400DC-C692-4771-8EE5-7B0716D254A7}"/>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11" name="Footer Placeholder 10">
            <a:extLst>
              <a:ext uri="{FF2B5EF4-FFF2-40B4-BE49-F238E27FC236}">
                <a16:creationId xmlns:a16="http://schemas.microsoft.com/office/drawing/2014/main" id="{1FB69572-7C2F-40F7-94B9-36724FC45374}"/>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12" name="Slide Number Placeholder 11">
            <a:extLst>
              <a:ext uri="{FF2B5EF4-FFF2-40B4-BE49-F238E27FC236}">
                <a16:creationId xmlns:a16="http://schemas.microsoft.com/office/drawing/2014/main" id="{59D9A31F-BE04-4015-9C08-1CB1DD213B4A}"/>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84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522C18-26D6-4205-BAE3-003E31C51395}"/>
              </a:ext>
            </a:extLst>
          </p:cNvPr>
          <p:cNvSpPr>
            <a:spLocks noGrp="1"/>
          </p:cNvSpPr>
          <p:nvPr>
            <p:ph type="title"/>
          </p:nvPr>
        </p:nvSpPr>
        <p:spPr>
          <a:xfrm>
            <a:off x="1097280" y="562100"/>
            <a:ext cx="10058400" cy="637430"/>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Design and Concept </a:t>
            </a:r>
          </a:p>
        </p:txBody>
      </p:sp>
      <p:graphicFrame>
        <p:nvGraphicFramePr>
          <p:cNvPr id="11" name="Table 11">
            <a:extLst>
              <a:ext uri="{FF2B5EF4-FFF2-40B4-BE49-F238E27FC236}">
                <a16:creationId xmlns:a16="http://schemas.microsoft.com/office/drawing/2014/main" id="{AFEAD06D-42B7-49CC-9E7D-CA9F7B2F946D}"/>
              </a:ext>
            </a:extLst>
          </p:cNvPr>
          <p:cNvGraphicFramePr>
            <a:graphicFrameLocks noGrp="1"/>
          </p:cNvGraphicFramePr>
          <p:nvPr>
            <p:ph idx="1"/>
            <p:extLst>
              <p:ext uri="{D42A27DB-BD31-4B8C-83A1-F6EECF244321}">
                <p14:modId xmlns:p14="http://schemas.microsoft.com/office/powerpoint/2010/main" val="994122941"/>
              </p:ext>
            </p:extLst>
          </p:nvPr>
        </p:nvGraphicFramePr>
        <p:xfrm>
          <a:off x="838200" y="2463800"/>
          <a:ext cx="10515600" cy="241300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3289768808"/>
                    </a:ext>
                  </a:extLst>
                </a:gridCol>
                <a:gridCol w="208280">
                  <a:extLst>
                    <a:ext uri="{9D8B030D-6E8A-4147-A177-3AD203B41FA5}">
                      <a16:colId xmlns:a16="http://schemas.microsoft.com/office/drawing/2014/main" val="430408053"/>
                    </a:ext>
                  </a:extLst>
                </a:gridCol>
                <a:gridCol w="3639820">
                  <a:extLst>
                    <a:ext uri="{9D8B030D-6E8A-4147-A177-3AD203B41FA5}">
                      <a16:colId xmlns:a16="http://schemas.microsoft.com/office/drawing/2014/main" val="1426575207"/>
                    </a:ext>
                  </a:extLst>
                </a:gridCol>
                <a:gridCol w="4038600">
                  <a:extLst>
                    <a:ext uri="{9D8B030D-6E8A-4147-A177-3AD203B41FA5}">
                      <a16:colId xmlns:a16="http://schemas.microsoft.com/office/drawing/2014/main" val="4147381544"/>
                    </a:ext>
                  </a:extLst>
                </a:gridCol>
              </a:tblGrid>
              <a:tr h="1206500">
                <a:tc rowSpan="2">
                  <a:txBody>
                    <a:bodyPr/>
                    <a:lstStyle/>
                    <a:p>
                      <a:r>
                        <a:rPr lang="en-US" sz="2400" b="1" dirty="0">
                          <a:latin typeface="Times New Roman" panose="02020603050405020304" pitchFamily="18" charset="0"/>
                          <a:cs typeface="Times New Roman" panose="02020603050405020304" pitchFamily="18" charset="0"/>
                        </a:rPr>
                        <a:t>Player</a:t>
                      </a:r>
                    </a:p>
                    <a:p>
                      <a:r>
                        <a:rPr lang="en-US" sz="2400" b="1" dirty="0">
                          <a:latin typeface="Times New Roman" panose="02020603050405020304" pitchFamily="18" charset="0"/>
                          <a:cs typeface="Times New Roman" panose="02020603050405020304" pitchFamily="18" charset="0"/>
                        </a:rPr>
                        <a:t>Control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You control a</a:t>
                      </a:r>
                    </a:p>
                    <a:p>
                      <a:endParaRPr lang="en-US" sz="20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in this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5780178"/>
                  </a:ext>
                </a:extLst>
              </a:tr>
              <a:tr h="1206500">
                <a:tc vMerge="1">
                  <a:txBody>
                    <a:bodyPr/>
                    <a:lstStyle/>
                    <a:p>
                      <a:endParaRPr lang="en-US" dirty="0"/>
                    </a:p>
                  </a:txBody>
                  <a:tcPr/>
                </a:tc>
                <a:tc>
                  <a:txBody>
                    <a:bodyPr/>
                    <a:lstStyle/>
                    <a:p>
                      <a:endParaRPr lang="en-US">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where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Makes the player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8920665"/>
                  </a:ext>
                </a:extLst>
              </a:tr>
            </a:tbl>
          </a:graphicData>
        </a:graphic>
      </p:graphicFrame>
      <p:sp>
        <p:nvSpPr>
          <p:cNvPr id="2" name="Date Placeholder 1">
            <a:extLst>
              <a:ext uri="{FF2B5EF4-FFF2-40B4-BE49-F238E27FC236}">
                <a16:creationId xmlns:a16="http://schemas.microsoft.com/office/drawing/2014/main" id="{EEE7C250-62CB-496F-9DA9-A52442D8518F}"/>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3" name="Footer Placeholder 2">
            <a:extLst>
              <a:ext uri="{FF2B5EF4-FFF2-40B4-BE49-F238E27FC236}">
                <a16:creationId xmlns:a16="http://schemas.microsoft.com/office/drawing/2014/main" id="{A0B25ADA-A869-45DD-87F3-7085740AFE4D}"/>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4" name="Slide Number Placeholder 3">
            <a:extLst>
              <a:ext uri="{FF2B5EF4-FFF2-40B4-BE49-F238E27FC236}">
                <a16:creationId xmlns:a16="http://schemas.microsoft.com/office/drawing/2014/main" id="{416A9342-CA3D-4CE8-9B5A-3203B9F21492}"/>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03A7B3E7-E6CC-47FA-95C1-05D11EC04170}"/>
              </a:ext>
            </a:extLst>
          </p:cNvPr>
          <p:cNvGraphicFramePr>
            <a:graphicFrameLocks noGrp="1"/>
          </p:cNvGraphicFramePr>
          <p:nvPr>
            <p:extLst>
              <p:ext uri="{D42A27DB-BD31-4B8C-83A1-F6EECF244321}">
                <p14:modId xmlns:p14="http://schemas.microsoft.com/office/powerpoint/2010/main" val="1529033202"/>
              </p:ext>
            </p:extLst>
          </p:nvPr>
        </p:nvGraphicFramePr>
        <p:xfrm>
          <a:off x="3708399" y="2964286"/>
          <a:ext cx="3122612" cy="370840"/>
        </p:xfrm>
        <a:graphic>
          <a:graphicData uri="http://schemas.openxmlformats.org/drawingml/2006/table">
            <a:tbl>
              <a:tblPr firstRow="1" bandRow="1">
                <a:tableStyleId>{5940675A-B579-460E-94D1-54222C63F5DA}</a:tableStyleId>
              </a:tblPr>
              <a:tblGrid>
                <a:gridCol w="3122612">
                  <a:extLst>
                    <a:ext uri="{9D8B030D-6E8A-4147-A177-3AD203B41FA5}">
                      <a16:colId xmlns:a16="http://schemas.microsoft.com/office/drawing/2014/main" val="2797663477"/>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Human</a:t>
                      </a:r>
                    </a:p>
                  </a:txBody>
                  <a:tcPr>
                    <a:noFill/>
                  </a:tcPr>
                </a:tc>
                <a:extLst>
                  <a:ext uri="{0D108BD9-81ED-4DB2-BD59-A6C34878D82A}">
                    <a16:rowId xmlns:a16="http://schemas.microsoft.com/office/drawing/2014/main" val="1107063775"/>
                  </a:ext>
                </a:extLst>
              </a:tr>
            </a:tbl>
          </a:graphicData>
        </a:graphic>
      </p:graphicFrame>
      <p:graphicFrame>
        <p:nvGraphicFramePr>
          <p:cNvPr id="13" name="Table 12">
            <a:extLst>
              <a:ext uri="{FF2B5EF4-FFF2-40B4-BE49-F238E27FC236}">
                <a16:creationId xmlns:a16="http://schemas.microsoft.com/office/drawing/2014/main" id="{179693D0-D859-425B-90FF-E5FBDBA761F1}"/>
              </a:ext>
            </a:extLst>
          </p:cNvPr>
          <p:cNvGraphicFramePr>
            <a:graphicFrameLocks noGrp="1"/>
          </p:cNvGraphicFramePr>
          <p:nvPr>
            <p:extLst>
              <p:ext uri="{D42A27DB-BD31-4B8C-83A1-F6EECF244321}">
                <p14:modId xmlns:p14="http://schemas.microsoft.com/office/powerpoint/2010/main" val="3904365766"/>
              </p:ext>
            </p:extLst>
          </p:nvPr>
        </p:nvGraphicFramePr>
        <p:xfrm>
          <a:off x="7356474" y="2958995"/>
          <a:ext cx="3122613" cy="370840"/>
        </p:xfrm>
        <a:graphic>
          <a:graphicData uri="http://schemas.openxmlformats.org/drawingml/2006/table">
            <a:tbl>
              <a:tblPr firstRow="1" bandRow="1">
                <a:tableStyleId>{5940675A-B579-460E-94D1-54222C63F5DA}</a:tableStyleId>
              </a:tblPr>
              <a:tblGrid>
                <a:gridCol w="1852685">
                  <a:extLst>
                    <a:ext uri="{9D8B030D-6E8A-4147-A177-3AD203B41FA5}">
                      <a16:colId xmlns:a16="http://schemas.microsoft.com/office/drawing/2014/main" val="2797663477"/>
                    </a:ext>
                  </a:extLst>
                </a:gridCol>
                <a:gridCol w="1269928">
                  <a:extLst>
                    <a:ext uri="{9D8B030D-6E8A-4147-A177-3AD203B41FA5}">
                      <a16:colId xmlns:a16="http://schemas.microsoft.com/office/drawing/2014/main" val="1692733426"/>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3</a:t>
                      </a:r>
                      <a:r>
                        <a:rPr lang="en-US" i="1" baseline="30000" dirty="0">
                          <a:solidFill>
                            <a:schemeClr val="bg1">
                              <a:lumMod val="50000"/>
                            </a:schemeClr>
                          </a:solidFill>
                          <a:latin typeface="Times New Roman" panose="02020603050405020304" pitchFamily="18" charset="0"/>
                          <a:cs typeface="Times New Roman" panose="02020603050405020304" pitchFamily="18" charset="0"/>
                        </a:rPr>
                        <a:t>rd</a:t>
                      </a:r>
                      <a:r>
                        <a:rPr lang="en-US" i="1" dirty="0">
                          <a:solidFill>
                            <a:schemeClr val="bg1">
                              <a:lumMod val="50000"/>
                            </a:schemeClr>
                          </a:solidFill>
                          <a:latin typeface="Times New Roman" panose="02020603050405020304" pitchFamily="18" charset="0"/>
                          <a:cs typeface="Times New Roman" panose="02020603050405020304" pitchFamily="18" charset="0"/>
                        </a:rPr>
                        <a:t> Person</a:t>
                      </a:r>
                    </a:p>
                  </a:txBody>
                  <a:tcPr/>
                </a:tc>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game</a:t>
                      </a:r>
                    </a:p>
                  </a:txBody>
                  <a:tcPr/>
                </a:tc>
                <a:extLst>
                  <a:ext uri="{0D108BD9-81ED-4DB2-BD59-A6C34878D82A}">
                    <a16:rowId xmlns:a16="http://schemas.microsoft.com/office/drawing/2014/main" val="1107063775"/>
                  </a:ext>
                </a:extLst>
              </a:tr>
            </a:tbl>
          </a:graphicData>
        </a:graphic>
      </p:graphicFrame>
      <p:graphicFrame>
        <p:nvGraphicFramePr>
          <p:cNvPr id="14" name="Table 12">
            <a:extLst>
              <a:ext uri="{FF2B5EF4-FFF2-40B4-BE49-F238E27FC236}">
                <a16:creationId xmlns:a16="http://schemas.microsoft.com/office/drawing/2014/main" id="{D255D11F-EE42-48D7-989E-CBB38881B2E4}"/>
              </a:ext>
            </a:extLst>
          </p:cNvPr>
          <p:cNvGraphicFramePr>
            <a:graphicFrameLocks noGrp="1"/>
          </p:cNvGraphicFramePr>
          <p:nvPr>
            <p:extLst>
              <p:ext uri="{D42A27DB-BD31-4B8C-83A1-F6EECF244321}">
                <p14:modId xmlns:p14="http://schemas.microsoft.com/office/powerpoint/2010/main" val="2454233504"/>
              </p:ext>
            </p:extLst>
          </p:nvPr>
        </p:nvGraphicFramePr>
        <p:xfrm>
          <a:off x="3708399" y="4108238"/>
          <a:ext cx="3122613" cy="370840"/>
        </p:xfrm>
        <a:graphic>
          <a:graphicData uri="http://schemas.openxmlformats.org/drawingml/2006/table">
            <a:tbl>
              <a:tblPr firstRow="1" bandRow="1">
                <a:tableStyleId>{5940675A-B579-460E-94D1-54222C63F5DA}</a:tableStyleId>
              </a:tblPr>
              <a:tblGrid>
                <a:gridCol w="3122613">
                  <a:extLst>
                    <a:ext uri="{9D8B030D-6E8A-4147-A177-3AD203B41FA5}">
                      <a16:colId xmlns:a16="http://schemas.microsoft.com/office/drawing/2014/main" val="2797663477"/>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A, W, S, D, Left</a:t>
                      </a:r>
                      <a:r>
                        <a:rPr lang="en-US" i="1" baseline="0" dirty="0">
                          <a:solidFill>
                            <a:schemeClr val="bg1">
                              <a:lumMod val="50000"/>
                            </a:schemeClr>
                          </a:solidFill>
                          <a:latin typeface="Times New Roman" panose="02020603050405020304" pitchFamily="18" charset="0"/>
                          <a:cs typeface="Times New Roman" panose="02020603050405020304" pitchFamily="18" charset="0"/>
                        </a:rPr>
                        <a:t> mouse</a:t>
                      </a:r>
                      <a:endParaRPr lang="en-US" i="1" dirty="0">
                        <a:solidFill>
                          <a:schemeClr val="bg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7063775"/>
                  </a:ext>
                </a:extLst>
              </a:tr>
            </a:tbl>
          </a:graphicData>
        </a:graphic>
      </p:graphicFrame>
      <p:graphicFrame>
        <p:nvGraphicFramePr>
          <p:cNvPr id="15" name="Table 12">
            <a:extLst>
              <a:ext uri="{FF2B5EF4-FFF2-40B4-BE49-F238E27FC236}">
                <a16:creationId xmlns:a16="http://schemas.microsoft.com/office/drawing/2014/main" id="{1EA4ACFE-8303-49BD-A799-FE4595506D81}"/>
              </a:ext>
            </a:extLst>
          </p:cNvPr>
          <p:cNvGraphicFramePr>
            <a:graphicFrameLocks noGrp="1"/>
          </p:cNvGraphicFramePr>
          <p:nvPr>
            <p:extLst>
              <p:ext uri="{D42A27DB-BD31-4B8C-83A1-F6EECF244321}">
                <p14:modId xmlns:p14="http://schemas.microsoft.com/office/powerpoint/2010/main" val="2526070208"/>
              </p:ext>
            </p:extLst>
          </p:nvPr>
        </p:nvGraphicFramePr>
        <p:xfrm>
          <a:off x="7306550" y="4102947"/>
          <a:ext cx="3172537" cy="640080"/>
        </p:xfrm>
        <a:graphic>
          <a:graphicData uri="http://schemas.openxmlformats.org/drawingml/2006/table">
            <a:tbl>
              <a:tblPr firstRow="1" bandRow="1">
                <a:tableStyleId>{5940675A-B579-460E-94D1-54222C63F5DA}</a:tableStyleId>
              </a:tblPr>
              <a:tblGrid>
                <a:gridCol w="3172537">
                  <a:extLst>
                    <a:ext uri="{9D8B030D-6E8A-4147-A177-3AD203B41FA5}">
                      <a16:colId xmlns:a16="http://schemas.microsoft.com/office/drawing/2014/main" val="2797663477"/>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Move left, right, jump, slide, Shoot</a:t>
                      </a:r>
                    </a:p>
                  </a:txBody>
                  <a:tcPr/>
                </a:tc>
                <a:extLst>
                  <a:ext uri="{0D108BD9-81ED-4DB2-BD59-A6C34878D82A}">
                    <a16:rowId xmlns:a16="http://schemas.microsoft.com/office/drawing/2014/main" val="1107063775"/>
                  </a:ext>
                </a:extLst>
              </a:tr>
            </a:tbl>
          </a:graphicData>
        </a:graphic>
      </p:graphicFrame>
    </p:spTree>
    <p:extLst>
      <p:ext uri="{BB962C8B-B14F-4D97-AF65-F5344CB8AC3E}">
        <p14:creationId xmlns:p14="http://schemas.microsoft.com/office/powerpoint/2010/main" val="59080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522C18-26D6-4205-BAE3-003E31C51395}"/>
              </a:ext>
            </a:extLst>
          </p:cNvPr>
          <p:cNvSpPr>
            <a:spLocks noGrp="1"/>
          </p:cNvSpPr>
          <p:nvPr>
            <p:ph type="title"/>
          </p:nvPr>
        </p:nvSpPr>
        <p:spPr>
          <a:xfrm>
            <a:off x="1066800" y="588604"/>
            <a:ext cx="10058400" cy="584421"/>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Design and Concept (Cont..)</a:t>
            </a:r>
          </a:p>
        </p:txBody>
      </p:sp>
      <p:graphicFrame>
        <p:nvGraphicFramePr>
          <p:cNvPr id="11" name="Table 11">
            <a:extLst>
              <a:ext uri="{FF2B5EF4-FFF2-40B4-BE49-F238E27FC236}">
                <a16:creationId xmlns:a16="http://schemas.microsoft.com/office/drawing/2014/main" id="{AFEAD06D-42B7-49CC-9E7D-CA9F7B2F946D}"/>
              </a:ext>
            </a:extLst>
          </p:cNvPr>
          <p:cNvGraphicFramePr>
            <a:graphicFrameLocks noGrp="1"/>
          </p:cNvGraphicFramePr>
          <p:nvPr>
            <p:ph idx="1"/>
            <p:extLst>
              <p:ext uri="{D42A27DB-BD31-4B8C-83A1-F6EECF244321}">
                <p14:modId xmlns:p14="http://schemas.microsoft.com/office/powerpoint/2010/main" val="1343010412"/>
              </p:ext>
            </p:extLst>
          </p:nvPr>
        </p:nvGraphicFramePr>
        <p:xfrm>
          <a:off x="838200" y="2463800"/>
          <a:ext cx="10515600" cy="241300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3289768808"/>
                    </a:ext>
                  </a:extLst>
                </a:gridCol>
                <a:gridCol w="208280">
                  <a:extLst>
                    <a:ext uri="{9D8B030D-6E8A-4147-A177-3AD203B41FA5}">
                      <a16:colId xmlns:a16="http://schemas.microsoft.com/office/drawing/2014/main" val="430408053"/>
                    </a:ext>
                  </a:extLst>
                </a:gridCol>
                <a:gridCol w="3639820">
                  <a:extLst>
                    <a:ext uri="{9D8B030D-6E8A-4147-A177-3AD203B41FA5}">
                      <a16:colId xmlns:a16="http://schemas.microsoft.com/office/drawing/2014/main" val="1426575207"/>
                    </a:ext>
                  </a:extLst>
                </a:gridCol>
                <a:gridCol w="4038600">
                  <a:extLst>
                    <a:ext uri="{9D8B030D-6E8A-4147-A177-3AD203B41FA5}">
                      <a16:colId xmlns:a16="http://schemas.microsoft.com/office/drawing/2014/main" val="4147381544"/>
                    </a:ext>
                  </a:extLst>
                </a:gridCol>
              </a:tblGrid>
              <a:tr h="1206500">
                <a:tc rowSpan="2">
                  <a:txBody>
                    <a:bodyPr/>
                    <a:lstStyle/>
                    <a:p>
                      <a:r>
                        <a:rPr lang="en-US" sz="2400" b="1" dirty="0">
                          <a:latin typeface="Times New Roman" panose="02020603050405020304" pitchFamily="18" charset="0"/>
                          <a:cs typeface="Times New Roman" panose="02020603050405020304" pitchFamily="18" charset="0"/>
                        </a:rPr>
                        <a:t>Basic</a:t>
                      </a:r>
                    </a:p>
                    <a:p>
                      <a:r>
                        <a:rPr lang="en-US" sz="2400" b="1" dirty="0">
                          <a:latin typeface="Times New Roman" panose="02020603050405020304" pitchFamily="18" charset="0"/>
                          <a:cs typeface="Times New Roman" panose="02020603050405020304" pitchFamily="18" charset="0"/>
                        </a:rPr>
                        <a:t>Gameplay</a:t>
                      </a:r>
                    </a:p>
                    <a:p>
                      <a:r>
                        <a:rPr lang="en-US" sz="2400" b="1" dirty="0">
                          <a:latin typeface="Times New Roman" panose="02020603050405020304" pitchFamily="18" charset="0"/>
                          <a:cs typeface="Times New Roman" panose="02020603050405020304" pitchFamily="18" charset="0"/>
                        </a:rPr>
                        <a:t>(Runner Mode)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During the game</a:t>
                      </a:r>
                    </a:p>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from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5780178"/>
                  </a:ext>
                </a:extLst>
              </a:tr>
              <a:tr h="1206500">
                <a:tc vMerge="1">
                  <a:txBody>
                    <a:bodyPr/>
                    <a:lstStyle/>
                    <a:p>
                      <a:endParaRPr lang="en-US" dirty="0"/>
                    </a:p>
                  </a:txBody>
                  <a:tcPr/>
                </a:tc>
                <a:tc>
                  <a:txBody>
                    <a:bodyPr/>
                    <a:lstStyle/>
                    <a:p>
                      <a:endParaRPr lang="en-US">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2000" dirty="0">
                          <a:latin typeface="Times New Roman" panose="02020603050405020304" pitchFamily="18" charset="0"/>
                          <a:cs typeface="Times New Roman" panose="02020603050405020304" pitchFamily="18" charset="0"/>
                        </a:rPr>
                        <a:t>and the goal of the game is to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r>
                        <a:rPr lang="en-US" sz="2800" dirty="0"/>
                        <a:t>Makes the player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8920665"/>
                  </a:ext>
                </a:extLst>
              </a:tr>
            </a:tbl>
          </a:graphicData>
        </a:graphic>
      </p:graphicFrame>
      <p:sp>
        <p:nvSpPr>
          <p:cNvPr id="2" name="Date Placeholder 1">
            <a:extLst>
              <a:ext uri="{FF2B5EF4-FFF2-40B4-BE49-F238E27FC236}">
                <a16:creationId xmlns:a16="http://schemas.microsoft.com/office/drawing/2014/main" id="{34B6B47C-B726-40FE-BDB2-3EF0AC51E918}"/>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3" name="Footer Placeholder 2">
            <a:extLst>
              <a:ext uri="{FF2B5EF4-FFF2-40B4-BE49-F238E27FC236}">
                <a16:creationId xmlns:a16="http://schemas.microsoft.com/office/drawing/2014/main" id="{18E02909-EB30-4CE5-9AE2-25AF2BEADAFC}"/>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4" name="Slide Number Placeholder 3">
            <a:extLst>
              <a:ext uri="{FF2B5EF4-FFF2-40B4-BE49-F238E27FC236}">
                <a16:creationId xmlns:a16="http://schemas.microsoft.com/office/drawing/2014/main" id="{A4924162-78FE-4F93-8D3C-D553105A6E53}"/>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03A7B3E7-E6CC-47FA-95C1-05D11EC04170}"/>
              </a:ext>
            </a:extLst>
          </p:cNvPr>
          <p:cNvGraphicFramePr>
            <a:graphicFrameLocks noGrp="1"/>
          </p:cNvGraphicFramePr>
          <p:nvPr>
            <p:extLst>
              <p:ext uri="{D42A27DB-BD31-4B8C-83A1-F6EECF244321}">
                <p14:modId xmlns:p14="http://schemas.microsoft.com/office/powerpoint/2010/main" val="1814139929"/>
              </p:ext>
            </p:extLst>
          </p:nvPr>
        </p:nvGraphicFramePr>
        <p:xfrm>
          <a:off x="3708399" y="3034770"/>
          <a:ext cx="3122613" cy="370840"/>
        </p:xfrm>
        <a:graphic>
          <a:graphicData uri="http://schemas.openxmlformats.org/drawingml/2006/table">
            <a:tbl>
              <a:tblPr firstRow="1" bandRow="1">
                <a:tableStyleId>{5940675A-B579-460E-94D1-54222C63F5DA}</a:tableStyleId>
              </a:tblPr>
              <a:tblGrid>
                <a:gridCol w="2082801">
                  <a:extLst>
                    <a:ext uri="{9D8B030D-6E8A-4147-A177-3AD203B41FA5}">
                      <a16:colId xmlns:a16="http://schemas.microsoft.com/office/drawing/2014/main" val="2797663477"/>
                    </a:ext>
                  </a:extLst>
                </a:gridCol>
                <a:gridCol w="1039812">
                  <a:extLst>
                    <a:ext uri="{9D8B030D-6E8A-4147-A177-3AD203B41FA5}">
                      <a16:colId xmlns:a16="http://schemas.microsoft.com/office/drawing/2014/main" val="919502436"/>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Tree, rock</a:t>
                      </a:r>
                    </a:p>
                  </a:txBody>
                  <a:tcPr>
                    <a:noFill/>
                  </a:tcPr>
                </a:tc>
                <a:tc>
                  <a:txBody>
                    <a:bodyPr/>
                    <a:lstStyle/>
                    <a:p>
                      <a:r>
                        <a:rPr lang="en-US" i="0" dirty="0">
                          <a:solidFill>
                            <a:schemeClr val="tx1"/>
                          </a:solidFill>
                          <a:latin typeface="Times New Roman" panose="02020603050405020304" pitchFamily="18" charset="0"/>
                          <a:cs typeface="Times New Roman" panose="02020603050405020304" pitchFamily="18" charset="0"/>
                        </a:rPr>
                        <a:t>appear</a:t>
                      </a:r>
                    </a:p>
                  </a:txBody>
                  <a:tcPr>
                    <a:noFill/>
                  </a:tcPr>
                </a:tc>
                <a:extLst>
                  <a:ext uri="{0D108BD9-81ED-4DB2-BD59-A6C34878D82A}">
                    <a16:rowId xmlns:a16="http://schemas.microsoft.com/office/drawing/2014/main" val="1107063775"/>
                  </a:ext>
                </a:extLst>
              </a:tr>
            </a:tbl>
          </a:graphicData>
        </a:graphic>
      </p:graphicFrame>
      <p:graphicFrame>
        <p:nvGraphicFramePr>
          <p:cNvPr id="13" name="Table 12">
            <a:extLst>
              <a:ext uri="{FF2B5EF4-FFF2-40B4-BE49-F238E27FC236}">
                <a16:creationId xmlns:a16="http://schemas.microsoft.com/office/drawing/2014/main" id="{179693D0-D859-425B-90FF-E5FBDBA761F1}"/>
              </a:ext>
            </a:extLst>
          </p:cNvPr>
          <p:cNvGraphicFramePr>
            <a:graphicFrameLocks noGrp="1"/>
          </p:cNvGraphicFramePr>
          <p:nvPr>
            <p:extLst>
              <p:ext uri="{D42A27DB-BD31-4B8C-83A1-F6EECF244321}">
                <p14:modId xmlns:p14="http://schemas.microsoft.com/office/powerpoint/2010/main" val="1334220741"/>
              </p:ext>
            </p:extLst>
          </p:nvPr>
        </p:nvGraphicFramePr>
        <p:xfrm>
          <a:off x="7356475" y="3029479"/>
          <a:ext cx="3122613" cy="370840"/>
        </p:xfrm>
        <a:graphic>
          <a:graphicData uri="http://schemas.openxmlformats.org/drawingml/2006/table">
            <a:tbl>
              <a:tblPr firstRow="1" bandRow="1">
                <a:tableStyleId>{5940675A-B579-460E-94D1-54222C63F5DA}</a:tableStyleId>
              </a:tblPr>
              <a:tblGrid>
                <a:gridCol w="3122613">
                  <a:extLst>
                    <a:ext uri="{9D8B030D-6E8A-4147-A177-3AD203B41FA5}">
                      <a16:colId xmlns:a16="http://schemas.microsoft.com/office/drawing/2014/main" val="2797663477"/>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Top of the screen</a:t>
                      </a:r>
                    </a:p>
                  </a:txBody>
                  <a:tcPr/>
                </a:tc>
                <a:extLst>
                  <a:ext uri="{0D108BD9-81ED-4DB2-BD59-A6C34878D82A}">
                    <a16:rowId xmlns:a16="http://schemas.microsoft.com/office/drawing/2014/main" val="1107063775"/>
                  </a:ext>
                </a:extLst>
              </a:tr>
            </a:tbl>
          </a:graphicData>
        </a:graphic>
      </p:graphicFrame>
      <p:graphicFrame>
        <p:nvGraphicFramePr>
          <p:cNvPr id="14" name="Table 12">
            <a:extLst>
              <a:ext uri="{FF2B5EF4-FFF2-40B4-BE49-F238E27FC236}">
                <a16:creationId xmlns:a16="http://schemas.microsoft.com/office/drawing/2014/main" id="{D255D11F-EE42-48D7-989E-CBB38881B2E4}"/>
              </a:ext>
            </a:extLst>
          </p:cNvPr>
          <p:cNvGraphicFramePr>
            <a:graphicFrameLocks noGrp="1"/>
          </p:cNvGraphicFramePr>
          <p:nvPr>
            <p:extLst>
              <p:ext uri="{D42A27DB-BD31-4B8C-83A1-F6EECF244321}">
                <p14:modId xmlns:p14="http://schemas.microsoft.com/office/powerpoint/2010/main" val="1023550655"/>
              </p:ext>
            </p:extLst>
          </p:nvPr>
        </p:nvGraphicFramePr>
        <p:xfrm>
          <a:off x="3708399" y="4262966"/>
          <a:ext cx="6770689" cy="370840"/>
        </p:xfrm>
        <a:graphic>
          <a:graphicData uri="http://schemas.openxmlformats.org/drawingml/2006/table">
            <a:tbl>
              <a:tblPr firstRow="1" bandRow="1">
                <a:tableStyleId>{5940675A-B579-460E-94D1-54222C63F5DA}</a:tableStyleId>
              </a:tblPr>
              <a:tblGrid>
                <a:gridCol w="6770689">
                  <a:extLst>
                    <a:ext uri="{9D8B030D-6E8A-4147-A177-3AD203B41FA5}">
                      <a16:colId xmlns:a16="http://schemas.microsoft.com/office/drawing/2014/main" val="2797663477"/>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Go as far as possible avoiding those obstacles and collect coins. </a:t>
                      </a:r>
                    </a:p>
                  </a:txBody>
                  <a:tcPr/>
                </a:tc>
                <a:extLst>
                  <a:ext uri="{0D108BD9-81ED-4DB2-BD59-A6C34878D82A}">
                    <a16:rowId xmlns:a16="http://schemas.microsoft.com/office/drawing/2014/main" val="1107063775"/>
                  </a:ext>
                </a:extLst>
              </a:tr>
            </a:tbl>
          </a:graphicData>
        </a:graphic>
      </p:graphicFrame>
    </p:spTree>
    <p:extLst>
      <p:ext uri="{BB962C8B-B14F-4D97-AF65-F5344CB8AC3E}">
        <p14:creationId xmlns:p14="http://schemas.microsoft.com/office/powerpoint/2010/main" val="1794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522C18-26D6-4205-BAE3-003E31C51395}"/>
              </a:ext>
            </a:extLst>
          </p:cNvPr>
          <p:cNvSpPr>
            <a:spLocks noGrp="1"/>
          </p:cNvSpPr>
          <p:nvPr>
            <p:ph type="title"/>
          </p:nvPr>
        </p:nvSpPr>
        <p:spPr>
          <a:xfrm>
            <a:off x="1066800" y="588604"/>
            <a:ext cx="10058400" cy="584421"/>
          </a:xfrm>
        </p:spPr>
        <p:txBody>
          <a:bodyPr>
            <a:normAutofit/>
          </a:bodyPr>
          <a:lstStyle/>
          <a:p>
            <a:pPr algn="ctr"/>
            <a:r>
              <a:rPr lang="en-US" sz="3200" b="1" dirty="0">
                <a:latin typeface="Times New Roman" panose="02020603050405020304" pitchFamily="18" charset="0"/>
                <a:cs typeface="Times New Roman" panose="02020603050405020304" pitchFamily="18" charset="0"/>
              </a:rPr>
              <a:t>Project Design and Concept (Cont..)</a:t>
            </a:r>
          </a:p>
        </p:txBody>
      </p:sp>
      <p:graphicFrame>
        <p:nvGraphicFramePr>
          <p:cNvPr id="11" name="Table 11">
            <a:extLst>
              <a:ext uri="{FF2B5EF4-FFF2-40B4-BE49-F238E27FC236}">
                <a16:creationId xmlns:a16="http://schemas.microsoft.com/office/drawing/2014/main" id="{AFEAD06D-42B7-49CC-9E7D-CA9F7B2F946D}"/>
              </a:ext>
            </a:extLst>
          </p:cNvPr>
          <p:cNvGraphicFramePr>
            <a:graphicFrameLocks noGrp="1"/>
          </p:cNvGraphicFramePr>
          <p:nvPr>
            <p:ph idx="1"/>
            <p:extLst>
              <p:ext uri="{D42A27DB-BD31-4B8C-83A1-F6EECF244321}">
                <p14:modId xmlns:p14="http://schemas.microsoft.com/office/powerpoint/2010/main" val="718222219"/>
              </p:ext>
            </p:extLst>
          </p:nvPr>
        </p:nvGraphicFramePr>
        <p:xfrm>
          <a:off x="838200" y="2463800"/>
          <a:ext cx="10515600" cy="241300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3289768808"/>
                    </a:ext>
                  </a:extLst>
                </a:gridCol>
                <a:gridCol w="208280">
                  <a:extLst>
                    <a:ext uri="{9D8B030D-6E8A-4147-A177-3AD203B41FA5}">
                      <a16:colId xmlns:a16="http://schemas.microsoft.com/office/drawing/2014/main" val="430408053"/>
                    </a:ext>
                  </a:extLst>
                </a:gridCol>
                <a:gridCol w="3639820">
                  <a:extLst>
                    <a:ext uri="{9D8B030D-6E8A-4147-A177-3AD203B41FA5}">
                      <a16:colId xmlns:a16="http://schemas.microsoft.com/office/drawing/2014/main" val="1426575207"/>
                    </a:ext>
                  </a:extLst>
                </a:gridCol>
                <a:gridCol w="4038600">
                  <a:extLst>
                    <a:ext uri="{9D8B030D-6E8A-4147-A177-3AD203B41FA5}">
                      <a16:colId xmlns:a16="http://schemas.microsoft.com/office/drawing/2014/main" val="4147381544"/>
                    </a:ext>
                  </a:extLst>
                </a:gridCol>
              </a:tblGrid>
              <a:tr h="1206500">
                <a:tc rowSpan="2">
                  <a:txBody>
                    <a:bodyPr/>
                    <a:lstStyle/>
                    <a:p>
                      <a:r>
                        <a:rPr lang="en-US" sz="2400" b="1" dirty="0">
                          <a:latin typeface="Times New Roman" panose="02020603050405020304" pitchFamily="18" charset="0"/>
                          <a:cs typeface="Times New Roman" panose="02020603050405020304" pitchFamily="18" charset="0"/>
                        </a:rPr>
                        <a:t>Basic</a:t>
                      </a:r>
                    </a:p>
                    <a:p>
                      <a:r>
                        <a:rPr lang="en-US" sz="2400" b="1" dirty="0">
                          <a:latin typeface="Times New Roman" panose="02020603050405020304" pitchFamily="18" charset="0"/>
                          <a:cs typeface="Times New Roman" panose="02020603050405020304" pitchFamily="18" charset="0"/>
                        </a:rPr>
                        <a:t>Gameplay</a:t>
                      </a:r>
                    </a:p>
                    <a:p>
                      <a:r>
                        <a:rPr lang="en-US" sz="2400" b="1" dirty="0">
                          <a:latin typeface="Times New Roman" panose="02020603050405020304" pitchFamily="18" charset="0"/>
                          <a:cs typeface="Times New Roman" panose="02020603050405020304" pitchFamily="18" charset="0"/>
                        </a:rPr>
                        <a:t>(Shooter Mode)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During the game</a:t>
                      </a:r>
                    </a:p>
                    <a:p>
                      <a:endParaRPr lang="en-US" sz="20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from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5780178"/>
                  </a:ext>
                </a:extLst>
              </a:tr>
              <a:tr h="1206500">
                <a:tc vMerge="1">
                  <a:txBody>
                    <a:bodyPr/>
                    <a:lstStyle/>
                    <a:p>
                      <a:endParaRPr lang="en-US" dirty="0"/>
                    </a:p>
                  </a:txBody>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2000" dirty="0">
                          <a:latin typeface="Times New Roman" panose="02020603050405020304" pitchFamily="18" charset="0"/>
                          <a:cs typeface="Times New Roman" panose="02020603050405020304" pitchFamily="18" charset="0"/>
                        </a:rPr>
                        <a:t>and the goal of the game is to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r>
                        <a:rPr lang="en-US" sz="2800" dirty="0"/>
                        <a:t>Makes the player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8920665"/>
                  </a:ext>
                </a:extLst>
              </a:tr>
            </a:tbl>
          </a:graphicData>
        </a:graphic>
      </p:graphicFrame>
      <p:sp>
        <p:nvSpPr>
          <p:cNvPr id="2" name="Date Placeholder 1">
            <a:extLst>
              <a:ext uri="{FF2B5EF4-FFF2-40B4-BE49-F238E27FC236}">
                <a16:creationId xmlns:a16="http://schemas.microsoft.com/office/drawing/2014/main" id="{CE5B7532-79F9-4699-BF7D-23E24DB43284}"/>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04 June, 2022</a:t>
            </a:r>
          </a:p>
        </p:txBody>
      </p:sp>
      <p:sp>
        <p:nvSpPr>
          <p:cNvPr id="3" name="Footer Placeholder 2">
            <a:extLst>
              <a:ext uri="{FF2B5EF4-FFF2-40B4-BE49-F238E27FC236}">
                <a16:creationId xmlns:a16="http://schemas.microsoft.com/office/drawing/2014/main" id="{1D99AEE4-0248-4BA9-860C-B5362164971E}"/>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Run &amp; Gun</a:t>
            </a:r>
          </a:p>
        </p:txBody>
      </p:sp>
      <p:sp>
        <p:nvSpPr>
          <p:cNvPr id="4" name="Slide Number Placeholder 3">
            <a:extLst>
              <a:ext uri="{FF2B5EF4-FFF2-40B4-BE49-F238E27FC236}">
                <a16:creationId xmlns:a16="http://schemas.microsoft.com/office/drawing/2014/main" id="{D3DC0315-8275-4DC6-B97D-FD8ADEF57070}"/>
              </a:ext>
            </a:extLst>
          </p:cNvPr>
          <p:cNvSpPr>
            <a:spLocks noGrp="1"/>
          </p:cNvSpPr>
          <p:nvPr>
            <p:ph type="sldNum" sz="quarter" idx="12"/>
          </p:nvPr>
        </p:nvSpPr>
        <p:spPr/>
        <p:txBody>
          <a:bodyPr/>
          <a:lstStyle/>
          <a:p>
            <a:fld id="{AF455AEA-CF85-4CDB-9CCC-E5F1EAB012AF}"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03A7B3E7-E6CC-47FA-95C1-05D11EC04170}"/>
              </a:ext>
            </a:extLst>
          </p:cNvPr>
          <p:cNvGraphicFramePr>
            <a:graphicFrameLocks noGrp="1"/>
          </p:cNvGraphicFramePr>
          <p:nvPr>
            <p:extLst>
              <p:ext uri="{D42A27DB-BD31-4B8C-83A1-F6EECF244321}">
                <p14:modId xmlns:p14="http://schemas.microsoft.com/office/powerpoint/2010/main" val="833050375"/>
              </p:ext>
            </p:extLst>
          </p:nvPr>
        </p:nvGraphicFramePr>
        <p:xfrm>
          <a:off x="3708399" y="3034770"/>
          <a:ext cx="3122613" cy="370840"/>
        </p:xfrm>
        <a:graphic>
          <a:graphicData uri="http://schemas.openxmlformats.org/drawingml/2006/table">
            <a:tbl>
              <a:tblPr firstRow="1" bandRow="1">
                <a:tableStyleId>{5940675A-B579-460E-94D1-54222C63F5DA}</a:tableStyleId>
              </a:tblPr>
              <a:tblGrid>
                <a:gridCol w="2082801">
                  <a:extLst>
                    <a:ext uri="{9D8B030D-6E8A-4147-A177-3AD203B41FA5}">
                      <a16:colId xmlns:a16="http://schemas.microsoft.com/office/drawing/2014/main" val="2797663477"/>
                    </a:ext>
                  </a:extLst>
                </a:gridCol>
                <a:gridCol w="1039812">
                  <a:extLst>
                    <a:ext uri="{9D8B030D-6E8A-4147-A177-3AD203B41FA5}">
                      <a16:colId xmlns:a16="http://schemas.microsoft.com/office/drawing/2014/main" val="919502436"/>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Enemies</a:t>
                      </a:r>
                    </a:p>
                  </a:txBody>
                  <a:tcPr>
                    <a:noFill/>
                  </a:tcPr>
                </a:tc>
                <a:tc>
                  <a:txBody>
                    <a:bodyPr/>
                    <a:lstStyle/>
                    <a:p>
                      <a:r>
                        <a:rPr lang="en-US" i="0" dirty="0">
                          <a:solidFill>
                            <a:schemeClr val="tx1"/>
                          </a:solidFill>
                          <a:latin typeface="Times New Roman" panose="02020603050405020304" pitchFamily="18" charset="0"/>
                          <a:cs typeface="Times New Roman" panose="02020603050405020304" pitchFamily="18" charset="0"/>
                        </a:rPr>
                        <a:t>appear</a:t>
                      </a:r>
                    </a:p>
                  </a:txBody>
                  <a:tcPr>
                    <a:noFill/>
                  </a:tcPr>
                </a:tc>
                <a:extLst>
                  <a:ext uri="{0D108BD9-81ED-4DB2-BD59-A6C34878D82A}">
                    <a16:rowId xmlns:a16="http://schemas.microsoft.com/office/drawing/2014/main" val="1107063775"/>
                  </a:ext>
                </a:extLst>
              </a:tr>
            </a:tbl>
          </a:graphicData>
        </a:graphic>
      </p:graphicFrame>
      <p:graphicFrame>
        <p:nvGraphicFramePr>
          <p:cNvPr id="13" name="Table 12">
            <a:extLst>
              <a:ext uri="{FF2B5EF4-FFF2-40B4-BE49-F238E27FC236}">
                <a16:creationId xmlns:a16="http://schemas.microsoft.com/office/drawing/2014/main" id="{179693D0-D859-425B-90FF-E5FBDBA761F1}"/>
              </a:ext>
            </a:extLst>
          </p:cNvPr>
          <p:cNvGraphicFramePr>
            <a:graphicFrameLocks noGrp="1"/>
          </p:cNvGraphicFramePr>
          <p:nvPr>
            <p:extLst>
              <p:ext uri="{D42A27DB-BD31-4B8C-83A1-F6EECF244321}">
                <p14:modId xmlns:p14="http://schemas.microsoft.com/office/powerpoint/2010/main" val="2824862213"/>
              </p:ext>
            </p:extLst>
          </p:nvPr>
        </p:nvGraphicFramePr>
        <p:xfrm>
          <a:off x="7356475" y="3029479"/>
          <a:ext cx="3122613" cy="370840"/>
        </p:xfrm>
        <a:graphic>
          <a:graphicData uri="http://schemas.openxmlformats.org/drawingml/2006/table">
            <a:tbl>
              <a:tblPr firstRow="1" bandRow="1">
                <a:tableStyleId>{5940675A-B579-460E-94D1-54222C63F5DA}</a:tableStyleId>
              </a:tblPr>
              <a:tblGrid>
                <a:gridCol w="3122613">
                  <a:extLst>
                    <a:ext uri="{9D8B030D-6E8A-4147-A177-3AD203B41FA5}">
                      <a16:colId xmlns:a16="http://schemas.microsoft.com/office/drawing/2014/main" val="2797663477"/>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Different part of the screen</a:t>
                      </a:r>
                    </a:p>
                  </a:txBody>
                  <a:tcPr/>
                </a:tc>
                <a:extLst>
                  <a:ext uri="{0D108BD9-81ED-4DB2-BD59-A6C34878D82A}">
                    <a16:rowId xmlns:a16="http://schemas.microsoft.com/office/drawing/2014/main" val="1107063775"/>
                  </a:ext>
                </a:extLst>
              </a:tr>
            </a:tbl>
          </a:graphicData>
        </a:graphic>
      </p:graphicFrame>
      <p:graphicFrame>
        <p:nvGraphicFramePr>
          <p:cNvPr id="14" name="Table 12">
            <a:extLst>
              <a:ext uri="{FF2B5EF4-FFF2-40B4-BE49-F238E27FC236}">
                <a16:creationId xmlns:a16="http://schemas.microsoft.com/office/drawing/2014/main" id="{D255D11F-EE42-48D7-989E-CBB38881B2E4}"/>
              </a:ext>
            </a:extLst>
          </p:cNvPr>
          <p:cNvGraphicFramePr>
            <a:graphicFrameLocks noGrp="1"/>
          </p:cNvGraphicFramePr>
          <p:nvPr>
            <p:extLst>
              <p:ext uri="{D42A27DB-BD31-4B8C-83A1-F6EECF244321}">
                <p14:modId xmlns:p14="http://schemas.microsoft.com/office/powerpoint/2010/main" val="1711265691"/>
              </p:ext>
            </p:extLst>
          </p:nvPr>
        </p:nvGraphicFramePr>
        <p:xfrm>
          <a:off x="3708399" y="4262966"/>
          <a:ext cx="6770689" cy="370840"/>
        </p:xfrm>
        <a:graphic>
          <a:graphicData uri="http://schemas.openxmlformats.org/drawingml/2006/table">
            <a:tbl>
              <a:tblPr firstRow="1" bandRow="1">
                <a:tableStyleId>{5940675A-B579-460E-94D1-54222C63F5DA}</a:tableStyleId>
              </a:tblPr>
              <a:tblGrid>
                <a:gridCol w="6770689">
                  <a:extLst>
                    <a:ext uri="{9D8B030D-6E8A-4147-A177-3AD203B41FA5}">
                      <a16:colId xmlns:a16="http://schemas.microsoft.com/office/drawing/2014/main" val="2797663477"/>
                    </a:ext>
                  </a:extLst>
                </a:gridCol>
              </a:tblGrid>
              <a:tr h="370840">
                <a:tc>
                  <a:txBody>
                    <a:bodyPr/>
                    <a:lstStyle/>
                    <a:p>
                      <a:r>
                        <a:rPr lang="en-US" i="1" dirty="0">
                          <a:solidFill>
                            <a:schemeClr val="bg1">
                              <a:lumMod val="50000"/>
                            </a:schemeClr>
                          </a:solidFill>
                          <a:latin typeface="Times New Roman" panose="02020603050405020304" pitchFamily="18" charset="0"/>
                          <a:cs typeface="Times New Roman" panose="02020603050405020304" pitchFamily="18" charset="0"/>
                        </a:rPr>
                        <a:t>Shoot those enemies before they shoot the player and kill him.</a:t>
                      </a:r>
                    </a:p>
                  </a:txBody>
                  <a:tcPr/>
                </a:tc>
                <a:extLst>
                  <a:ext uri="{0D108BD9-81ED-4DB2-BD59-A6C34878D82A}">
                    <a16:rowId xmlns:a16="http://schemas.microsoft.com/office/drawing/2014/main" val="1107063775"/>
                  </a:ext>
                </a:extLst>
              </a:tr>
            </a:tbl>
          </a:graphicData>
        </a:graphic>
      </p:graphicFrame>
    </p:spTree>
    <p:extLst>
      <p:ext uri="{BB962C8B-B14F-4D97-AF65-F5344CB8AC3E}">
        <p14:creationId xmlns:p14="http://schemas.microsoft.com/office/powerpoint/2010/main" val="51137019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674</TotalTime>
  <Words>1044</Words>
  <Application>Microsoft Office PowerPoint</Application>
  <PresentationFormat>Widescreen</PresentationFormat>
  <Paragraphs>203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Retrospect</vt:lpstr>
      <vt:lpstr>PowerPoint Presentation</vt:lpstr>
      <vt:lpstr>Overview</vt:lpstr>
      <vt:lpstr>Introduction</vt:lpstr>
      <vt:lpstr>Motivations</vt:lpstr>
      <vt:lpstr>Features </vt:lpstr>
      <vt:lpstr>Tools &amp; Technologies</vt:lpstr>
      <vt:lpstr>Project Design and Concept </vt:lpstr>
      <vt:lpstr>Project Design and Concept (Cont..)</vt:lpstr>
      <vt:lpstr>Project Design and Concept (Cont..)</vt:lpstr>
      <vt:lpstr>Project Design and Concept (Cont..)</vt:lpstr>
      <vt:lpstr>Project Design and Concept (Cont..)</vt:lpstr>
      <vt:lpstr>Project Design and Concept (Cont..)</vt:lpstr>
      <vt:lpstr>Project Sketch (Endless Run Area)</vt:lpstr>
      <vt:lpstr>Project Sketch (Shooting Area)</vt:lpstr>
      <vt:lpstr>System Implementation (3D Assets)</vt:lpstr>
      <vt:lpstr>System Implementation (Level Design)</vt:lpstr>
      <vt:lpstr>Game view (Runner Mode)</vt:lpstr>
      <vt:lpstr>Game view (Shooter Mode)</vt:lpstr>
      <vt:lpstr>Download Link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Fahim Kamal Ahmed</dc:creator>
  <cp:lastModifiedBy>Fahim Kamal Ahmed</cp:lastModifiedBy>
  <cp:revision>117</cp:revision>
  <dcterms:created xsi:type="dcterms:W3CDTF">2021-11-20T16:10:55Z</dcterms:created>
  <dcterms:modified xsi:type="dcterms:W3CDTF">2022-06-03T15:45:01Z</dcterms:modified>
</cp:coreProperties>
</file>