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6" r:id="rId4"/>
    <p:sldId id="267" r:id="rId5"/>
    <p:sldId id="268" r:id="rId6"/>
    <p:sldId id="269" r:id="rId7"/>
    <p:sldId id="274" r:id="rId8"/>
    <p:sldId id="278" r:id="rId9"/>
    <p:sldId id="279" r:id="rId10"/>
    <p:sldId id="280" r:id="rId11"/>
    <p:sldId id="283" r:id="rId12"/>
    <p:sldId id="284" r:id="rId13"/>
    <p:sldId id="285" r:id="rId14"/>
    <p:sldId id="286" r:id="rId15"/>
    <p:sldId id="287" r:id="rId16"/>
    <p:sldId id="265" r:id="rId17"/>
    <p:sldId id="289" r:id="rId18"/>
    <p:sldId id="28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6" d="100"/>
          <a:sy n="106" d="100"/>
        </p:scale>
        <p:origin x="54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4B936-DA03-462A-80D2-02BC1B2818BA}" type="datetimeFigureOut">
              <a:rPr lang="en-GB" smtClean="0"/>
              <a:t>03/02/2024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EBE62-BE09-4F24-B90E-37C374C10232}" type="slidenum">
              <a:rPr lang="en-GB" smtClean="0"/>
              <a:t>‹#›</a:t>
            </a:fld>
            <a:endParaRPr lang="en-GB"/>
          </a:p>
        </p:txBody>
      </p:sp>
    </p:spTree>
    <p:extLst>
      <p:ext uri="{BB962C8B-B14F-4D97-AF65-F5344CB8AC3E}">
        <p14:creationId xmlns:p14="http://schemas.microsoft.com/office/powerpoint/2010/main" val="419319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F6EBE62-BE09-4F24-B90E-37C374C10232}" type="slidenum">
              <a:rPr lang="en-GB" smtClean="0"/>
              <a:t>1</a:t>
            </a:fld>
            <a:endParaRPr lang="en-GB"/>
          </a:p>
        </p:txBody>
      </p:sp>
    </p:spTree>
    <p:extLst>
      <p:ext uri="{BB962C8B-B14F-4D97-AF65-F5344CB8AC3E}">
        <p14:creationId xmlns:p14="http://schemas.microsoft.com/office/powerpoint/2010/main" val="1984759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2/3/2024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log.epravesh.com/top-4-challenges-manage-online-exam-process/" TargetMode="External"/><Relationship Id="rId7" Type="http://schemas.openxmlformats.org/officeDocument/2006/relationships/hyperlink" Target="https://www.alphr.com/google-forms-vs-microsoft-forms/" TargetMode="External"/><Relationship Id="rId2" Type="http://schemas.openxmlformats.org/officeDocument/2006/relationships/hyperlink" Target="https://www.quora.com/What-difficulties-will-students-face-due-to-online-exams" TargetMode="External"/><Relationship Id="rId1" Type="http://schemas.openxmlformats.org/officeDocument/2006/relationships/slideLayout" Target="../slideLayouts/slideLayout9.xml"/><Relationship Id="rId6" Type="http://schemas.openxmlformats.org/officeDocument/2006/relationships/hyperlink" Target="https://answers.microsoft.com/en-us/msoffice/forum/all/microsoft-forms-is-not-working-for-me-on-both/fd281d53-b890-47f9-af3d-e558cac7fd97" TargetMode="External"/><Relationship Id="rId5" Type="http://schemas.openxmlformats.org/officeDocument/2006/relationships/hyperlink" Target="https://techcommunity.microsoft.com/t5/microsoft-forms/microsoft-forms-not-working-on-chrome/m-p/1926704" TargetMode="External"/><Relationship Id="rId4" Type="http://schemas.openxmlformats.org/officeDocument/2006/relationships/hyperlink" Target="https://techcommunity.microsoft.com/t5/microsoft-forms/quot-sorry-something-went-wrong-quot-error-had-to-switch-to/m-p/29330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Quiz Management System</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a:t>CSC 2209</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547057389"/>
              </p:ext>
            </p:extLst>
          </p:nvPr>
        </p:nvGraphicFramePr>
        <p:xfrm>
          <a:off x="404101" y="3958854"/>
          <a:ext cx="8335798" cy="1816608"/>
        </p:xfrm>
        <a:graphic>
          <a:graphicData uri="http://schemas.openxmlformats.org/drawingml/2006/table">
            <a:tbl>
              <a:tblPr firstRow="1" bandRow="1">
                <a:tableStyleId>{D7AC3CCA-C797-4891-BE02-D94E43425B78}</a:tableStyleId>
              </a:tblPr>
              <a:tblGrid>
                <a:gridCol w="2084115">
                  <a:extLst>
                    <a:ext uri="{9D8B030D-6E8A-4147-A177-3AD203B41FA5}">
                      <a16:colId xmlns:a16="http://schemas.microsoft.com/office/drawing/2014/main" val="3905988420"/>
                    </a:ext>
                  </a:extLst>
                </a:gridCol>
                <a:gridCol w="6251683">
                  <a:extLst>
                    <a:ext uri="{9D8B030D-6E8A-4147-A177-3AD203B41FA5}">
                      <a16:colId xmlns:a16="http://schemas.microsoft.com/office/drawing/2014/main" val="2889894460"/>
                    </a:ext>
                  </a:extLst>
                </a:gridCol>
              </a:tblGrid>
              <a:tr h="454152">
                <a:tc>
                  <a:txBody>
                    <a:bodyPr/>
                    <a:lstStyle/>
                    <a:p>
                      <a:pPr algn="ctr"/>
                      <a:r>
                        <a:rPr lang="en-US" i="1" dirty="0"/>
                        <a:t>ID</a:t>
                      </a:r>
                    </a:p>
                  </a:txBody>
                  <a:tcPr/>
                </a:tc>
                <a:tc>
                  <a:txBody>
                    <a:bodyPr/>
                    <a:lstStyle/>
                    <a:p>
                      <a:pPr algn="ctr"/>
                      <a:r>
                        <a:rPr lang="en-US" i="1" dirty="0"/>
                        <a:t>Name</a:t>
                      </a:r>
                    </a:p>
                  </a:txBody>
                  <a:tcPr/>
                </a:tc>
                <a:extLst>
                  <a:ext uri="{0D108BD9-81ED-4DB2-BD59-A6C34878D82A}">
                    <a16:rowId xmlns:a16="http://schemas.microsoft.com/office/drawing/2014/main" val="2197040212"/>
                  </a:ext>
                </a:extLst>
              </a:tr>
              <a:tr h="454152">
                <a:tc>
                  <a:txBody>
                    <a:bodyPr/>
                    <a:lstStyle/>
                    <a:p>
                      <a:pPr algn="ctr"/>
                      <a:r>
                        <a:rPr lang="en-US" b="1" i="1" dirty="0"/>
                        <a:t>20-43710-2</a:t>
                      </a:r>
                    </a:p>
                  </a:txBody>
                  <a:tcPr/>
                </a:tc>
                <a:tc>
                  <a:txBody>
                    <a:bodyPr/>
                    <a:lstStyle/>
                    <a:p>
                      <a:pPr algn="ctr"/>
                      <a:r>
                        <a:rPr lang="en-GB" b="1" i="1" dirty="0"/>
                        <a:t>1. Md. Ashraful Islam Emad</a:t>
                      </a:r>
                      <a:endParaRPr lang="en-US" b="1" i="1" dirty="0"/>
                    </a:p>
                  </a:txBody>
                  <a:tcPr/>
                </a:tc>
                <a:extLst>
                  <a:ext uri="{0D108BD9-81ED-4DB2-BD59-A6C34878D82A}">
                    <a16:rowId xmlns:a16="http://schemas.microsoft.com/office/drawing/2014/main" val="10001"/>
                  </a:ext>
                </a:extLst>
              </a:tr>
              <a:tr h="4541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mn-lt"/>
                          <a:ea typeface="+mn-ea"/>
                          <a:cs typeface="+mn-cs"/>
                        </a:rPr>
                        <a:t>20-42970-1</a:t>
                      </a:r>
                    </a:p>
                  </a:txBody>
                  <a:tcPr/>
                </a:tc>
                <a:tc>
                  <a:txBody>
                    <a:bodyPr/>
                    <a:lstStyle/>
                    <a:p>
                      <a:pPr algn="ctr"/>
                      <a:r>
                        <a:rPr lang="en-US" b="1" i="1" dirty="0"/>
                        <a:t>2. Fahim Mahmud Bhuiyan</a:t>
                      </a:r>
                    </a:p>
                  </a:txBody>
                  <a:tcPr/>
                </a:tc>
                <a:extLst>
                  <a:ext uri="{0D108BD9-81ED-4DB2-BD59-A6C34878D82A}">
                    <a16:rowId xmlns:a16="http://schemas.microsoft.com/office/drawing/2014/main" val="10002"/>
                  </a:ext>
                </a:extLst>
              </a:tr>
              <a:tr h="4541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mn-lt"/>
                          <a:ea typeface="+mn-ea"/>
                          <a:cs typeface="+mn-cs"/>
                        </a:rPr>
                        <a:t>20-43248-1</a:t>
                      </a:r>
                    </a:p>
                  </a:txBody>
                  <a:tcPr/>
                </a:tc>
                <a:tc>
                  <a:txBody>
                    <a:bodyPr/>
                    <a:lstStyle/>
                    <a:p>
                      <a:pPr algn="ctr"/>
                      <a:r>
                        <a:rPr lang="en-US" b="1" i="1" dirty="0"/>
                        <a:t>3. </a:t>
                      </a:r>
                      <a:r>
                        <a:rPr lang="en-US" b="1" i="1" dirty="0" err="1"/>
                        <a:t>Muntaqa</a:t>
                      </a:r>
                      <a:r>
                        <a:rPr lang="en-US" b="1" i="1" dirty="0"/>
                        <a:t> </a:t>
                      </a:r>
                      <a:r>
                        <a:rPr lang="en-US" b="1" i="1" dirty="0" err="1"/>
                        <a:t>Maliyat</a:t>
                      </a:r>
                      <a:endParaRPr lang="en-US" b="1" i="1" dirty="0"/>
                    </a:p>
                  </a:txBody>
                  <a:tcPr/>
                </a:tc>
                <a:extLst>
                  <a:ext uri="{0D108BD9-81ED-4DB2-BD59-A6C34878D82A}">
                    <a16:rowId xmlns:a16="http://schemas.microsoft.com/office/drawing/2014/main" val="10003"/>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Object Oriented Analysis and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DD4A-623C-49A1-8F2F-E00DF6DE84F1}"/>
              </a:ext>
            </a:extLst>
          </p:cNvPr>
          <p:cNvSpPr>
            <a:spLocks noGrp="1"/>
          </p:cNvSpPr>
          <p:nvPr>
            <p:ph type="title"/>
          </p:nvPr>
        </p:nvSpPr>
        <p:spPr/>
        <p:txBody>
          <a:bodyPr/>
          <a:lstStyle/>
          <a:p>
            <a:pPr algn="l"/>
            <a:r>
              <a:rPr lang="en-GB" dirty="0"/>
              <a:t>CRC Card</a:t>
            </a:r>
          </a:p>
        </p:txBody>
      </p:sp>
      <p:graphicFrame>
        <p:nvGraphicFramePr>
          <p:cNvPr id="4" name="Table 3">
            <a:extLst>
              <a:ext uri="{FF2B5EF4-FFF2-40B4-BE49-F238E27FC236}">
                <a16:creationId xmlns:a16="http://schemas.microsoft.com/office/drawing/2014/main" id="{B0360001-BCCE-4703-999D-9EBC5D7B027C}"/>
              </a:ext>
            </a:extLst>
          </p:cNvPr>
          <p:cNvGraphicFramePr>
            <a:graphicFrameLocks noGrp="1"/>
          </p:cNvGraphicFramePr>
          <p:nvPr>
            <p:extLst>
              <p:ext uri="{D42A27DB-BD31-4B8C-83A1-F6EECF244321}">
                <p14:modId xmlns:p14="http://schemas.microsoft.com/office/powerpoint/2010/main" val="2265882136"/>
              </p:ext>
            </p:extLst>
          </p:nvPr>
        </p:nvGraphicFramePr>
        <p:xfrm>
          <a:off x="1653286" y="2001856"/>
          <a:ext cx="5837428" cy="2131708"/>
        </p:xfrm>
        <a:graphic>
          <a:graphicData uri="http://schemas.openxmlformats.org/drawingml/2006/table">
            <a:tbl>
              <a:tblPr firstRow="1" firstCol="1" bandRow="1">
                <a:tableStyleId>{5C22544A-7EE6-4342-B048-85BDC9FD1C3A}</a:tableStyleId>
              </a:tblPr>
              <a:tblGrid>
                <a:gridCol w="2927131">
                  <a:extLst>
                    <a:ext uri="{9D8B030D-6E8A-4147-A177-3AD203B41FA5}">
                      <a16:colId xmlns:a16="http://schemas.microsoft.com/office/drawing/2014/main" val="1969985725"/>
                    </a:ext>
                  </a:extLst>
                </a:gridCol>
                <a:gridCol w="2910297">
                  <a:extLst>
                    <a:ext uri="{9D8B030D-6E8A-4147-A177-3AD203B41FA5}">
                      <a16:colId xmlns:a16="http://schemas.microsoft.com/office/drawing/2014/main" val="3517966784"/>
                    </a:ext>
                  </a:extLst>
                </a:gridCol>
              </a:tblGrid>
              <a:tr h="271308">
                <a:tc>
                  <a:txBody>
                    <a:bodyPr/>
                    <a:lstStyle/>
                    <a:p>
                      <a:r>
                        <a:rPr lang="en-US" sz="1400">
                          <a:effectLst/>
                        </a:rPr>
                        <a:t>Class: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400">
                          <a:effectLst/>
                        </a:rPr>
                        <a:t>Student</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922553654"/>
                  </a:ext>
                </a:extLst>
              </a:tr>
              <a:tr h="465100">
                <a:tc>
                  <a:txBody>
                    <a:bodyPr/>
                    <a:lstStyle/>
                    <a:p>
                      <a:r>
                        <a:rPr lang="en-US" sz="1200">
                          <a:effectLst/>
                        </a:rPr>
                        <a:t>Description:</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Keep track of Student's info and gives the user ability to log in and give quiz.</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4271797431"/>
                  </a:ext>
                </a:extLst>
              </a:tr>
              <a:tr h="232550">
                <a:tc>
                  <a:txBody>
                    <a:bodyPr/>
                    <a:lstStyle/>
                    <a:p>
                      <a:pPr algn="ctr"/>
                      <a:r>
                        <a:rPr lang="en-US" sz="1200" dirty="0">
                          <a:effectLst/>
                        </a:rPr>
                        <a:t>Responsibilities</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algn="ctr"/>
                      <a:r>
                        <a:rPr lang="en-US" sz="1200">
                          <a:effectLst/>
                        </a:rPr>
                        <a:t>Collaborators: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775391399"/>
                  </a:ext>
                </a:extLst>
              </a:tr>
              <a:tr h="232550">
                <a:tc>
                  <a:txBody>
                    <a:bodyPr/>
                    <a:lstStyle/>
                    <a:p>
                      <a:r>
                        <a:rPr lang="en-US" sz="1200" dirty="0">
                          <a:effectLst/>
                        </a:rPr>
                        <a:t>Set Profile</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Student’s Profile</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141860392"/>
                  </a:ext>
                </a:extLst>
              </a:tr>
              <a:tr h="232550">
                <a:tc>
                  <a:txBody>
                    <a:bodyPr/>
                    <a:lstStyle/>
                    <a:p>
                      <a:r>
                        <a:rPr lang="en-US" sz="1200" dirty="0">
                          <a:effectLst/>
                        </a:rPr>
                        <a:t>Give Quiz</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 </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1237284745"/>
                  </a:ext>
                </a:extLst>
              </a:tr>
              <a:tr h="232550">
                <a:tc>
                  <a:txBody>
                    <a:bodyPr/>
                    <a:lstStyle/>
                    <a:p>
                      <a:r>
                        <a:rPr lang="en-US" sz="1200">
                          <a:effectLst/>
                        </a:rPr>
                        <a:t>View Remaining Time</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dirty="0">
                          <a:effectLst/>
                        </a:rPr>
                        <a:t>Time</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1584312340"/>
                  </a:ext>
                </a:extLst>
              </a:tr>
              <a:tr h="232550">
                <a:tc>
                  <a:txBody>
                    <a:bodyPr/>
                    <a:lstStyle/>
                    <a:p>
                      <a:r>
                        <a:rPr lang="en-US" sz="1200">
                          <a:effectLst/>
                        </a:rPr>
                        <a:t>Submit Answer Script</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 </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482603427"/>
                  </a:ext>
                </a:extLst>
              </a:tr>
              <a:tr h="232550">
                <a:tc>
                  <a:txBody>
                    <a:bodyPr/>
                    <a:lstStyle/>
                    <a:p>
                      <a:r>
                        <a:rPr lang="en-US" sz="1200">
                          <a:effectLst/>
                        </a:rPr>
                        <a:t>View Result</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dirty="0">
                          <a:effectLst/>
                        </a:rPr>
                        <a:t> </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590613583"/>
                  </a:ext>
                </a:extLst>
              </a:tr>
            </a:tbl>
          </a:graphicData>
        </a:graphic>
      </p:graphicFrame>
      <p:graphicFrame>
        <p:nvGraphicFramePr>
          <p:cNvPr id="5" name="Table 4">
            <a:extLst>
              <a:ext uri="{FF2B5EF4-FFF2-40B4-BE49-F238E27FC236}">
                <a16:creationId xmlns:a16="http://schemas.microsoft.com/office/drawing/2014/main" id="{3E0C7EAB-827B-456D-8ABC-23FDBA332C67}"/>
              </a:ext>
            </a:extLst>
          </p:cNvPr>
          <p:cNvGraphicFramePr>
            <a:graphicFrameLocks noGrp="1"/>
          </p:cNvGraphicFramePr>
          <p:nvPr>
            <p:extLst>
              <p:ext uri="{D42A27DB-BD31-4B8C-83A1-F6EECF244321}">
                <p14:modId xmlns:p14="http://schemas.microsoft.com/office/powerpoint/2010/main" val="624063709"/>
              </p:ext>
            </p:extLst>
          </p:nvPr>
        </p:nvGraphicFramePr>
        <p:xfrm>
          <a:off x="1653286" y="4297192"/>
          <a:ext cx="5837428" cy="2131707"/>
        </p:xfrm>
        <a:graphic>
          <a:graphicData uri="http://schemas.openxmlformats.org/drawingml/2006/table">
            <a:tbl>
              <a:tblPr firstRow="1" firstCol="1" bandRow="1">
                <a:tableStyleId>{5C22544A-7EE6-4342-B048-85BDC9FD1C3A}</a:tableStyleId>
              </a:tblPr>
              <a:tblGrid>
                <a:gridCol w="2927131">
                  <a:extLst>
                    <a:ext uri="{9D8B030D-6E8A-4147-A177-3AD203B41FA5}">
                      <a16:colId xmlns:a16="http://schemas.microsoft.com/office/drawing/2014/main" val="1092753279"/>
                    </a:ext>
                  </a:extLst>
                </a:gridCol>
                <a:gridCol w="2910297">
                  <a:extLst>
                    <a:ext uri="{9D8B030D-6E8A-4147-A177-3AD203B41FA5}">
                      <a16:colId xmlns:a16="http://schemas.microsoft.com/office/drawing/2014/main" val="900941316"/>
                    </a:ext>
                  </a:extLst>
                </a:gridCol>
              </a:tblGrid>
              <a:tr h="222716">
                <a:tc>
                  <a:txBody>
                    <a:bodyPr/>
                    <a:lstStyle/>
                    <a:p>
                      <a:r>
                        <a:rPr lang="en-US" sz="1400">
                          <a:effectLst/>
                        </a:rPr>
                        <a:t>Class: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400" dirty="0">
                          <a:effectLst/>
                        </a:rPr>
                        <a:t>Teacher</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812693784"/>
                  </a:ext>
                </a:extLst>
              </a:tr>
              <a:tr h="763597">
                <a:tc>
                  <a:txBody>
                    <a:bodyPr/>
                    <a:lstStyle/>
                    <a:p>
                      <a:r>
                        <a:rPr lang="en-US" sz="1200" dirty="0">
                          <a:effectLst/>
                        </a:rPr>
                        <a:t>Description:</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Keep track of Teacher's info and gives the user ability to log in, make quiz, set time limit, modify quiz and enter answer for auto check.</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1388565093"/>
                  </a:ext>
                </a:extLst>
              </a:tr>
              <a:tr h="190899">
                <a:tc>
                  <a:txBody>
                    <a:bodyPr/>
                    <a:lstStyle/>
                    <a:p>
                      <a:pPr algn="ctr"/>
                      <a:r>
                        <a:rPr lang="en-US" sz="1200">
                          <a:effectLst/>
                        </a:rPr>
                        <a:t>Responsibilities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algn="ctr"/>
                      <a:r>
                        <a:rPr lang="en-US" sz="1200" dirty="0">
                          <a:effectLst/>
                        </a:rPr>
                        <a:t>Collaborators:</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99768130"/>
                  </a:ext>
                </a:extLst>
              </a:tr>
              <a:tr h="190899">
                <a:tc>
                  <a:txBody>
                    <a:bodyPr/>
                    <a:lstStyle/>
                    <a:p>
                      <a:r>
                        <a:rPr lang="en-US" sz="1200">
                          <a:effectLst/>
                        </a:rPr>
                        <a:t>Set Profile</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Teacher’s Profile</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137636183"/>
                  </a:ext>
                </a:extLst>
              </a:tr>
              <a:tr h="190899">
                <a:tc>
                  <a:txBody>
                    <a:bodyPr/>
                    <a:lstStyle/>
                    <a:p>
                      <a:r>
                        <a:rPr lang="en-US" sz="1200">
                          <a:effectLst/>
                        </a:rPr>
                        <a:t>Make Quiz</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 </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865704577"/>
                  </a:ext>
                </a:extLst>
              </a:tr>
              <a:tr h="190899">
                <a:tc>
                  <a:txBody>
                    <a:bodyPr/>
                    <a:lstStyle/>
                    <a:p>
                      <a:r>
                        <a:rPr lang="en-US" sz="1200">
                          <a:effectLst/>
                        </a:rPr>
                        <a:t>Set Time limit</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Date and Time</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471377000"/>
                  </a:ext>
                </a:extLst>
              </a:tr>
              <a:tr h="190899">
                <a:tc>
                  <a:txBody>
                    <a:bodyPr/>
                    <a:lstStyle/>
                    <a:p>
                      <a:r>
                        <a:rPr lang="en-US" sz="1200">
                          <a:effectLst/>
                        </a:rPr>
                        <a:t>Modify Quiz</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 </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716273626"/>
                  </a:ext>
                </a:extLst>
              </a:tr>
              <a:tr h="190899">
                <a:tc>
                  <a:txBody>
                    <a:bodyPr/>
                    <a:lstStyle/>
                    <a:p>
                      <a:r>
                        <a:rPr lang="en-US" sz="1200">
                          <a:effectLst/>
                        </a:rPr>
                        <a:t>Set Answers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dirty="0">
                          <a:effectLst/>
                        </a:rPr>
                        <a:t> </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1131602347"/>
                  </a:ext>
                </a:extLst>
              </a:tr>
            </a:tbl>
          </a:graphicData>
        </a:graphic>
      </p:graphicFrame>
    </p:spTree>
    <p:extLst>
      <p:ext uri="{BB962C8B-B14F-4D97-AF65-F5344CB8AC3E}">
        <p14:creationId xmlns:p14="http://schemas.microsoft.com/office/powerpoint/2010/main" val="7329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5499D25-EA88-4EEB-AEF3-61277BEAB0A2}"/>
              </a:ext>
            </a:extLst>
          </p:cNvPr>
          <p:cNvGraphicFramePr>
            <a:graphicFrameLocks noGrp="1"/>
          </p:cNvGraphicFramePr>
          <p:nvPr>
            <p:extLst>
              <p:ext uri="{D42A27DB-BD31-4B8C-83A1-F6EECF244321}">
                <p14:modId xmlns:p14="http://schemas.microsoft.com/office/powerpoint/2010/main" val="2469613165"/>
              </p:ext>
            </p:extLst>
          </p:nvPr>
        </p:nvGraphicFramePr>
        <p:xfrm>
          <a:off x="1463262" y="2038792"/>
          <a:ext cx="6217476" cy="2630745"/>
        </p:xfrm>
        <a:graphic>
          <a:graphicData uri="http://schemas.openxmlformats.org/drawingml/2006/table">
            <a:tbl>
              <a:tblPr firstRow="1" firstCol="1" bandRow="1">
                <a:tableStyleId>{5C22544A-7EE6-4342-B048-85BDC9FD1C3A}</a:tableStyleId>
              </a:tblPr>
              <a:tblGrid>
                <a:gridCol w="3117703">
                  <a:extLst>
                    <a:ext uri="{9D8B030D-6E8A-4147-A177-3AD203B41FA5}">
                      <a16:colId xmlns:a16="http://schemas.microsoft.com/office/drawing/2014/main" val="4057817086"/>
                    </a:ext>
                  </a:extLst>
                </a:gridCol>
                <a:gridCol w="3099773">
                  <a:extLst>
                    <a:ext uri="{9D8B030D-6E8A-4147-A177-3AD203B41FA5}">
                      <a16:colId xmlns:a16="http://schemas.microsoft.com/office/drawing/2014/main" val="2888503782"/>
                    </a:ext>
                  </a:extLst>
                </a:gridCol>
              </a:tblGrid>
              <a:tr h="428261">
                <a:tc>
                  <a:txBody>
                    <a:bodyPr/>
                    <a:lstStyle/>
                    <a:p>
                      <a:r>
                        <a:rPr lang="en-US" sz="1400">
                          <a:effectLst/>
                        </a:rPr>
                        <a:t>Class: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400">
                          <a:effectLst/>
                        </a:rPr>
                        <a:t>Administrator</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773615142"/>
                  </a:ext>
                </a:extLst>
              </a:tr>
              <a:tr h="734160">
                <a:tc>
                  <a:txBody>
                    <a:bodyPr/>
                    <a:lstStyle/>
                    <a:p>
                      <a:r>
                        <a:rPr lang="en-US" sz="1200">
                          <a:effectLst/>
                        </a:rPr>
                        <a:t>Description:</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Keep track of Student and Teacher’s login and verify their password.</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826081677"/>
                  </a:ext>
                </a:extLst>
              </a:tr>
              <a:tr h="367081">
                <a:tc>
                  <a:txBody>
                    <a:bodyPr/>
                    <a:lstStyle/>
                    <a:p>
                      <a:pPr algn="ctr"/>
                      <a:r>
                        <a:rPr lang="en-US" sz="1200">
                          <a:effectLst/>
                        </a:rPr>
                        <a:t>Responsibilities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algn="ctr"/>
                      <a:r>
                        <a:rPr lang="en-US" sz="1200">
                          <a:effectLst/>
                        </a:rPr>
                        <a:t>Collaborators: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236446361"/>
                  </a:ext>
                </a:extLst>
              </a:tr>
              <a:tr h="367081">
                <a:tc>
                  <a:txBody>
                    <a:bodyPr/>
                    <a:lstStyle/>
                    <a:p>
                      <a:r>
                        <a:rPr lang="en-US" sz="1200">
                          <a:effectLst/>
                        </a:rPr>
                        <a:t>Verifying Student and Teacher’s password </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 </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874655782"/>
                  </a:ext>
                </a:extLst>
              </a:tr>
              <a:tr h="367081">
                <a:tc>
                  <a:txBody>
                    <a:bodyPr/>
                    <a:lstStyle/>
                    <a:p>
                      <a:r>
                        <a:rPr lang="en-US" sz="1200">
                          <a:effectLst/>
                        </a:rPr>
                        <a:t>Notify Remaining Time to Student</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dirty="0">
                          <a:effectLst/>
                        </a:rPr>
                        <a:t>Date and Time</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9018694"/>
                  </a:ext>
                </a:extLst>
              </a:tr>
              <a:tr h="367081">
                <a:tc>
                  <a:txBody>
                    <a:bodyPr/>
                    <a:lstStyle/>
                    <a:p>
                      <a:r>
                        <a:rPr lang="en-US" sz="1200">
                          <a:effectLst/>
                        </a:rPr>
                        <a:t>Return question and answers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dirty="0">
                          <a:effectLst/>
                        </a:rPr>
                        <a:t>Auto Check</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1970207081"/>
                  </a:ext>
                </a:extLst>
              </a:tr>
            </a:tbl>
          </a:graphicData>
        </a:graphic>
      </p:graphicFrame>
    </p:spTree>
    <p:extLst>
      <p:ext uri="{BB962C8B-B14F-4D97-AF65-F5344CB8AC3E}">
        <p14:creationId xmlns:p14="http://schemas.microsoft.com/office/powerpoint/2010/main" val="135476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CEEA-725E-44C2-A8C9-5A160274FF10}"/>
              </a:ext>
            </a:extLst>
          </p:cNvPr>
          <p:cNvSpPr>
            <a:spLocks noGrp="1"/>
          </p:cNvSpPr>
          <p:nvPr>
            <p:ph type="title"/>
          </p:nvPr>
        </p:nvSpPr>
        <p:spPr/>
        <p:txBody>
          <a:bodyPr/>
          <a:lstStyle/>
          <a:p>
            <a:pPr algn="l"/>
            <a:r>
              <a:rPr lang="en-GB" dirty="0"/>
              <a:t>Sequence Diagram</a:t>
            </a:r>
          </a:p>
        </p:txBody>
      </p:sp>
      <p:pic>
        <p:nvPicPr>
          <p:cNvPr id="4" name="Picture 3">
            <a:extLst>
              <a:ext uri="{FF2B5EF4-FFF2-40B4-BE49-F238E27FC236}">
                <a16:creationId xmlns:a16="http://schemas.microsoft.com/office/drawing/2014/main" id="{F8CFE2FE-D0BC-4704-BDF0-C95C8DFE3241}"/>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b="3333"/>
          <a:stretch/>
        </p:blipFill>
        <p:spPr bwMode="auto">
          <a:xfrm>
            <a:off x="484632" y="2011680"/>
            <a:ext cx="8211312" cy="46634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0873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08F5-631D-4079-99BB-DACF2BC19475}"/>
              </a:ext>
            </a:extLst>
          </p:cNvPr>
          <p:cNvSpPr>
            <a:spLocks noGrp="1"/>
          </p:cNvSpPr>
          <p:nvPr>
            <p:ph type="title"/>
          </p:nvPr>
        </p:nvSpPr>
        <p:spPr/>
        <p:txBody>
          <a:bodyPr/>
          <a:lstStyle/>
          <a:p>
            <a:pPr algn="l"/>
            <a:r>
              <a:rPr lang="en-GB" dirty="0"/>
              <a:t>State Chart Diagram</a:t>
            </a:r>
          </a:p>
        </p:txBody>
      </p:sp>
      <p:pic>
        <p:nvPicPr>
          <p:cNvPr id="4" name="Picture 3">
            <a:extLst>
              <a:ext uri="{FF2B5EF4-FFF2-40B4-BE49-F238E27FC236}">
                <a16:creationId xmlns:a16="http://schemas.microsoft.com/office/drawing/2014/main" id="{0BB218B5-BF4F-4DEB-A884-ADE120DDF00C}"/>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4163" y="1819655"/>
            <a:ext cx="8574087" cy="5038345"/>
          </a:xfrm>
          <a:prstGeom prst="rect">
            <a:avLst/>
          </a:prstGeom>
          <a:noFill/>
          <a:ln>
            <a:noFill/>
          </a:ln>
        </p:spPr>
      </p:pic>
    </p:spTree>
    <p:extLst>
      <p:ext uri="{BB962C8B-B14F-4D97-AF65-F5344CB8AC3E}">
        <p14:creationId xmlns:p14="http://schemas.microsoft.com/office/powerpoint/2010/main" val="1492657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AEA8-F2AB-4386-B594-8CC776E0FDE7}"/>
              </a:ext>
            </a:extLst>
          </p:cNvPr>
          <p:cNvSpPr>
            <a:spLocks noGrp="1"/>
          </p:cNvSpPr>
          <p:nvPr>
            <p:ph type="title"/>
          </p:nvPr>
        </p:nvSpPr>
        <p:spPr/>
        <p:txBody>
          <a:bodyPr/>
          <a:lstStyle/>
          <a:p>
            <a:pPr algn="l"/>
            <a:r>
              <a:rPr lang="en-GB" dirty="0"/>
              <a:t>Activity Diagram</a:t>
            </a:r>
          </a:p>
        </p:txBody>
      </p:sp>
      <p:pic>
        <p:nvPicPr>
          <p:cNvPr id="4" name="Picture 3">
            <a:extLst>
              <a:ext uri="{FF2B5EF4-FFF2-40B4-BE49-F238E27FC236}">
                <a16:creationId xmlns:a16="http://schemas.microsoft.com/office/drawing/2014/main" id="{2E69518B-B8BC-4A25-A79A-F57DFC6899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5367" y="1749552"/>
            <a:ext cx="6431677" cy="5010912"/>
          </a:xfrm>
          <a:prstGeom prst="rect">
            <a:avLst/>
          </a:prstGeom>
          <a:noFill/>
          <a:ln>
            <a:noFill/>
          </a:ln>
        </p:spPr>
      </p:pic>
    </p:spTree>
    <p:extLst>
      <p:ext uri="{BB962C8B-B14F-4D97-AF65-F5344CB8AC3E}">
        <p14:creationId xmlns:p14="http://schemas.microsoft.com/office/powerpoint/2010/main" val="337236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43F1-DEBB-4D1F-B4E5-13B46791F758}"/>
              </a:ext>
            </a:extLst>
          </p:cNvPr>
          <p:cNvSpPr>
            <a:spLocks noGrp="1"/>
          </p:cNvSpPr>
          <p:nvPr>
            <p:ph type="title"/>
          </p:nvPr>
        </p:nvSpPr>
        <p:spPr/>
        <p:txBody>
          <a:bodyPr/>
          <a:lstStyle/>
          <a:p>
            <a:pPr algn="l"/>
            <a:r>
              <a:rPr lang="en-GB" dirty="0"/>
              <a:t>Conclusion</a:t>
            </a:r>
          </a:p>
        </p:txBody>
      </p:sp>
      <p:sp>
        <p:nvSpPr>
          <p:cNvPr id="3" name="Content Placeholder 2">
            <a:extLst>
              <a:ext uri="{FF2B5EF4-FFF2-40B4-BE49-F238E27FC236}">
                <a16:creationId xmlns:a16="http://schemas.microsoft.com/office/drawing/2014/main" id="{5D4550C4-EFBC-439F-8019-A4CD9FC92549}"/>
              </a:ext>
            </a:extLst>
          </p:cNvPr>
          <p:cNvSpPr>
            <a:spLocks noGrp="1"/>
          </p:cNvSpPr>
          <p:nvPr>
            <p:ph idx="1"/>
          </p:nvPr>
        </p:nvSpPr>
        <p:spPr>
          <a:xfrm>
            <a:off x="1" y="1847088"/>
            <a:ext cx="8858250" cy="4380530"/>
          </a:xfrm>
        </p:spPr>
        <p:txBody>
          <a:bodyPr>
            <a:normAutofit/>
          </a:bodyPr>
          <a:lstStyle/>
          <a:p>
            <a:r>
              <a:rPr lang="en-GB" sz="1800" dirty="0">
                <a:effectLst/>
                <a:latin typeface="Times New Roman" panose="02020603050405020304" pitchFamily="18" charset="0"/>
                <a:ea typeface="Times New Roman" panose="02020603050405020304" pitchFamily="18" charset="0"/>
              </a:rPr>
              <a:t>The online quiz management project aims to improve university exam procedures by providing students and teachers with efficient, user-friendly, and accessible online quizzes. The existing system, which used paper as the backend, was not efficient, time-consuming, or physically present. The proposed system uses access as the backend, improving basic requirements and making it more accessible. Students can take quizzes from anywhere, access exam details, and complete their exam process with just one device and internet connection. However, poor network connections and excessive traffic may cause issues. This MCQ-based quiz system is ideal for educational institutions but can also be customized for other examinations like job interviews and quiz contests. The project is innovative, interesting, and distinct from similar projects in the market.</a:t>
            </a:r>
            <a:endParaRPr lang="en-GB" sz="1800" dirty="0"/>
          </a:p>
        </p:txBody>
      </p:sp>
    </p:spTree>
    <p:extLst>
      <p:ext uri="{BB962C8B-B14F-4D97-AF65-F5344CB8AC3E}">
        <p14:creationId xmlns:p14="http://schemas.microsoft.com/office/powerpoint/2010/main" val="258030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5" y="1222034"/>
            <a:ext cx="8650010" cy="5079404"/>
          </a:xfrm>
          <a:prstGeom prst="rect">
            <a:avLst/>
          </a:prstGeom>
          <a:noFill/>
        </p:spPr>
        <p:txBody>
          <a:bodyPr wrap="square" rtlCol="0">
            <a:spAutoFit/>
          </a:bodyPr>
          <a:lstStyle/>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[1] </a:t>
            </a:r>
            <a:r>
              <a:rPr lang="en-US" sz="1100" dirty="0" err="1">
                <a:effectLst/>
                <a:latin typeface="Times New Roman" panose="02020603050405020304" pitchFamily="18" charset="0"/>
                <a:ea typeface="Times New Roman" panose="02020603050405020304" pitchFamily="18" charset="0"/>
              </a:rPr>
              <a:t>Arief</a:t>
            </a:r>
            <a:r>
              <a:rPr lang="en-US" sz="1100" dirty="0">
                <a:effectLst/>
                <a:latin typeface="Times New Roman" panose="02020603050405020304" pitchFamily="18" charset="0"/>
                <a:ea typeface="Times New Roman" panose="02020603050405020304" pitchFamily="18" charset="0"/>
              </a:rPr>
              <a:t>, H., 2012, September. Designing And Building An Adaptive Online Quiz System As Extension Of Content Management System. In proceedings </a:t>
            </a:r>
            <a:r>
              <a:rPr lang="en-US" sz="1100" dirty="0" err="1">
                <a:effectLst/>
                <a:latin typeface="Times New Roman" panose="02020603050405020304" pitchFamily="18" charset="0"/>
                <a:ea typeface="Times New Roman" panose="02020603050405020304" pitchFamily="18" charset="0"/>
              </a:rPr>
              <a:t>intl</a:t>
            </a:r>
            <a:r>
              <a:rPr lang="en-US" sz="1100" dirty="0">
                <a:effectLst/>
                <a:latin typeface="Times New Roman" panose="02020603050405020304" pitchFamily="18" charset="0"/>
                <a:ea typeface="Times New Roman" panose="02020603050405020304" pitchFamily="18" charset="0"/>
              </a:rPr>
              <a:t> conf information system business competitiveness.</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[2] Quora. (2019). What difficulties will students face due to online exams? [online] Available at: </a:t>
            </a:r>
            <a:r>
              <a:rPr lang="en-US" sz="1100" dirty="0">
                <a:effectLst/>
                <a:latin typeface="Times New Roman" panose="02020603050405020304" pitchFamily="18" charset="0"/>
                <a:ea typeface="Times New Roman" panose="02020603050405020304" pitchFamily="18" charset="0"/>
                <a:hlinkClick r:id="rId2"/>
              </a:rPr>
              <a:t>https://www.quora.com/What-difficulties-will-students-face-due-to-online-exams</a:t>
            </a:r>
            <a:r>
              <a:rPr lang="en-US" sz="1100" dirty="0">
                <a:effectLst/>
                <a:latin typeface="Times New Roman" panose="02020603050405020304" pitchFamily="18" charset="0"/>
                <a:ea typeface="Times New Roman" panose="02020603050405020304" pitchFamily="18" charset="0"/>
              </a:rPr>
              <a:t> [Accessed 3 Dec. 2021].</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[3] Education Technology for Digital Assessments, Exams, Admissions and trends. (n.d.). Top 4 Challenges to manage Online Exam Process. [online] Available at: </a:t>
            </a:r>
            <a:r>
              <a:rPr lang="en-US" sz="1100" dirty="0">
                <a:effectLst/>
                <a:latin typeface="Times New Roman" panose="02020603050405020304" pitchFamily="18" charset="0"/>
                <a:ea typeface="Times New Roman" panose="02020603050405020304" pitchFamily="18" charset="0"/>
                <a:hlinkClick r:id="rId3"/>
              </a:rPr>
              <a:t>https://blog.epravesh.com/top-4-challenges-manage-online-exam-process/</a:t>
            </a:r>
            <a:r>
              <a:rPr lang="en-US" sz="1100" dirty="0">
                <a:effectLst/>
                <a:latin typeface="Times New Roman" panose="02020603050405020304" pitchFamily="18" charset="0"/>
                <a:ea typeface="Times New Roman" panose="02020603050405020304" pitchFamily="18" charset="0"/>
              </a:rPr>
              <a:t>.</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[4] TECHCOMMUNITY.MICROSOFT.COM. (n.d.). ‘Sorry, something went wrong’ error, had to switch to Google Forms due to this problem. [online] Available at: </a:t>
            </a:r>
            <a:r>
              <a:rPr lang="en-US" sz="1100" dirty="0">
                <a:effectLst/>
                <a:latin typeface="Times New Roman" panose="02020603050405020304" pitchFamily="18" charset="0"/>
                <a:ea typeface="Times New Roman" panose="02020603050405020304" pitchFamily="18" charset="0"/>
                <a:hlinkClick r:id="rId4"/>
              </a:rPr>
              <a:t>https://techcommunity.microsoft.com/t5/microsoft-forms/quot-sorry-something-went-wrong-quot-error-had-to-switch-to/m-p/293305</a:t>
            </a:r>
            <a:r>
              <a:rPr lang="en-US" sz="1100" dirty="0">
                <a:effectLst/>
                <a:latin typeface="Times New Roman" panose="02020603050405020304" pitchFamily="18" charset="0"/>
                <a:ea typeface="Times New Roman" panose="02020603050405020304" pitchFamily="18" charset="0"/>
              </a:rPr>
              <a:t> [Accessed 3 Dec. 2021].</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[5] Takata, S. and Yamagishi, Y., 2015, October. Mobile-based Quiz Rally Management System aimed at learning the Region. In E-Learn: World Conference on E-Learning in Corporate, Government, Healthcare, and Higher Education (pp. 1189-1193). Association for the Advancement of Computing in Education (AACE).</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[6] TECHCOMMUNITY.MICROSOFT.COM. (n.d.). Microsoft Forms not working on chrome. [online] Available at: </a:t>
            </a:r>
            <a:r>
              <a:rPr lang="en-US" sz="1100" dirty="0">
                <a:effectLst/>
                <a:latin typeface="Times New Roman" panose="02020603050405020304" pitchFamily="18" charset="0"/>
                <a:ea typeface="Times New Roman" panose="02020603050405020304" pitchFamily="18" charset="0"/>
                <a:hlinkClick r:id="rId5"/>
              </a:rPr>
              <a:t>https://techcommunity.microsoft.com/t5/microsoft-forms/microsoft-forms-not-working-on-chrome/m-p/1926704</a:t>
            </a:r>
            <a:r>
              <a:rPr lang="en-US" sz="1100" dirty="0">
                <a:effectLst/>
                <a:latin typeface="Times New Roman" panose="02020603050405020304" pitchFamily="18" charset="0"/>
                <a:ea typeface="Times New Roman" panose="02020603050405020304" pitchFamily="18" charset="0"/>
              </a:rPr>
              <a:t> [Accessed 3 Dec. 2021].</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[7] login.microsoftonline.com. (n.d.). Microsoft Forms is not working for me on both Safari and Chrome [online] Available at: </a:t>
            </a:r>
            <a:r>
              <a:rPr lang="en-US" sz="1100" dirty="0">
                <a:effectLst/>
                <a:latin typeface="Times New Roman" panose="02020603050405020304" pitchFamily="18" charset="0"/>
                <a:ea typeface="Times New Roman" panose="02020603050405020304" pitchFamily="18" charset="0"/>
                <a:hlinkClick r:id="rId6"/>
              </a:rPr>
              <a:t>https://answers.microsoft.com/en-us/msoffice/forum/all/microsoft-forms-is-not-working-for-me-on-both/fd281d53-b890-47f9-af3d-e558cac7fd97</a:t>
            </a:r>
            <a:r>
              <a:rPr lang="en-US" sz="1100" dirty="0">
                <a:effectLst/>
                <a:latin typeface="Times New Roman" panose="02020603050405020304" pitchFamily="18" charset="0"/>
                <a:ea typeface="Times New Roman" panose="02020603050405020304" pitchFamily="18" charset="0"/>
              </a:rPr>
              <a:t> [Accessed 3 Dec. 2021].</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[8] </a:t>
            </a:r>
            <a:r>
              <a:rPr lang="en-US" sz="1100" dirty="0" err="1">
                <a:effectLst/>
                <a:latin typeface="Times New Roman" panose="02020603050405020304" pitchFamily="18" charset="0"/>
                <a:ea typeface="Times New Roman" panose="02020603050405020304" pitchFamily="18" charset="0"/>
              </a:rPr>
              <a:t>Alphr</a:t>
            </a:r>
            <a:r>
              <a:rPr lang="en-US" sz="1100" dirty="0">
                <a:effectLst/>
                <a:latin typeface="Times New Roman" panose="02020603050405020304" pitchFamily="18" charset="0"/>
                <a:ea typeface="Times New Roman" panose="02020603050405020304" pitchFamily="18" charset="0"/>
              </a:rPr>
              <a:t>. (n.d.). Google Forms vs. Microsoft Forms. [online] Available at: </a:t>
            </a:r>
            <a:r>
              <a:rPr lang="en-US" sz="1100" dirty="0">
                <a:effectLst/>
                <a:latin typeface="Times New Roman" panose="02020603050405020304" pitchFamily="18" charset="0"/>
                <a:ea typeface="Times New Roman" panose="02020603050405020304" pitchFamily="18" charset="0"/>
                <a:hlinkClick r:id="rId7"/>
              </a:rPr>
              <a:t>https://www.alphr.com/google-forms-vs-microsoft-forms/</a:t>
            </a:r>
            <a:r>
              <a:rPr lang="en-US" sz="11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22496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9D91AD-DF8C-4559-8C9D-29EADADD625A}"/>
              </a:ext>
            </a:extLst>
          </p:cNvPr>
          <p:cNvSpPr txBox="1"/>
          <p:nvPr/>
        </p:nvSpPr>
        <p:spPr>
          <a:xfrm>
            <a:off x="335495" y="1234226"/>
            <a:ext cx="8650010" cy="4622356"/>
          </a:xfrm>
          <a:prstGeom prst="rect">
            <a:avLst/>
          </a:prstGeom>
          <a:noFill/>
        </p:spPr>
        <p:txBody>
          <a:bodyPr wrap="square" rtlCol="0">
            <a:spAutoFit/>
          </a:bodyPr>
          <a:lstStyle/>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[9] </a:t>
            </a:r>
            <a:r>
              <a:rPr lang="en-US" sz="1100" dirty="0" err="1">
                <a:effectLst/>
                <a:latin typeface="Times New Roman" panose="02020603050405020304" pitchFamily="18" charset="0"/>
                <a:ea typeface="Times New Roman" panose="02020603050405020304" pitchFamily="18" charset="0"/>
              </a:rPr>
              <a:t>Abood</a:t>
            </a:r>
            <a:r>
              <a:rPr lang="en-US" sz="1100" dirty="0">
                <a:effectLst/>
                <a:latin typeface="Times New Roman" panose="02020603050405020304" pitchFamily="18" charset="0"/>
                <a:ea typeface="Times New Roman" panose="02020603050405020304" pitchFamily="18" charset="0"/>
              </a:rPr>
              <a:t>, M.S., Ismail, M. and </a:t>
            </a:r>
            <a:r>
              <a:rPr lang="en-US" sz="1100" dirty="0" err="1">
                <a:effectLst/>
                <a:latin typeface="Times New Roman" panose="02020603050405020304" pitchFamily="18" charset="0"/>
                <a:ea typeface="Times New Roman" panose="02020603050405020304" pitchFamily="18" charset="0"/>
              </a:rPr>
              <a:t>Nordin</a:t>
            </a:r>
            <a:r>
              <a:rPr lang="en-US" sz="1100" dirty="0">
                <a:effectLst/>
                <a:latin typeface="Times New Roman" panose="02020603050405020304" pitchFamily="18" charset="0"/>
                <a:ea typeface="Times New Roman" panose="02020603050405020304" pitchFamily="18" charset="0"/>
              </a:rPr>
              <a:t>, R., 2016, November. A quiz management system based on P2P near-field communication on Android platform for smart class environments. In 2016 international conference on advances in electrical, electronic and systems engineering (ICAEES) (pp. 83-88). IEEE.</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[10] </a:t>
            </a:r>
            <a:r>
              <a:rPr lang="en-US" sz="1100" dirty="0" err="1">
                <a:effectLst/>
                <a:latin typeface="Times New Roman" panose="02020603050405020304" pitchFamily="18" charset="0"/>
                <a:ea typeface="Times New Roman" panose="02020603050405020304" pitchFamily="18" charset="0"/>
              </a:rPr>
              <a:t>Markié</a:t>
            </a:r>
            <a:r>
              <a:rPr lang="en-US" sz="1100" dirty="0">
                <a:effectLst/>
                <a:latin typeface="Times New Roman" panose="02020603050405020304" pitchFamily="18" charset="0"/>
                <a:ea typeface="Times New Roman" panose="02020603050405020304" pitchFamily="18" charset="0"/>
              </a:rPr>
              <a:t>, M., 2017, September. Evaluation of quiz using a statistical calculation in Learning Management System. In 2017 25th International Conference on Software, Telecommunications and Computer Networks (</a:t>
            </a:r>
            <a:r>
              <a:rPr lang="en-US" sz="1100" dirty="0" err="1">
                <a:effectLst/>
                <a:latin typeface="Times New Roman" panose="02020603050405020304" pitchFamily="18" charset="0"/>
                <a:ea typeface="Times New Roman" panose="02020603050405020304" pitchFamily="18" charset="0"/>
              </a:rPr>
              <a:t>SoftCOM</a:t>
            </a:r>
            <a:r>
              <a:rPr lang="en-US" sz="1100" dirty="0">
                <a:effectLst/>
                <a:latin typeface="Times New Roman" panose="02020603050405020304" pitchFamily="18" charset="0"/>
                <a:ea typeface="Times New Roman" panose="02020603050405020304" pitchFamily="18" charset="0"/>
              </a:rPr>
              <a:t>) (pp. 1-5). IEEE.</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[11] Nur, N., 2018. Web Based Quiz System (Doctoral dissertation, United International University).</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[12] </a:t>
            </a:r>
            <a:r>
              <a:rPr lang="en-US" sz="1100" dirty="0" err="1">
                <a:effectLst/>
                <a:latin typeface="Times New Roman" panose="02020603050405020304" pitchFamily="18" charset="0"/>
                <a:ea typeface="Times New Roman" panose="02020603050405020304" pitchFamily="18" charset="0"/>
              </a:rPr>
              <a:t>Ismiati</a:t>
            </a:r>
            <a:r>
              <a:rPr lang="en-US" sz="1100" dirty="0">
                <a:effectLst/>
                <a:latin typeface="Times New Roman" panose="02020603050405020304" pitchFamily="18" charset="0"/>
                <a:ea typeface="Times New Roman" panose="02020603050405020304" pitchFamily="18" charset="0"/>
              </a:rPr>
              <a:t>, M.B. and </a:t>
            </a:r>
            <a:r>
              <a:rPr lang="en-US" sz="1100" dirty="0" err="1">
                <a:effectLst/>
                <a:latin typeface="Times New Roman" panose="02020603050405020304" pitchFamily="18" charset="0"/>
                <a:ea typeface="Times New Roman" panose="02020603050405020304" pitchFamily="18" charset="0"/>
              </a:rPr>
              <a:t>Hermawan</a:t>
            </a:r>
            <a:r>
              <a:rPr lang="en-US" sz="1100" dirty="0">
                <a:effectLst/>
                <a:latin typeface="Times New Roman" panose="02020603050405020304" pitchFamily="18" charset="0"/>
                <a:ea typeface="Times New Roman" panose="02020603050405020304" pitchFamily="18" charset="0"/>
              </a:rPr>
              <a:t>, L., 2020. Online Quiz Application for Informatics and Information System Students (Task Portal Development). Journal of Computer Science and Engineering (JCSE), 1(1), pp.30-39.</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[13] Rachel, V. and Parthasarathy, M., 2017. Moodle Online Test (Quiz) for Computer Science Students of Higher Educational Institute. International Journal of Computer Science and Engineering, 4(6), p.14.</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[14] </a:t>
            </a:r>
            <a:r>
              <a:rPr lang="en-US" sz="1100" dirty="0" err="1">
                <a:effectLst/>
                <a:latin typeface="Times New Roman" panose="02020603050405020304" pitchFamily="18" charset="0"/>
                <a:ea typeface="Times New Roman" panose="02020603050405020304" pitchFamily="18" charset="0"/>
              </a:rPr>
              <a:t>Ijtihadie</a:t>
            </a:r>
            <a:r>
              <a:rPr lang="en-US" sz="1100" dirty="0">
                <a:effectLst/>
                <a:latin typeface="Times New Roman" panose="02020603050405020304" pitchFamily="18" charset="0"/>
                <a:ea typeface="Times New Roman" panose="02020603050405020304" pitchFamily="18" charset="0"/>
              </a:rPr>
              <a:t>, R.M., </a:t>
            </a:r>
            <a:r>
              <a:rPr lang="en-US" sz="1100" dirty="0" err="1">
                <a:effectLst/>
                <a:latin typeface="Times New Roman" panose="02020603050405020304" pitchFamily="18" charset="0"/>
                <a:ea typeface="Times New Roman" panose="02020603050405020304" pitchFamily="18" charset="0"/>
              </a:rPr>
              <a:t>Chisaki</a:t>
            </a:r>
            <a:r>
              <a:rPr lang="en-US" sz="1100" dirty="0">
                <a:effectLst/>
                <a:latin typeface="Times New Roman" panose="02020603050405020304" pitchFamily="18" charset="0"/>
                <a:ea typeface="Times New Roman" panose="02020603050405020304" pitchFamily="18" charset="0"/>
              </a:rPr>
              <a:t>, Y., </a:t>
            </a:r>
            <a:r>
              <a:rPr lang="en-US" sz="1100" dirty="0" err="1">
                <a:effectLst/>
                <a:latin typeface="Times New Roman" panose="02020603050405020304" pitchFamily="18" charset="0"/>
                <a:ea typeface="Times New Roman" panose="02020603050405020304" pitchFamily="18" charset="0"/>
              </a:rPr>
              <a:t>Usagawa</a:t>
            </a:r>
            <a:r>
              <a:rPr lang="en-US" sz="1100" dirty="0">
                <a:effectLst/>
                <a:latin typeface="Times New Roman" panose="02020603050405020304" pitchFamily="18" charset="0"/>
                <a:ea typeface="Times New Roman" panose="02020603050405020304" pitchFamily="18" charset="0"/>
              </a:rPr>
              <a:t>, T., </a:t>
            </a:r>
            <a:r>
              <a:rPr lang="en-US" sz="1100" dirty="0" err="1">
                <a:effectLst/>
                <a:latin typeface="Times New Roman" panose="02020603050405020304" pitchFamily="18" charset="0"/>
                <a:ea typeface="Times New Roman" panose="02020603050405020304" pitchFamily="18" charset="0"/>
              </a:rPr>
              <a:t>Cahyo</a:t>
            </a:r>
            <a:r>
              <a:rPr lang="en-US" sz="1100" dirty="0">
                <a:effectLst/>
                <a:latin typeface="Times New Roman" panose="02020603050405020304" pitchFamily="18" charset="0"/>
                <a:ea typeface="Times New Roman" panose="02020603050405020304" pitchFamily="18" charset="0"/>
              </a:rPr>
              <a:t>, H.B. and </a:t>
            </a:r>
            <a:r>
              <a:rPr lang="en-US" sz="1100" dirty="0" err="1">
                <a:effectLst/>
                <a:latin typeface="Times New Roman" panose="02020603050405020304" pitchFamily="18" charset="0"/>
                <a:ea typeface="Times New Roman" panose="02020603050405020304" pitchFamily="18" charset="0"/>
              </a:rPr>
              <a:t>Affandi</a:t>
            </a:r>
            <a:r>
              <a:rPr lang="en-US" sz="1100" dirty="0">
                <a:effectLst/>
                <a:latin typeface="Times New Roman" panose="02020603050405020304" pitchFamily="18" charset="0"/>
                <a:ea typeface="Times New Roman" panose="02020603050405020304" pitchFamily="18" charset="0"/>
              </a:rPr>
              <a:t>, A., 2010, November. Offline web application and quiz synchronization for e-learning activity for mobile browser. In TENCON 2010-2010 IEEE Region 10 Conference (pp. 2402-2405). IEEE.</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[15] Alessio, H.M., Malay, N., Maurer, K., Bailer, A.J. and Rubin, B., 2017. Examining the effect of proctoring on online test scores. Online Learning, 21(1), pp.146-161.</a:t>
            </a:r>
          </a:p>
          <a:p>
            <a:pPr marL="273050" marR="113030" indent="-170815" algn="just">
              <a:lnSpc>
                <a:spcPct val="135000"/>
              </a:lnSpc>
              <a:spcBef>
                <a:spcPts val="965"/>
              </a:spcBef>
              <a:spcAft>
                <a:spcPts val="0"/>
              </a:spcAft>
            </a:pPr>
            <a:r>
              <a:rPr lang="en-US" sz="1100" dirty="0">
                <a:effectLst/>
                <a:latin typeface="Times New Roman" panose="02020603050405020304" pitchFamily="18" charset="0"/>
                <a:ea typeface="Times New Roman" panose="02020603050405020304" pitchFamily="18" charset="0"/>
              </a:rPr>
              <a:t>[16] Jia, J. and He, Y., 2021. The design, implementation and pilot application of an intelligent online proctoring system for online exams. Interactive Technology and Smart Education, 19(1), pp.112-120.</a:t>
            </a:r>
          </a:p>
        </p:txBody>
      </p:sp>
    </p:spTree>
    <p:extLst>
      <p:ext uri="{BB962C8B-B14F-4D97-AF65-F5344CB8AC3E}">
        <p14:creationId xmlns:p14="http://schemas.microsoft.com/office/powerpoint/2010/main" val="494095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158B49-96D1-4F4C-9B25-CAC7822DF4CA}"/>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78249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142309"/>
            <a:ext cx="7754112" cy="3944981"/>
          </a:xfrm>
        </p:spPr>
        <p:txBody>
          <a:bodyPr>
            <a:normAutofit/>
          </a:bodyPr>
          <a:lstStyle/>
          <a:p>
            <a:pPr marL="514350" indent="-514350">
              <a:buClr>
                <a:prstClr val="black">
                  <a:lumMod val="75000"/>
                  <a:lumOff val="25000"/>
                </a:prstClr>
              </a:buClr>
              <a:buFont typeface="+mj-lt"/>
              <a:buAutoNum type="arabicPeriod"/>
            </a:pPr>
            <a:r>
              <a:rPr lang="en-US" sz="2600" b="1" dirty="0">
                <a:solidFill>
                  <a:schemeClr val="tx1"/>
                </a:solidFill>
              </a:rPr>
              <a:t>Introduction </a:t>
            </a:r>
          </a:p>
          <a:p>
            <a:pPr marL="514350" indent="-514350">
              <a:buClr>
                <a:prstClr val="black">
                  <a:lumMod val="75000"/>
                  <a:lumOff val="25000"/>
                </a:prstClr>
              </a:buClr>
              <a:buFont typeface="+mj-lt"/>
              <a:buAutoNum type="arabicPeriod"/>
            </a:pPr>
            <a:r>
              <a:rPr lang="en-US" sz="2600" b="1" dirty="0">
                <a:solidFill>
                  <a:schemeClr val="tx1"/>
                </a:solidFill>
              </a:rPr>
              <a:t>Problem Statement(Objectives)</a:t>
            </a:r>
          </a:p>
          <a:p>
            <a:pPr marL="514350" indent="-514350">
              <a:buClr>
                <a:prstClr val="black">
                  <a:lumMod val="75000"/>
                  <a:lumOff val="25000"/>
                </a:prstClr>
              </a:buClr>
              <a:buFont typeface="+mj-lt"/>
              <a:buAutoNum type="arabicPeriod"/>
            </a:pPr>
            <a:r>
              <a:rPr lang="en-US" altLang="en-US" sz="2600" b="1" dirty="0">
                <a:solidFill>
                  <a:schemeClr val="tx1"/>
                </a:solidFill>
              </a:rPr>
              <a:t>Analysis of the System</a:t>
            </a:r>
          </a:p>
          <a:p>
            <a:pPr marL="514350" indent="-514350">
              <a:buClr>
                <a:prstClr val="black">
                  <a:lumMod val="75000"/>
                  <a:lumOff val="25000"/>
                </a:prstClr>
              </a:buClr>
              <a:buFont typeface="+mj-lt"/>
              <a:buAutoNum type="arabicPeriod"/>
            </a:pPr>
            <a:r>
              <a:rPr lang="en-US" sz="2600" b="1" dirty="0">
                <a:solidFill>
                  <a:schemeClr val="tx1"/>
                </a:solidFill>
              </a:rPr>
              <a:t>Design</a:t>
            </a:r>
          </a:p>
          <a:p>
            <a:pPr marL="514350" indent="-514350">
              <a:buClr>
                <a:prstClr val="black">
                  <a:lumMod val="75000"/>
                  <a:lumOff val="25000"/>
                </a:prstClr>
              </a:buClr>
              <a:buFont typeface="+mj-lt"/>
              <a:buAutoNum type="arabicPeriod"/>
            </a:pPr>
            <a:r>
              <a:rPr lang="en-US" sz="2600" b="1" dirty="0">
                <a:solidFill>
                  <a:schemeClr val="tx1"/>
                </a:solidFill>
              </a:rPr>
              <a:t>Conclusion(Future work)</a:t>
            </a:r>
          </a:p>
          <a:p>
            <a:pPr marL="514350" indent="-514350">
              <a:buClr>
                <a:prstClr val="black">
                  <a:lumMod val="75000"/>
                  <a:lumOff val="25000"/>
                </a:prstClr>
              </a:buClr>
              <a:buFont typeface="+mj-lt"/>
              <a:buAutoNum type="arabicPeriod"/>
            </a:pPr>
            <a:r>
              <a:rPr lang="en-US" sz="2600" b="1" dirty="0">
                <a:solidFill>
                  <a:schemeClr val="tx1"/>
                </a:solidFill>
              </a:rPr>
              <a:t>References</a:t>
            </a:r>
          </a:p>
          <a:p>
            <a:pPr marL="514350" indent="-514350">
              <a:buClr>
                <a:prstClr val="black">
                  <a:lumMod val="75000"/>
                  <a:lumOff val="25000"/>
                </a:prstClr>
              </a:buClr>
              <a:buFont typeface="+mj-lt"/>
              <a:buAutoNum type="arabicPeriod"/>
            </a:pPr>
            <a:endParaRPr lang="en-US" sz="2800" b="1" dirty="0">
              <a:solidFill>
                <a:schemeClr val="tx1"/>
              </a:solidFill>
            </a:endParaRPr>
          </a:p>
          <a:p>
            <a:pPr marL="457200" indent="-457200">
              <a:buFont typeface="+mj-lt"/>
              <a:buAutoNum type="arabicPeriod"/>
            </a:pPr>
            <a:endParaRPr lang="en-US" sz="2800" b="1" dirty="0">
              <a:solidFill>
                <a:schemeClr val="tx1"/>
              </a:solidFill>
            </a:endParaRPr>
          </a:p>
          <a:p>
            <a:pPr marL="342900" indent="-342900">
              <a:buAutoNum type="arabicPeriod"/>
            </a:pPr>
            <a:endParaRPr lang="en-US" sz="2400" b="1" dirty="0">
              <a:solidFill>
                <a:schemeClr val="tx1"/>
              </a:solidFill>
            </a:endParaRPr>
          </a:p>
          <a:p>
            <a:pPr marL="342900" indent="-342900">
              <a:buAutoNum type="arabicPeriod"/>
            </a:pPr>
            <a:endParaRPr lang="en-US" b="1" dirty="0">
              <a:solidFill>
                <a:schemeClr val="tx1"/>
              </a:solidFill>
            </a:endParaRPr>
          </a:p>
          <a:p>
            <a:pPr marL="342900" indent="-342900">
              <a:buAutoNum type="arabicPeriod"/>
            </a:pPr>
            <a:endParaRPr lang="en-US" b="1"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0" y="2277401"/>
            <a:ext cx="8510016" cy="3046988"/>
          </a:xfrm>
          <a:prstGeom prst="rect">
            <a:avLst/>
          </a:prstGeom>
          <a:noFill/>
        </p:spPr>
        <p:txBody>
          <a:bodyPr wrap="square" rtlCol="0">
            <a:spAutoFit/>
          </a:bodyPr>
          <a:lstStyle/>
          <a:p>
            <a:r>
              <a:rPr lang="en-GB" sz="1600" dirty="0">
                <a:latin typeface="Times New Roman" pitchFamily="18" charset="0"/>
                <a:cs typeface="Times New Roman" pitchFamily="18" charset="0"/>
              </a:rPr>
              <a:t>The Quiz Management system allows students to take quizzes online, provided by their respective teachers without the need to be present physically which acts as the main objective for creating this application, due to the pandemic. Overcoming manual errors, saving time and making a computerized system which is both efficient and easy to use is the goal. The process starts off with the teacher logging in and then he/she uploads the quiz making it accessible to the students. The teacher has the authority to modify or add any question, alter the scores each question carries, limit the time within which the students have to submit the quiz and while entering the question he/she will be able to select the right answer for the questions. In their assigned time, the students log in to the system, take the quiz when the teacher starts it and then submit it, failing to submit on time will provoke auto submission of the quiz. The application will be able to evaluate each question by comparing its correct answer. Online quiz management system can be implemented in colleges, universities or at home to check the preparation of students and revise contents of different courses.</a:t>
            </a:r>
            <a:endParaRPr lang="x-none" sz="1600"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Statement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0" y="2435897"/>
            <a:ext cx="8278523" cy="2431435"/>
          </a:xfrm>
          <a:prstGeom prst="rect">
            <a:avLst/>
          </a:prstGeom>
          <a:noFill/>
        </p:spPr>
        <p:txBody>
          <a:bodyPr wrap="square" rtlCol="0">
            <a:spAutoFit/>
          </a:bodyPr>
          <a:lstStyle/>
          <a:p>
            <a:r>
              <a:rPr lang="en-US" sz="1900" dirty="0">
                <a:effectLst/>
                <a:latin typeface="Times New Roman" panose="02020603050405020304" pitchFamily="18" charset="0"/>
                <a:ea typeface="Times New Roman" panose="02020603050405020304" pitchFamily="18" charset="0"/>
              </a:rPr>
              <a:t>Due to the epidemic, everyone is performing their duties from their own position, so this application is being created for the convenience of the students. Through this application, he/she will be able to participate in the online exam even if he/she is not present in the classroom, which will be controlled by his/her teacher. In addition, this application reduces the waste of time as well as the answer sheet can be checked and selected accurately. </a:t>
            </a:r>
            <a:endParaRPr lang="en-GB"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From the above discussion, we can say that the problem of “Quiz Management System” is important to consider.</a:t>
            </a:r>
            <a:endParaRPr lang="en-GB" sz="1900" dirty="0">
              <a:effectLst/>
              <a:latin typeface="Times New Roman" panose="02020603050405020304" pitchFamily="18" charset="0"/>
              <a:ea typeface="Times New Roman" panose="02020603050405020304" pitchFamily="18" charset="0"/>
            </a:endParaRPr>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207204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a:t>
            </a:r>
          </a:p>
        </p:txBody>
      </p:sp>
      <p:sp>
        <p:nvSpPr>
          <p:cNvPr id="3" name="Subtitle 2"/>
          <p:cNvSpPr>
            <a:spLocks noGrp="1"/>
          </p:cNvSpPr>
          <p:nvPr>
            <p:ph type="subTitle" idx="1"/>
          </p:nvPr>
        </p:nvSpPr>
        <p:spPr>
          <a:xfrm>
            <a:off x="476205" y="1537141"/>
            <a:ext cx="7754112" cy="484632"/>
          </a:xfrm>
        </p:spPr>
        <p:txBody>
          <a:bodyPr/>
          <a:lstStyle/>
          <a:p>
            <a:r>
              <a:rPr lang="en-US" dirty="0"/>
              <a:t>Proposed Solution</a:t>
            </a:r>
          </a:p>
        </p:txBody>
      </p:sp>
      <p:sp>
        <p:nvSpPr>
          <p:cNvPr id="7" name="TextBox 6">
            <a:extLst>
              <a:ext uri="{FF2B5EF4-FFF2-40B4-BE49-F238E27FC236}">
                <a16:creationId xmlns:a16="http://schemas.microsoft.com/office/drawing/2014/main" id="{64AEBD49-F11B-4513-9008-733FC8F0FBD1}"/>
              </a:ext>
            </a:extLst>
          </p:cNvPr>
          <p:cNvSpPr txBox="1"/>
          <p:nvPr/>
        </p:nvSpPr>
        <p:spPr>
          <a:xfrm>
            <a:off x="549357" y="2194951"/>
            <a:ext cx="7890555" cy="2928109"/>
          </a:xfrm>
          <a:prstGeom prst="rect">
            <a:avLst/>
          </a:prstGeom>
          <a:noFill/>
        </p:spPr>
        <p:txBody>
          <a:bodyPr wrap="square">
            <a:spAutoFit/>
          </a:bodyPr>
          <a:lstStyle/>
          <a:p>
            <a:r>
              <a:rPr lang="en-US" sz="1900" dirty="0">
                <a:effectLst/>
                <a:latin typeface="Times New Roman" panose="02020603050405020304" pitchFamily="18" charset="0"/>
                <a:ea typeface="Times New Roman" panose="02020603050405020304" pitchFamily="18" charset="0"/>
              </a:rPr>
              <a:t>To deal with the problem we are going to propose some solutions which is given below:</a:t>
            </a:r>
            <a:endParaRPr lang="en-GB"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 </a:t>
            </a:r>
            <a:endParaRPr lang="en-GB" sz="19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mj-lt"/>
              <a:buAutoNum type="arabicPeriod"/>
            </a:pPr>
            <a:r>
              <a:rPr lang="en-US" sz="1900" dirty="0">
                <a:effectLst/>
                <a:latin typeface="Times New Roman" panose="02020603050405020304" pitchFamily="18" charset="0"/>
                <a:ea typeface="Times New Roman" panose="02020603050405020304" pitchFamily="18" charset="0"/>
              </a:rPr>
              <a:t>The project is to be focused on developing a “Quiz Management System” to ensure the effectiveness of taking online exam.</a:t>
            </a:r>
            <a:endParaRPr lang="en-GB" sz="1900" dirty="0">
              <a:effectLst/>
              <a:latin typeface="Times New Roman" panose="02020603050405020304" pitchFamily="18" charset="0"/>
              <a:ea typeface="Times New Roman" panose="02020603050405020304" pitchFamily="18" charset="0"/>
            </a:endParaRPr>
          </a:p>
          <a:p>
            <a:pPr marL="342900" lvl="0" indent="-342900">
              <a:lnSpc>
                <a:spcPct val="107000"/>
              </a:lnSpc>
              <a:buFont typeface="+mj-lt"/>
              <a:buAutoNum type="arabicPeriod"/>
            </a:pPr>
            <a:r>
              <a:rPr lang="en-US" sz="1900" dirty="0">
                <a:effectLst/>
                <a:latin typeface="Times New Roman" panose="02020603050405020304" pitchFamily="18" charset="0"/>
                <a:ea typeface="Times New Roman" panose="02020603050405020304" pitchFamily="18" charset="0"/>
              </a:rPr>
              <a:t>Quiz can be done online without the need of paper or physical presence anymore. It is also helping the users to ensure the best use of time.</a:t>
            </a:r>
            <a:endParaRPr lang="en-GB" sz="1900" dirty="0">
              <a:effectLst/>
              <a:latin typeface="Times New Roman" panose="02020603050405020304" pitchFamily="18" charset="0"/>
              <a:ea typeface="Times New Roman" panose="02020603050405020304" pitchFamily="18" charset="0"/>
            </a:endParaRPr>
          </a:p>
          <a:p>
            <a:pPr marL="342900" lvl="0" indent="-342900">
              <a:lnSpc>
                <a:spcPct val="107000"/>
              </a:lnSpc>
              <a:buFont typeface="+mj-lt"/>
              <a:buAutoNum type="arabicPeriod"/>
            </a:pPr>
            <a:r>
              <a:rPr lang="en-US" sz="1900" dirty="0">
                <a:effectLst/>
                <a:latin typeface="Times New Roman" panose="02020603050405020304" pitchFamily="18" charset="0"/>
                <a:ea typeface="Times New Roman" panose="02020603050405020304" pitchFamily="18" charset="0"/>
              </a:rPr>
              <a:t>Teachers will get easier way to check answers of the students. Students can also join the exam from anywhere.</a:t>
            </a:r>
            <a:endParaRPr lang="en-GB" sz="1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264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the System</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2" y="2225585"/>
            <a:ext cx="8278522" cy="3831818"/>
          </a:xfrm>
          <a:prstGeom prst="rect">
            <a:avLst/>
          </a:prstGeom>
          <a:noFill/>
        </p:spPr>
        <p:txBody>
          <a:bodyPr wrap="square" rtlCol="0">
            <a:spAutoFit/>
          </a:bodyPr>
          <a:lstStyle/>
          <a:p>
            <a:pPr marL="285750" indent="-285750">
              <a:buFont typeface="Arial" pitchFamily="34" charset="0"/>
              <a:buChar char="•"/>
            </a:pPr>
            <a:r>
              <a:rPr lang="en-US" sz="1500" b="1" dirty="0">
                <a:latin typeface="Times New Roman" panose="02020603050405020304" pitchFamily="18" charset="0"/>
                <a:cs typeface="Times New Roman" panose="02020603050405020304" pitchFamily="18" charset="0"/>
              </a:rPr>
              <a:t>Functional Requirements: </a:t>
            </a:r>
            <a:r>
              <a:rPr lang="en-US" sz="1500" b="0" dirty="0">
                <a:effectLst/>
                <a:latin typeface="Times New Roman" panose="02020603050405020304" pitchFamily="18" charset="0"/>
                <a:ea typeface="Times New Roman" panose="02020603050405020304" pitchFamily="18" charset="0"/>
                <a:cs typeface="Times New Roman" panose="02020603050405020304" pitchFamily="18" charset="0"/>
              </a:rPr>
              <a:t>Quiz Management System provides an online interface to the users where they can log in and give or take quizzes online. The administrator concerned with the log in issue. Teachers and students can use the system. Provide a platform for the students and teachers to ensure online based exam.</a:t>
            </a:r>
            <a:endParaRPr lang="en-GB" sz="1500" b="1"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sz="1500" b="1" dirty="0">
                <a:latin typeface="Times New Roman" panose="02020603050405020304" pitchFamily="18" charset="0"/>
                <a:cs typeface="Times New Roman" panose="02020603050405020304" pitchFamily="18" charset="0"/>
              </a:rPr>
              <a:t>Non Functional Requirements: </a:t>
            </a:r>
            <a:r>
              <a:rPr lang="en-US" sz="1500" b="0" dirty="0">
                <a:effectLst/>
                <a:latin typeface="Times New Roman" panose="02020603050405020304" pitchFamily="18" charset="0"/>
                <a:ea typeface="Times New Roman" panose="02020603050405020304" pitchFamily="18" charset="0"/>
                <a:cs typeface="Times New Roman" panose="02020603050405020304" pitchFamily="18" charset="0"/>
              </a:rPr>
              <a:t>Quiz Management proposed system is very efficient. Now a student can take a quiz from anywhere. The person can even get the exam details. They don’t need to go outside and have to give exam in the classroom. So, because of easy access they can complete their exam process staying anywhere with just one device and internet connection. Sometimes students might face some issues because of their poor network connection. Besides this sometimes server may show down because of too much traffic in the system. But we can say this issue can take into the consideration. As the issue is worth to solve so this is a good side of this project. Also, for the teachers, this project is helpful because it’s easy to control. This kind of project might be available in the market but we can assure that we’ve got the best solution for the problem which can be solved easily. </a:t>
            </a:r>
            <a:endParaRPr lang="en-GB" sz="1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itchFamily="34" charset="0"/>
              <a:buChar char="•"/>
            </a:pPr>
            <a:endParaRPr lang="en-US"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48056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Design</a:t>
            </a:r>
          </a:p>
        </p:txBody>
      </p:sp>
      <p:sp>
        <p:nvSpPr>
          <p:cNvPr id="3" name="Subtitle 2"/>
          <p:cNvSpPr>
            <a:spLocks noGrp="1"/>
          </p:cNvSpPr>
          <p:nvPr>
            <p:ph type="subTitle" idx="1"/>
          </p:nvPr>
        </p:nvSpPr>
        <p:spPr>
          <a:xfrm>
            <a:off x="421341" y="1537141"/>
            <a:ext cx="7754112" cy="484632"/>
          </a:xfrm>
        </p:spPr>
        <p:txBody>
          <a:bodyPr/>
          <a:lstStyle/>
          <a:p>
            <a:r>
              <a:rPr lang="en-US" dirty="0">
                <a:latin typeface="+mj-lt"/>
              </a:rPr>
              <a:t>Use Case Diagram</a:t>
            </a:r>
          </a:p>
        </p:txBody>
      </p:sp>
      <p:pic>
        <p:nvPicPr>
          <p:cNvPr id="5" name="Picture 4">
            <a:extLst>
              <a:ext uri="{FF2B5EF4-FFF2-40B4-BE49-F238E27FC236}">
                <a16:creationId xmlns:a16="http://schemas.microsoft.com/office/drawing/2014/main" id="{EBA20D78-A6A5-4805-A0F5-285E427DCB5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1341" y="2122357"/>
            <a:ext cx="8430051" cy="4086419"/>
          </a:xfrm>
          <a:prstGeom prst="rect">
            <a:avLst/>
          </a:prstGeom>
        </p:spPr>
      </p:pic>
    </p:spTree>
    <p:extLst>
      <p:ext uri="{BB962C8B-B14F-4D97-AF65-F5344CB8AC3E}">
        <p14:creationId xmlns:p14="http://schemas.microsoft.com/office/powerpoint/2010/main" val="380043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2C45EB2-5E0C-4601-9CC0-A946E059149B}"/>
              </a:ext>
            </a:extLst>
          </p:cNvPr>
          <p:cNvSpPr txBox="1">
            <a:spLocks/>
          </p:cNvSpPr>
          <p:nvPr/>
        </p:nvSpPr>
        <p:spPr>
          <a:xfrm>
            <a:off x="256032" y="573025"/>
            <a:ext cx="8622791" cy="964116"/>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dirty="0"/>
              <a:t>Data Flow Diagram</a:t>
            </a:r>
          </a:p>
        </p:txBody>
      </p:sp>
      <p:pic>
        <p:nvPicPr>
          <p:cNvPr id="6" name="Picture 5">
            <a:extLst>
              <a:ext uri="{FF2B5EF4-FFF2-40B4-BE49-F238E27FC236}">
                <a16:creationId xmlns:a16="http://schemas.microsoft.com/office/drawing/2014/main" id="{98AD20D5-9ADD-4242-9E21-49056222B1B6}"/>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 y="2242375"/>
            <a:ext cx="9143999" cy="3765233"/>
          </a:xfrm>
          <a:prstGeom prst="rect">
            <a:avLst/>
          </a:prstGeom>
          <a:noFill/>
          <a:ln>
            <a:noFill/>
          </a:ln>
        </p:spPr>
      </p:pic>
    </p:spTree>
    <p:extLst>
      <p:ext uri="{BB962C8B-B14F-4D97-AF65-F5344CB8AC3E}">
        <p14:creationId xmlns:p14="http://schemas.microsoft.com/office/powerpoint/2010/main" val="14703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DB9D-0A50-486F-A9C2-854F89922B4E}"/>
              </a:ext>
            </a:extLst>
          </p:cNvPr>
          <p:cNvSpPr>
            <a:spLocks noGrp="1"/>
          </p:cNvSpPr>
          <p:nvPr>
            <p:ph type="title"/>
          </p:nvPr>
        </p:nvSpPr>
        <p:spPr/>
        <p:txBody>
          <a:bodyPr/>
          <a:lstStyle/>
          <a:p>
            <a:pPr algn="l"/>
            <a:r>
              <a:rPr lang="en-GB" dirty="0"/>
              <a:t>Class Diagram</a:t>
            </a:r>
          </a:p>
        </p:txBody>
      </p:sp>
      <p:pic>
        <p:nvPicPr>
          <p:cNvPr id="4" name="Picture 3">
            <a:extLst>
              <a:ext uri="{FF2B5EF4-FFF2-40B4-BE49-F238E27FC236}">
                <a16:creationId xmlns:a16="http://schemas.microsoft.com/office/drawing/2014/main" id="{D1C14176-564D-4E3A-97B2-87302BD541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4984" y="2340864"/>
            <a:ext cx="7315200" cy="4114800"/>
          </a:xfrm>
          <a:prstGeom prst="rect">
            <a:avLst/>
          </a:prstGeom>
          <a:noFill/>
          <a:ln>
            <a:noFill/>
          </a:ln>
        </p:spPr>
      </p:pic>
    </p:spTree>
    <p:extLst>
      <p:ext uri="{BB962C8B-B14F-4D97-AF65-F5344CB8AC3E}">
        <p14:creationId xmlns:p14="http://schemas.microsoft.com/office/powerpoint/2010/main" val="114305742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1073</TotalTime>
  <Words>1777</Words>
  <PresentationFormat>On-screen Show (4:3)</PresentationFormat>
  <Paragraphs>114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Times New Roman</vt:lpstr>
      <vt:lpstr>Wingdings</vt:lpstr>
      <vt:lpstr>Spectrum</vt:lpstr>
      <vt:lpstr>Quiz Management System</vt:lpstr>
      <vt:lpstr>Outline</vt:lpstr>
      <vt:lpstr>Introduction</vt:lpstr>
      <vt:lpstr>Problem Statement</vt:lpstr>
      <vt:lpstr>Objectives</vt:lpstr>
      <vt:lpstr>Analysis of the System</vt:lpstr>
      <vt:lpstr>Design</vt:lpstr>
      <vt:lpstr>PowerPoint Presentation</vt:lpstr>
      <vt:lpstr>Class Diagram</vt:lpstr>
      <vt:lpstr>CRC Card</vt:lpstr>
      <vt:lpstr>PowerPoint Presentation</vt:lpstr>
      <vt:lpstr>Sequence Diagram</vt:lpstr>
      <vt:lpstr>State Chart Diagram</vt:lpstr>
      <vt:lpstr>Activity Diagram</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2018-12-10T17:20:29Z</dcterms:created>
  <dcterms:modified xsi:type="dcterms:W3CDTF">2024-02-03T07:13:29Z</dcterms:modified>
</cp:coreProperties>
</file>