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+c8xxrngTDuf0mPU05zkIYMDo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E8337C-FB69-48D2-8768-3940C8807731}">
  <a:tblStyle styleId="{99E8337C-FB69-48D2-8768-3940C88077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1ABF047-6061-4A2E-8657-EF38AD1F2C15}" styleName="Table_1">
    <a:wholeTbl>
      <a:tcTxStyle b="off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OFFSHORE BUSINESS DEVELOPMENT PROJECT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PREPARED BY: AZHAR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3" y="1478570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Purpose of this Project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Work Process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Outcome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Pros and Cons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Gantt Chart – Work Process &amp; Deadline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RACI Chart – Responsible, Accountable, Consulted, Informed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Reporting &amp; Monitoring Format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245108" y="577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PURPOSE</a:t>
            </a:r>
            <a:endParaRPr/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143000" y="1484347"/>
            <a:ext cx="9905999" cy="3989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Hire Sales Agent i.e.: Freelance SDR 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Online &amp; Physical Presence in Target Market &amp; Door Step of our Customer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Arming Freelance SDR with Marketing &amp; Technical docs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Train him on our products and services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Our Freelance SDR will set up meetings between potential clients and us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Probationary Period Remuneration: </a:t>
            </a:r>
            <a:endParaRPr/>
          </a:p>
          <a:p>
            <a:pPr indent="-342900" lvl="1" marL="8001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 meeting he will get remuneration, </a:t>
            </a:r>
            <a:endParaRPr/>
          </a:p>
          <a:p>
            <a:pPr indent="-342900" lvl="1" marL="8001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every successful deal he will get a percentage </a:t>
            </a:r>
            <a:endParaRPr/>
          </a:p>
          <a:p>
            <a:pPr indent="-342900" lvl="1" marL="800100" rtl="0" algn="l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fixed lumpsum amount every month for his functions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After Successful 3 months Probationary period, they will be eligible for Monthly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PHASES OF WORK PROCESS</a:t>
            </a:r>
            <a:endParaRPr/>
          </a:p>
        </p:txBody>
      </p: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141400" y="1198874"/>
            <a:ext cx="50436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b="1" lang="en-US" sz="1400">
                <a:latin typeface="Calibri"/>
                <a:ea typeface="Calibri"/>
                <a:cs typeface="Calibri"/>
                <a:sym typeface="Calibri"/>
              </a:rPr>
              <a:t>A. Research</a:t>
            </a:r>
            <a:endParaRPr/>
          </a:p>
          <a:p>
            <a:pPr indent="-336391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Research, Comparison on Cost, Process: of Local, Global Job Portal and Freelance Marketplace</a:t>
            </a:r>
            <a:endParaRPr/>
          </a:p>
          <a:p>
            <a:pPr indent="-336391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Bangladesh Agency for Marketing, Lead Generation, Outbound Calls</a:t>
            </a:r>
            <a:endParaRPr/>
          </a:p>
          <a:p>
            <a:pPr indent="-336391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Research on Lead Generation Tools</a:t>
            </a:r>
            <a:endParaRPr/>
          </a:p>
          <a:p>
            <a:pPr indent="-279241" lvl="1" marL="74295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lphaLcPeriod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Sales Navigator, Phantom Buster, Hunter.io, Apollo.io</a:t>
            </a:r>
            <a:endParaRPr/>
          </a:p>
          <a:p>
            <a:pPr indent="-279241" lvl="1" marL="74295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lphaLcPeriod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Sales force, HubSpot </a:t>
            </a:r>
            <a:endParaRPr/>
          </a:p>
          <a:p>
            <a:pPr indent="-336391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Company Profile Creation on Upwork, Fiver and other Local or Global Job Market Portal</a:t>
            </a:r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1141400" y="3352800"/>
            <a:ext cx="4413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 Budgeting &amp; Circular</a:t>
            </a:r>
            <a:endParaRPr/>
          </a:p>
          <a:p>
            <a:pPr indent="-329842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Budgeting</a:t>
            </a:r>
            <a:endParaRPr/>
          </a:p>
          <a:p>
            <a:pPr indent="-329842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Contract Terms &amp; Conditions, Offerings, KPIs, Reporting, Monitoring</a:t>
            </a:r>
            <a:endParaRPr/>
          </a:p>
          <a:p>
            <a:pPr indent="-329842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Description of Freelance Sales Development Representative (SDR)</a:t>
            </a:r>
            <a:endParaRPr/>
          </a:p>
          <a:p>
            <a:pPr indent="-329842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circular posting for Remote Job work on Upwork, Fiver, LinkedIn etc. (Application Deadline - 1 Month)</a:t>
            </a:r>
            <a:endParaRPr/>
          </a:p>
        </p:txBody>
      </p:sp>
      <p:sp>
        <p:nvSpPr>
          <p:cNvPr id="255" name="Google Shape;255;p4"/>
          <p:cNvSpPr txBox="1"/>
          <p:nvPr/>
        </p:nvSpPr>
        <p:spPr>
          <a:xfrm>
            <a:off x="1189850" y="5113400"/>
            <a:ext cx="52611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C. Digital Marketing &amp; Outreach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Marketing/ Social Media Marketing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 on Upwork, Fiver, LinkedIn for targeted SDR (Freelance Marketplace &amp; Job Portal)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Massaging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Follow-up Massaging</a:t>
            </a:r>
            <a:endParaRPr/>
          </a:p>
        </p:txBody>
      </p:sp>
      <p:sp>
        <p:nvSpPr>
          <p:cNvPr id="256" name="Google Shape;256;p4"/>
          <p:cNvSpPr txBox="1"/>
          <p:nvPr/>
        </p:nvSpPr>
        <p:spPr>
          <a:xfrm>
            <a:off x="6450957" y="2978323"/>
            <a:ext cx="42444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E. Interviews &amp; Contracts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(Commitment, Detailed Work Process, KPIs, Reporting, Proposal, Recommendation)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Contract with SDR</a:t>
            </a:r>
            <a:endParaRPr/>
          </a:p>
          <a:p>
            <a:pPr indent="-33639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Onboard Candidates</a:t>
            </a:r>
            <a:endParaRPr/>
          </a:p>
        </p:txBody>
      </p:sp>
      <p:sp>
        <p:nvSpPr>
          <p:cNvPr id="257" name="Google Shape;257;p4"/>
          <p:cNvSpPr txBox="1"/>
          <p:nvPr/>
        </p:nvSpPr>
        <p:spPr>
          <a:xfrm>
            <a:off x="6450961" y="1198881"/>
            <a:ext cx="45963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D. Pre-arrangement for SDR</a:t>
            </a:r>
            <a:endParaRPr/>
          </a:p>
          <a:p>
            <a:pPr indent="-33635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Reporting Format of SDRs</a:t>
            </a:r>
            <a:endParaRPr/>
          </a:p>
          <a:p>
            <a:pPr indent="-33635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Monitoring Process of the SDRs</a:t>
            </a:r>
            <a:endParaRPr/>
          </a:p>
          <a:p>
            <a:pPr indent="-33635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Tracking Progress, Commitments and KPIs of the SDRs</a:t>
            </a:r>
            <a:endParaRPr/>
          </a:p>
          <a:p>
            <a:pPr indent="-336351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Preparation of Necessary Marketing and Technical Documents for SDRs </a:t>
            </a:r>
            <a:endParaRPr/>
          </a:p>
        </p:txBody>
      </p:sp>
      <p:sp>
        <p:nvSpPr>
          <p:cNvPr id="258" name="Google Shape;258;p4"/>
          <p:cNvSpPr txBox="1"/>
          <p:nvPr/>
        </p:nvSpPr>
        <p:spPr>
          <a:xfrm>
            <a:off x="6450961" y="4641807"/>
            <a:ext cx="4413000" cy="1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F. Offshore Business Development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Direct Outreach along with SDR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Prospecting, Lead Generation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Cold Calling, Schedule Virtual Meeting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Twentieth Century"/>
              <a:buAutoNum type="arabicPeriod"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Field Visit, Schedule Virtual Meeting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Twentieth Century"/>
              <a:buAutoNum type="arabicPeriod"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 Collection, </a:t>
            </a: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Offer, Nego, Contract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5"/>
          <p:cNvGraphicFramePr/>
          <p:nvPr/>
        </p:nvGraphicFramePr>
        <p:xfrm>
          <a:off x="817123" y="1478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{99E8337C-FB69-48D2-8768-3940C8807731}</a:tableStyleId>
              </a:tblPr>
              <a:tblGrid>
                <a:gridCol w="3166950"/>
                <a:gridCol w="851725"/>
                <a:gridCol w="903025"/>
                <a:gridCol w="861975"/>
                <a:gridCol w="872250"/>
                <a:gridCol w="831200"/>
                <a:gridCol w="779875"/>
                <a:gridCol w="697800"/>
                <a:gridCol w="759350"/>
                <a:gridCol w="879025"/>
              </a:tblGrid>
              <a:tr h="74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Phases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2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3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4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5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6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7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8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Phase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🟩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🟩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Budgeting &amp; Circular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🟦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🟦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Marketing &amp; Outreach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🟨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🟨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🟨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🟨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Pre-arrangement for SDR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🟪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🟪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🟪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Interviews &amp; Contracts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🟧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🟧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Offshore Business Development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🟫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🟫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🟫</a:t>
                      </a:r>
                      <a:endParaRPr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5"/>
          <p:cNvSpPr txBox="1"/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GANTT CHART FOR WORK PROCESS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6"/>
          <p:cNvGraphicFramePr/>
          <p:nvPr/>
        </p:nvGraphicFramePr>
        <p:xfrm>
          <a:off x="817123" y="1254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{D1ABF047-6061-4A2E-8657-EF38AD1F2C15}</a:tableStyleId>
              </a:tblPr>
              <a:tblGrid>
                <a:gridCol w="1892300"/>
                <a:gridCol w="813100"/>
                <a:gridCol w="827875"/>
                <a:gridCol w="813100"/>
                <a:gridCol w="901825"/>
                <a:gridCol w="827875"/>
                <a:gridCol w="975700"/>
                <a:gridCol w="946150"/>
                <a:gridCol w="768750"/>
                <a:gridCol w="768750"/>
                <a:gridCol w="694825"/>
              </a:tblGrid>
              <a:tr h="54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Phases / Team Members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Azhar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Fahim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Arafat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Shazzad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Rafiqul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Chandan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SDR Manager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SDR1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SDR2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SDR3</a:t>
                      </a:r>
                      <a:endParaRPr sz="1200"/>
                    </a:p>
                  </a:txBody>
                  <a:tcPr marT="9775" marB="9775" marR="19575" marL="19575" anchor="ctr"/>
                </a:tc>
              </a:tr>
              <a:tr h="45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1. Research Phase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</a:tr>
              <a:tr h="47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2. Budgeting &amp; Circular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</a:tr>
              <a:tr h="67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3. Digital Marketing &amp; Outreach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</a:tr>
              <a:tr h="5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4. Pre-arrangement for SDR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</a:tr>
              <a:tr h="59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5. Interviews &amp; Contracts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</a:tr>
              <a:tr h="74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6. Offshore Business Development</a:t>
                      </a:r>
                      <a:endParaRPr sz="1200"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</a:t>
                      </a:r>
                      <a:endParaRPr/>
                    </a:p>
                  </a:txBody>
                  <a:tcPr marT="9775" marB="9775" marR="19575" marL="19575" anchor="ctr"/>
                </a:tc>
              </a:tr>
            </a:tbl>
          </a:graphicData>
        </a:graphic>
      </p:graphicFrame>
      <p:sp>
        <p:nvSpPr>
          <p:cNvPr id="270" name="Google Shape;270;p6"/>
          <p:cNvSpPr txBox="1"/>
          <p:nvPr>
            <p:ph type="title"/>
          </p:nvPr>
        </p:nvSpPr>
        <p:spPr>
          <a:xfrm>
            <a:off x="1141412" y="0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RACI CHART FOR WORK PROCESS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276" name="Google Shape;276;p7"/>
          <p:cNvSpPr txBox="1"/>
          <p:nvPr>
            <p:ph idx="1" type="body"/>
          </p:nvPr>
        </p:nvSpPr>
        <p:spPr>
          <a:xfrm>
            <a:off x="1141412" y="1161736"/>
            <a:ext cx="4111523" cy="36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A. Research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cost of using different platform, 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Understand about Market Conditions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Budgeting information collection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Understand the process of Freelance SDR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Cost Benefit and effectiveness of alternative channels like Bangladesh Agencies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Usage of tools for Marketing and Lead Generation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Open Doors of Possibilities</a:t>
            </a:r>
            <a:endParaRPr/>
          </a:p>
        </p:txBody>
      </p:sp>
      <p:sp>
        <p:nvSpPr>
          <p:cNvPr id="277" name="Google Shape;277;p7"/>
          <p:cNvSpPr txBox="1"/>
          <p:nvPr/>
        </p:nvSpPr>
        <p:spPr>
          <a:xfrm>
            <a:off x="5878779" y="1161736"/>
            <a:ext cx="5006472" cy="3741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B. Budgeting &amp; Circular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Have clear idea about cost and revenue, Budgeting.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Defining Contract Terms &amp; Conditions, Offerings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Defining SDR KPIs, Reporting, Monitoring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how Freelance SDR work process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the criteria and skills we need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Published job circulars on various platforms, 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attracting a pool of candidates for the SDR positions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"/>
          <p:cNvSpPr txBox="1"/>
          <p:nvPr>
            <p:ph type="title"/>
          </p:nvPr>
        </p:nvSpPr>
        <p:spPr>
          <a:xfrm>
            <a:off x="1141412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OUTCOME</a:t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1141412" y="1296408"/>
            <a:ext cx="4266330" cy="1741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C. Digital Marketing &amp; Outreach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Establishing contacts with the right SDR talent on the right place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Establishing contacts with the potential clients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Meeting with the potential clients</a:t>
            </a:r>
            <a:endParaRPr/>
          </a:p>
          <a:p>
            <a:pPr indent="-225425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1141412" y="3331658"/>
            <a:ext cx="4266330" cy="261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D. Pre-arrangement for SDR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Twentieth Century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Pre-Arrangement for onboarding the SRDs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Twentieth Century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Preparing Arsenals for SDRs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Twentieth Century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Establishing a Process and Framework for working with SDRs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Twentieth Century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Developed reporting formats and monitoring processes to ensure accountability and track progress</a:t>
            </a:r>
            <a:endParaRPr/>
          </a:p>
          <a:p>
            <a:pPr indent="-215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wentieth Century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6094411" y="1371132"/>
            <a:ext cx="4663926" cy="1741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E. Interviews &amp; Contracts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Font typeface="Twentieth Century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Recruiting the right talent as our Hands, Mouth and Ear in overseas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094411" y="2778050"/>
            <a:ext cx="4952999" cy="3411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F. Offshore Business Development (Continuous)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Establishing our presence in the door step of our potential customers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Establishing a system that will work on its own and generate revenue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Initiated outreach efforts resulting in established connections with potential clients.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growing pipeline of prospects, with ongoing lead generation and nurturing efforts leading to scheduled meetings and negotiations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Contracts negotiated and secured with new clients, expanding the business's market reach and establishing new revenue streams.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 txBox="1"/>
          <p:nvPr>
            <p:ph type="title"/>
          </p:nvPr>
        </p:nvSpPr>
        <p:spPr>
          <a:xfrm>
            <a:off x="1143000" y="4159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b="1" lang="en-US"/>
              <a:t>SUMMARY OF REMOTE MANAGEMENT WORKFLOW</a:t>
            </a:r>
            <a:br>
              <a:rPr b="1" lang="en-US"/>
            </a:br>
            <a:endParaRPr/>
          </a:p>
        </p:txBody>
      </p:sp>
      <p:sp>
        <p:nvSpPr>
          <p:cNvPr id="292" name="Google Shape;292;p9"/>
          <p:cNvSpPr txBox="1"/>
          <p:nvPr>
            <p:ph idx="1" type="body"/>
          </p:nvPr>
        </p:nvSpPr>
        <p:spPr>
          <a:xfrm>
            <a:off x="1143012" y="1658099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lang="en-US"/>
              <a:t>Daily Updates</a:t>
            </a:r>
            <a:r>
              <a:rPr lang="en-US"/>
              <a:t>: Via Slack/Teams and Project Management Tool (Asana, Trello).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lang="en-US"/>
              <a:t>Weekly Video Calls</a:t>
            </a:r>
            <a:r>
              <a:rPr lang="en-US"/>
              <a:t>: For team updates and addressing roadblocks.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lang="en-US"/>
              <a:t>Progress Tracking</a:t>
            </a:r>
            <a:r>
              <a:rPr lang="en-US"/>
              <a:t>: In Project Management tools (Asana, Trello) and Weekly Reports.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lang="en-US"/>
              <a:t>Documentation</a:t>
            </a:r>
            <a:r>
              <a:rPr lang="en-US"/>
              <a:t>: Centralized in Google Drive/Dropbox.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lang="en-US"/>
              <a:t>Time Tracking</a:t>
            </a:r>
            <a:r>
              <a:rPr lang="en-US"/>
              <a:t>: Using tools like Toggl/Clockify to monitor productivity.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Twentieth Century"/>
              <a:buAutoNum type="arabicPeriod"/>
            </a:pPr>
            <a:r>
              <a:rPr b="1" lang="en-US"/>
              <a:t>KPIs and Performance Monitoring</a:t>
            </a:r>
            <a:r>
              <a:rPr lang="en-US"/>
              <a:t>: Regular review of progress against set KPIs.</a:t>
            </a:r>
            <a:endParaRPr/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2024-10-02T11:40:18Z</dcterms:created>
  <dc:creator>Md. Azharul Islam</dc:creator>
</cp:coreProperties>
</file>