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75" r:id="rId3"/>
    <p:sldId id="257" r:id="rId4"/>
    <p:sldId id="258" r:id="rId5"/>
    <p:sldId id="264" r:id="rId6"/>
    <p:sldId id="265" r:id="rId7"/>
    <p:sldId id="266" r:id="rId8"/>
    <p:sldId id="267" r:id="rId9"/>
    <p:sldId id="268" r:id="rId10"/>
    <p:sldId id="271" r:id="rId11"/>
    <p:sldId id="259" r:id="rId12"/>
    <p:sldId id="272" r:id="rId13"/>
    <p:sldId id="269" r:id="rId14"/>
    <p:sldId id="270" r:id="rId15"/>
    <p:sldId id="262" r:id="rId16"/>
    <p:sldId id="273" r:id="rId17"/>
    <p:sldId id="263" r:id="rId18"/>
    <p:sldId id="274" r:id="rId19"/>
    <p:sldId id="276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419AD-084F-4C67-A0C0-EC527C461C4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2F8886-8BA5-4292-A286-572D35A42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4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D7B43-5B4D-4724-BB11-B9E8D5F47D53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D70B4-2699-4048-89BA-46F147157FCE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B5BA7-2B12-4EDC-8E95-AB9FE41FC9D2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B3F4F-0528-461B-889B-4524DB69F6EE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BD6D9-F349-40CC-937F-037872458777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2E02B-A9D9-459F-9FEA-5AEAA566036A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87138-A21C-48E9-93A9-B0BB6BDBFA55}" type="datetime1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9ADD98-591F-4342-8226-151A508A657A}" type="datetime1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3CA8C-00E5-4A16-A408-C8C658D97CEA}" type="datetime1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CBB4-B703-4223-BD86-6C3E7E75A6D9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22C5F-F5C8-442F-B312-0299C8B13F56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43C666-E851-47BD-A2C6-C0BCBF01CE8F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1424-8220/20/19/5637" TargetMode="External"/><Relationship Id="rId2" Type="http://schemas.openxmlformats.org/officeDocument/2006/relationships/hyperlink" Target="https://www.researchgate.net/publication/37289024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09018" y="280985"/>
            <a:ext cx="6813755" cy="1657351"/>
          </a:xfrm>
        </p:spPr>
        <p:txBody>
          <a:bodyPr>
            <a:normAutofit/>
          </a:bodyPr>
          <a:lstStyle/>
          <a:p>
            <a:r>
              <a:rPr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Hydroponics: IoT and ML-Driven Sustainable Farming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5690" y="2153265"/>
            <a:ext cx="8067368" cy="4423750"/>
          </a:xfrm>
        </p:spPr>
        <p:txBody>
          <a:bodyPr>
            <a:normAutofit lnSpcReduction="10000"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</a:t>
            </a:r>
            <a:r>
              <a:rPr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</a:t>
            </a:r>
            <a:r>
              <a:rPr lang="en-US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 FYP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Riaz Ud Din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Fahim Ur Rehman Shah</a:t>
            </a: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 Ahmed Salim</a:t>
            </a:r>
          </a:p>
          <a:p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Engineering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Namal</a:t>
            </a:r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University, </a:t>
            </a:r>
            <a:r>
              <a:rPr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Mianwali</a:t>
            </a:r>
            <a:endParaRPr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2024-25</a:t>
            </a:r>
          </a:p>
        </p:txBody>
      </p:sp>
      <p:pic>
        <p:nvPicPr>
          <p:cNvPr id="1026" name="Picture 2" descr="Namal University">
            <a:extLst>
              <a:ext uri="{FF2B5EF4-FFF2-40B4-BE49-F238E27FC236}">
                <a16:creationId xmlns:a16="http://schemas.microsoft.com/office/drawing/2014/main" id="{FC8F1773-9FB1-DD20-C8E4-EB4C465A9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5" y="93661"/>
            <a:ext cx="1844675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2C91E-7E49-E2F0-2AE9-CBE40EFFB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B5B1-24C4-B55D-C29D-EAB42F2C7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8298" y="274638"/>
            <a:ext cx="6828502" cy="1143000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EA925-72D6-0B6A-64C1-985169EDE0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98316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3D model</a:t>
            </a:r>
          </a:p>
          <a:p>
            <a:pPr marL="0" indent="0" algn="ctr">
              <a:buNone/>
            </a:pPr>
            <a:endParaRPr lang="en-US" dirty="0"/>
          </a:p>
        </p:txBody>
      </p:sp>
      <p:pic>
        <p:nvPicPr>
          <p:cNvPr id="5" name="Picture 2" descr="Namal University">
            <a:extLst>
              <a:ext uri="{FF2B5EF4-FFF2-40B4-BE49-F238E27FC236}">
                <a16:creationId xmlns:a16="http://schemas.microsoft.com/office/drawing/2014/main" id="{7CC33220-50BD-FA1F-B1AA-833DDD43B8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5" y="93661"/>
            <a:ext cx="1506539" cy="150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0B640B0-7F76-B457-4332-E8BC5C895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374" y="2418734"/>
            <a:ext cx="2714625" cy="4164627"/>
          </a:xfrm>
          <a:prstGeom prst="rect">
            <a:avLst/>
          </a:prstGeo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D2821A8-DAB0-1921-0D51-9DC5B4850B1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265175" y="2418734"/>
            <a:ext cx="2645338" cy="4154310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269AAD1-83DB-2645-B84E-9E8562BEF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863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018" y="274638"/>
            <a:ext cx="6577781" cy="919981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27355"/>
            <a:ext cx="8229600" cy="54369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Hydroponic structure developed with precise dimensions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Namal University">
            <a:extLst>
              <a:ext uri="{FF2B5EF4-FFF2-40B4-BE49-F238E27FC236}">
                <a16:creationId xmlns:a16="http://schemas.microsoft.com/office/drawing/2014/main" id="{C6DA6FB1-D576-ED92-DE3C-64784EE913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7979" cy="135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white pipe with holes&#10;&#10;AI-generated content may be incorrect.">
            <a:extLst>
              <a:ext uri="{FF2B5EF4-FFF2-40B4-BE49-F238E27FC236}">
                <a16:creationId xmlns:a16="http://schemas.microsoft.com/office/drawing/2014/main" id="{F4BF64CF-C85B-A0DD-1E55-38BD4AA136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37" r="2806" b="26327"/>
          <a:stretch/>
        </p:blipFill>
        <p:spPr bwMode="auto">
          <a:xfrm>
            <a:off x="2536723" y="1902542"/>
            <a:ext cx="3923071" cy="4831633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4878F-7168-5FAB-9F14-29AFAE19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38D8-82E3-85FE-E068-21D96699A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587" y="160337"/>
            <a:ext cx="7197212" cy="916295"/>
          </a:xfrm>
        </p:spPr>
        <p:txBody>
          <a:bodyPr/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BBD2B-715A-D0C6-0FB2-C5739280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95360"/>
            <a:ext cx="4040188" cy="535549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Structure’s Dimensions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239962-2800-F058-E75F-9640DC60F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730909"/>
            <a:ext cx="4040188" cy="5127089"/>
          </a:xfrm>
        </p:spPr>
        <p:txBody>
          <a:bodyPr>
            <a:no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Plant Cup (Total = 96)</a:t>
            </a:r>
            <a:endParaRPr lang="en-US" sz="1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</a:pPr>
            <a:r>
              <a:rPr lang="en-GB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Diameter = 40 mm</a:t>
            </a:r>
            <a:endParaRPr lang="en-US" sz="1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10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Length = 50 mm</a:t>
            </a:r>
            <a:endParaRPr lang="en-US" sz="1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PPRC Pipe (water) (0.5 inch) </a:t>
            </a:r>
            <a:endParaRPr lang="en-US" sz="1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</a:pPr>
            <a:r>
              <a:rPr lang="en-GB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Pipe Length = 8 inch</a:t>
            </a:r>
            <a:endParaRPr lang="en-US" sz="1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10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Quantity = 4</a:t>
            </a:r>
            <a:endParaRPr lang="en-US" sz="1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PPRC </a:t>
            </a:r>
            <a:r>
              <a:rPr lang="en-GB" sz="14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Center</a:t>
            </a:r>
            <a:r>
              <a:rPr lang="en-GB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Pipe  (0.5 inch)</a:t>
            </a:r>
            <a:endParaRPr lang="en-US" sz="1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10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Pipe Length = 1.7 m</a:t>
            </a:r>
            <a:endParaRPr lang="en-US" sz="1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 Inch Elbow </a:t>
            </a:r>
            <a:endParaRPr lang="en-US" sz="1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10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Quantity = 4</a:t>
            </a:r>
            <a:endParaRPr lang="en-GB" sz="14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1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Elbow &amp; Tee connector pipe (4 inch)</a:t>
            </a:r>
            <a:endParaRPr lang="en-US" sz="1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</a:pPr>
            <a:r>
              <a:rPr lang="en-GB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Pipe Length = 1 ft</a:t>
            </a:r>
            <a:endParaRPr lang="en-US" sz="1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1000"/>
              </a:spcAft>
            </a:pPr>
            <a:r>
              <a:rPr lang="en-GB" sz="1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Quantity = 7</a:t>
            </a:r>
            <a:endParaRPr lang="en-US" sz="14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F1C4AB-15FC-1ABF-7B44-A53F466239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5" y="1273432"/>
            <a:ext cx="4041775" cy="457478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8FA4B-A4F6-094B-6262-22FE55A1AA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5" y="1864384"/>
            <a:ext cx="4041775" cy="4993614"/>
          </a:xfrm>
        </p:spPr>
        <p:txBody>
          <a:bodyPr>
            <a:normAutofit fontScale="25000" lnSpcReduction="20000"/>
          </a:bodyPr>
          <a:lstStyle/>
          <a:p>
            <a:pPr marR="0" indent="-6858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5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Pipe b/w T &amp; elbow (0.5 inch)</a:t>
            </a:r>
            <a:endParaRPr lang="en-US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</a:pPr>
            <a:r>
              <a:rPr lang="en-GB" sz="5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Pipe Length = 21 inch</a:t>
            </a:r>
            <a:endParaRPr lang="en-US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1000"/>
              </a:spcAft>
            </a:pPr>
            <a:r>
              <a:rPr lang="en-GB" sz="5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Quantity = 6</a:t>
            </a:r>
            <a:endParaRPr lang="en-GB" sz="56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indent="-6858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5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PVC Elbow (0.5 inch)</a:t>
            </a:r>
            <a:endParaRPr lang="en-US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1000"/>
              </a:spcAft>
            </a:pPr>
            <a:r>
              <a:rPr lang="en-GB" sz="5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Quantity = 4</a:t>
            </a:r>
            <a:endParaRPr lang="en-GB" sz="56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indent="-6858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5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 Inch Pipe End Cap </a:t>
            </a:r>
            <a:endParaRPr lang="en-US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1000"/>
              </a:spcAft>
            </a:pPr>
            <a:r>
              <a:rPr lang="en-GB" sz="5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Quantity = 5</a:t>
            </a:r>
            <a:endParaRPr lang="en-US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indent="-6858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5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Plant Holes Tower/Pipe (4 inch)</a:t>
            </a:r>
            <a:endParaRPr lang="en-US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</a:pPr>
            <a:r>
              <a:rPr lang="en-GB" sz="5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Pipe Length = 1.5 m</a:t>
            </a:r>
            <a:endParaRPr lang="en-US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</a:pPr>
            <a:r>
              <a:rPr lang="en-GB" sz="5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Quantity = 4</a:t>
            </a:r>
            <a:endParaRPr lang="en-US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</a:pPr>
            <a:r>
              <a:rPr lang="en-GB" sz="5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Hole diameter = 40 mm</a:t>
            </a:r>
            <a:endParaRPr lang="en-US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indent="-6858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5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 Inch Tee</a:t>
            </a:r>
            <a:endParaRPr lang="en-US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1000"/>
              </a:spcAft>
            </a:pPr>
            <a:r>
              <a:rPr lang="en-GB" sz="5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Quantity = 3</a:t>
            </a:r>
            <a:endParaRPr lang="en-US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R="0" indent="-685800">
              <a:lnSpc>
                <a:spcPct val="115000"/>
              </a:lnSpc>
              <a:spcAft>
                <a:spcPts val="1000"/>
              </a:spcAft>
              <a:buFont typeface="Wingdings" panose="05000000000000000000" pitchFamily="2" charset="2"/>
              <a:buChar char="Ø"/>
            </a:pPr>
            <a:r>
              <a:rPr lang="en-GB" sz="5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0.5 Inch Pipe Tee</a:t>
            </a:r>
            <a:endParaRPr lang="en-US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457200" marR="0">
              <a:lnSpc>
                <a:spcPct val="115000"/>
              </a:lnSpc>
              <a:spcAft>
                <a:spcPts val="1000"/>
              </a:spcAft>
            </a:pPr>
            <a:r>
              <a:rPr lang="en-GB" sz="56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Quantity = 3</a:t>
            </a:r>
            <a:endParaRPr lang="en-US" sz="56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2" descr="Namal University">
            <a:extLst>
              <a:ext uri="{FF2B5EF4-FFF2-40B4-BE49-F238E27FC236}">
                <a16:creationId xmlns:a16="http://schemas.microsoft.com/office/drawing/2014/main" id="{8796C2F5-B9A9-460B-592E-50866BF5C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53613" cy="1149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27CC3A-B6CA-90F0-AA0F-7CAE55490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250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B8FF775-703F-A108-E2BC-4A01367D5934}"/>
              </a:ext>
            </a:extLst>
          </p:cNvPr>
          <p:cNvSpPr txBox="1">
            <a:spLocks/>
          </p:cNvSpPr>
          <p:nvPr/>
        </p:nvSpPr>
        <p:spPr>
          <a:xfrm>
            <a:off x="1946786" y="239560"/>
            <a:ext cx="6577781" cy="75774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112E3E-3614-866F-CABE-CD69BACD6DE5}"/>
              </a:ext>
            </a:extLst>
          </p:cNvPr>
          <p:cNvSpPr txBox="1">
            <a:spLocks/>
          </p:cNvSpPr>
          <p:nvPr/>
        </p:nvSpPr>
        <p:spPr>
          <a:xfrm>
            <a:off x="457200" y="1327355"/>
            <a:ext cx="8229600" cy="543698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Dashboard</a:t>
            </a:r>
          </a:p>
          <a:p>
            <a:pPr marL="0" indent="0" algn="ctr">
              <a:lnSpc>
                <a:spcPct val="150000"/>
              </a:lnSpc>
              <a:buFont typeface="Arial"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Font typeface="Arial"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2" descr="Namal University">
            <a:extLst>
              <a:ext uri="{FF2B5EF4-FFF2-40B4-BE49-F238E27FC236}">
                <a16:creationId xmlns:a16="http://schemas.microsoft.com/office/drawing/2014/main" id="{3088D6B7-BB5B-AF4F-9E1D-6A9408DFF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57979" cy="135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017E0E-51D8-2A09-3D6E-0D7C768D57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765" y="2184194"/>
            <a:ext cx="7875625" cy="424610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46C1ED2-BC4D-55C6-7442-9889C837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41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2F9DC-1B79-7CCF-A82F-1B59DA50A8A7}"/>
              </a:ext>
            </a:extLst>
          </p:cNvPr>
          <p:cNvSpPr txBox="1">
            <a:spLocks/>
          </p:cNvSpPr>
          <p:nvPr/>
        </p:nvSpPr>
        <p:spPr>
          <a:xfrm>
            <a:off x="2109018" y="274638"/>
            <a:ext cx="6577781" cy="77249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EC0D-509A-716E-2A5F-6468CB6D5C7B}"/>
              </a:ext>
            </a:extLst>
          </p:cNvPr>
          <p:cNvSpPr txBox="1">
            <a:spLocks/>
          </p:cNvSpPr>
          <p:nvPr/>
        </p:nvSpPr>
        <p:spPr>
          <a:xfrm>
            <a:off x="457200" y="1430595"/>
            <a:ext cx="8229600" cy="5333744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Namal University">
            <a:extLst>
              <a:ext uri="{FF2B5EF4-FFF2-40B4-BE49-F238E27FC236}">
                <a16:creationId xmlns:a16="http://schemas.microsoft.com/office/drawing/2014/main" id="{A4F8C9F3-096C-0308-C3EE-4D9AC892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5" y="93661"/>
            <a:ext cx="1210495" cy="1210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AB3D562-F12D-A3DC-F966-50B538C9E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555" y="2020529"/>
            <a:ext cx="5486400" cy="474380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F01BF-BEB6-6FED-19EA-12D238CED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772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3768" y="274638"/>
            <a:ext cx="6563032" cy="1143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0025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Plants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their pH and EC. [4]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Namal University">
            <a:extLst>
              <a:ext uri="{FF2B5EF4-FFF2-40B4-BE49-F238E27FC236}">
                <a16:creationId xmlns:a16="http://schemas.microsoft.com/office/drawing/2014/main" id="{92D597E1-EE2B-39B5-6C42-E764D330E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5" y="93661"/>
            <a:ext cx="1844675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4A1F6C-025E-687F-F1D1-33C8C1F48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43362"/>
              </p:ext>
            </p:extLst>
          </p:nvPr>
        </p:nvGraphicFramePr>
        <p:xfrm>
          <a:off x="796413" y="2861187"/>
          <a:ext cx="7462684" cy="33626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65271">
                  <a:extLst>
                    <a:ext uri="{9D8B030D-6E8A-4147-A177-3AD203B41FA5}">
                      <a16:colId xmlns:a16="http://schemas.microsoft.com/office/drawing/2014/main" val="653780916"/>
                    </a:ext>
                  </a:extLst>
                </a:gridCol>
                <a:gridCol w="1865271">
                  <a:extLst>
                    <a:ext uri="{9D8B030D-6E8A-4147-A177-3AD203B41FA5}">
                      <a16:colId xmlns:a16="http://schemas.microsoft.com/office/drawing/2014/main" val="670341948"/>
                    </a:ext>
                  </a:extLst>
                </a:gridCol>
                <a:gridCol w="1866071">
                  <a:extLst>
                    <a:ext uri="{9D8B030D-6E8A-4147-A177-3AD203B41FA5}">
                      <a16:colId xmlns:a16="http://schemas.microsoft.com/office/drawing/2014/main" val="3877039463"/>
                    </a:ext>
                  </a:extLst>
                </a:gridCol>
                <a:gridCol w="1866071">
                  <a:extLst>
                    <a:ext uri="{9D8B030D-6E8A-4147-A177-3AD203B41FA5}">
                      <a16:colId xmlns:a16="http://schemas.microsoft.com/office/drawing/2014/main" val="204181814"/>
                    </a:ext>
                  </a:extLst>
                </a:gridCol>
              </a:tblGrid>
              <a:tr h="9792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Plant Name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pH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Electrical Conductivity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Timeline (Weeks)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5564980"/>
                  </a:ext>
                </a:extLst>
              </a:tr>
              <a:tr h="476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Lettuce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5.5 – 6.5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0.8 - 1.2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2 – 12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0270797"/>
                  </a:ext>
                </a:extLst>
              </a:tr>
              <a:tr h="476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Cocumber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5.8 – 6.0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1.7 – 2.5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7 – 12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173912"/>
                  </a:ext>
                </a:extLst>
              </a:tr>
              <a:tr h="476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Capsicum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6.0 – 6.5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1.8 – 2.2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8- 14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89043819"/>
                  </a:ext>
                </a:extLst>
              </a:tr>
              <a:tr h="476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Tomato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5.5 – 6.5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2.0 – 5.0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8 – 14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4492756"/>
                  </a:ext>
                </a:extLst>
              </a:tr>
              <a:tr h="476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Eggplant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5.5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2.5 – 3.5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8 - 12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82121342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8C951E-8D88-14A1-E587-16DCA6C0C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57CC-B8AF-D5EF-8FE1-552E5A4C4301}"/>
              </a:ext>
            </a:extLst>
          </p:cNvPr>
          <p:cNvSpPr txBox="1">
            <a:spLocks/>
          </p:cNvSpPr>
          <p:nvPr/>
        </p:nvSpPr>
        <p:spPr>
          <a:xfrm>
            <a:off x="2123768" y="274638"/>
            <a:ext cx="6563032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21B4-3090-36EF-40CA-34F68E76A427}"/>
              </a:ext>
            </a:extLst>
          </p:cNvPr>
          <p:cNvSpPr txBox="1">
            <a:spLocks/>
          </p:cNvSpPr>
          <p:nvPr/>
        </p:nvSpPr>
        <p:spPr>
          <a:xfrm>
            <a:off x="457200" y="2692658"/>
            <a:ext cx="8229600" cy="2227007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Circuit Completion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IoT Circuit Implementation on Hydroponic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Collection and Machine Learning 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Namal University">
            <a:extLst>
              <a:ext uri="{FF2B5EF4-FFF2-40B4-BE49-F238E27FC236}">
                <a16:creationId xmlns:a16="http://schemas.microsoft.com/office/drawing/2014/main" id="{666E7204-9E28-4AA0-47EE-D603936FE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5" y="93661"/>
            <a:ext cx="1844675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9FCE08-04D4-EF94-34A0-4A921EE41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40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019" y="274638"/>
            <a:ext cx="6577781" cy="1143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2452" y="1938336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designed and developed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Hydroponic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Structure according to the dimensions.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IoT circuit up to some extent, further modification is needed to complete.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focuses on implementation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data collection and ML model training.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Namal University">
            <a:extLst>
              <a:ext uri="{FF2B5EF4-FFF2-40B4-BE49-F238E27FC236}">
                <a16:creationId xmlns:a16="http://schemas.microsoft.com/office/drawing/2014/main" id="{612B6B95-9A92-3165-9186-98A5760805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5" y="93661"/>
            <a:ext cx="1844675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54D861-61A7-4BAF-05D9-DEB71640D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8CCF6-84D4-7DD1-0179-B13F3B5BC80C}"/>
              </a:ext>
            </a:extLst>
          </p:cNvPr>
          <p:cNvSpPr txBox="1">
            <a:spLocks/>
          </p:cNvSpPr>
          <p:nvPr/>
        </p:nvSpPr>
        <p:spPr>
          <a:xfrm>
            <a:off x="2109019" y="274638"/>
            <a:ext cx="6577781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D8FE4-1A26-4432-F946-A16831BBB117}"/>
              </a:ext>
            </a:extLst>
          </p:cNvPr>
          <p:cNvSpPr txBox="1">
            <a:spLocks/>
          </p:cNvSpPr>
          <p:nvPr/>
        </p:nvSpPr>
        <p:spPr>
          <a:xfrm>
            <a:off x="442452" y="1938336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GB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[1]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Rajendiran</a:t>
            </a:r>
            <a:r>
              <a:rPr lang="en-GB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G and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Rethnaraj</a:t>
            </a:r>
            <a:r>
              <a:rPr lang="en-GB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J (2023), “Future of Smart Farming Techniques: Significance of Urban Vertical Farming Systems Integrated with IoT and Machine Learning”.</a:t>
            </a:r>
            <a:r>
              <a:rPr lang="en-US" sz="18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Available: </a:t>
            </a:r>
            <a:r>
              <a:rPr lang="en-GB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  <a:hlinkClick r:id="rId2"/>
              </a:rPr>
              <a:t>https://www.researchgate.net/publication/372890247</a:t>
            </a:r>
            <a:endParaRPr lang="en-GB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[2]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Harn Tung Ng, Zhi Kean Tham, Nurul Amani Abdul Rahim (2023),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"</a:t>
            </a:r>
            <a:r>
              <a:rPr lang="en-US" sz="1800" kern="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GB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IoT-enabled system for monitoring and controlling vertical farming operations</a:t>
            </a:r>
            <a:r>
              <a:rPr lang="en-US" sz="1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". </a:t>
            </a:r>
          </a:p>
          <a:p>
            <a:pPr marL="0" marR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[3] Muhammad E. H. Chowdhury, Amith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Khandak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, Saba Ahmed and Fatima Al-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Khuzaei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(2020). "Design, Construction and Testing of IoT Based Automated Indoor Vertical Hydroponics Farming Test-Bed in Qatar”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. 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Available: </a:t>
            </a:r>
            <a:r>
              <a:rPr lang="en-US" sz="18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https://www.mdpi.com/1424-8220/20/19/5637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marR="0" indent="0" algn="just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[4] 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Hydroponic Charts for Fruits and Vegetables. Available: https://ponicslife.com/hydroponic-charts-for-fruits-and-vegetables-ph-tds-ec-cf-ppm/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Namal University">
            <a:extLst>
              <a:ext uri="{FF2B5EF4-FFF2-40B4-BE49-F238E27FC236}">
                <a16:creationId xmlns:a16="http://schemas.microsoft.com/office/drawing/2014/main" id="{D9AFB387-60B8-00D2-CD10-0871C08EC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5" y="93661"/>
            <a:ext cx="1844675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8466DD-9F86-FCC2-EAF1-934D1A56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13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708D5F-A598-C784-78AF-5F8568B9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FB67A77-A76A-C82C-D7A9-3001DD5A399D}"/>
              </a:ext>
            </a:extLst>
          </p:cNvPr>
          <p:cNvSpPr txBox="1">
            <a:spLocks/>
          </p:cNvSpPr>
          <p:nvPr/>
        </p:nvSpPr>
        <p:spPr>
          <a:xfrm>
            <a:off x="2261419" y="427038"/>
            <a:ext cx="6577781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B1DC8A5-A6F2-F61F-4316-6186A4715550}"/>
              </a:ext>
            </a:extLst>
          </p:cNvPr>
          <p:cNvSpPr txBox="1">
            <a:spLocks/>
          </p:cNvSpPr>
          <p:nvPr/>
        </p:nvSpPr>
        <p:spPr>
          <a:xfrm>
            <a:off x="594852" y="2090737"/>
            <a:ext cx="7914967" cy="2496012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marL="0" indent="0" algn="ctr">
              <a:lnSpc>
                <a:spcPct val="150000"/>
              </a:lnSpc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</a:p>
        </p:txBody>
      </p:sp>
      <p:pic>
        <p:nvPicPr>
          <p:cNvPr id="5" name="Picture 2" descr="Namal University">
            <a:extLst>
              <a:ext uri="{FF2B5EF4-FFF2-40B4-BE49-F238E27FC236}">
                <a16:creationId xmlns:a16="http://schemas.microsoft.com/office/drawing/2014/main" id="{A67A116B-2479-3E8C-0B36-660640907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5" y="246061"/>
            <a:ext cx="1844675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CB702C4F-2A9A-646F-2CAE-C539D87E3ED7}"/>
              </a:ext>
            </a:extLst>
          </p:cNvPr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14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72EEAB-2055-FDD1-A232-B546F4A27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85B5940-2677-1F9B-3EA9-265788CED7CC}"/>
              </a:ext>
            </a:extLst>
          </p:cNvPr>
          <p:cNvSpPr txBox="1">
            <a:spLocks/>
          </p:cNvSpPr>
          <p:nvPr/>
        </p:nvSpPr>
        <p:spPr>
          <a:xfrm>
            <a:off x="2512143" y="427038"/>
            <a:ext cx="6327058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B88CC49-7F0F-42AE-28AA-8249B0A05B64}"/>
              </a:ext>
            </a:extLst>
          </p:cNvPr>
          <p:cNvSpPr txBox="1">
            <a:spLocks/>
          </p:cNvSpPr>
          <p:nvPr/>
        </p:nvSpPr>
        <p:spPr>
          <a:xfrm>
            <a:off x="609600" y="2066822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pic>
        <p:nvPicPr>
          <p:cNvPr id="5" name="Picture 2" descr="Namal University">
            <a:extLst>
              <a:ext uri="{FF2B5EF4-FFF2-40B4-BE49-F238E27FC236}">
                <a16:creationId xmlns:a16="http://schemas.microsoft.com/office/drawing/2014/main" id="{4BCD6162-23DE-6B4F-8A95-AB9FACA42A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05" y="246061"/>
            <a:ext cx="1844675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B2767FF7-2F04-C619-9A4E-C21E578257B7}"/>
              </a:ext>
            </a:extLst>
          </p:cNvPr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187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59743" y="274638"/>
            <a:ext cx="6327058" cy="1143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14422"/>
            <a:ext cx="8229600" cy="452596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population impacts food supply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Hydroponics offers a solution to land and water scarcity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and ML enhance real-time monitoring and optimization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Aim: Develop a smart hydroponic system with IoT and ML</a:t>
            </a:r>
          </a:p>
        </p:txBody>
      </p:sp>
      <p:pic>
        <p:nvPicPr>
          <p:cNvPr id="4" name="Picture 2" descr="Namal University">
            <a:extLst>
              <a:ext uri="{FF2B5EF4-FFF2-40B4-BE49-F238E27FC236}">
                <a16:creationId xmlns:a16="http://schemas.microsoft.com/office/drawing/2014/main" id="{0C40F665-BD6E-3D2D-0EF1-E73FA9BDE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5" y="93661"/>
            <a:ext cx="1844675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22F29-75FB-B4B9-C54A-9A82321FB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9018" y="274638"/>
            <a:ext cx="6577781" cy="1143000"/>
          </a:xfrm>
        </p:spPr>
        <p:txBody>
          <a:bodyPr/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2663"/>
            <a:ext cx="8229600" cy="45259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Hydroponics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Hydroponics is a soilless farming method</a:t>
            </a:r>
          </a:p>
          <a:p>
            <a:pPr marL="0" indent="0">
              <a:lnSpc>
                <a:spcPct val="150000"/>
              </a:lnSpc>
              <a:buNone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techniques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Hydroponics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Aeroponics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eep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ater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ulture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utrient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ilm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echnique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Ebb &amp; Flow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Namal University">
            <a:extLst>
              <a:ext uri="{FF2B5EF4-FFF2-40B4-BE49-F238E27FC236}">
                <a16:creationId xmlns:a16="http://schemas.microsoft.com/office/drawing/2014/main" id="{CAA6EC94-B720-E0B9-F079-068256FFE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5" y="117988"/>
            <a:ext cx="1844675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830F15-AFD9-0707-AB02-2023D210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94CF-0012-EAA6-FC4B-2E6DC7F69855}"/>
              </a:ext>
            </a:extLst>
          </p:cNvPr>
          <p:cNvSpPr txBox="1">
            <a:spLocks/>
          </p:cNvSpPr>
          <p:nvPr/>
        </p:nvSpPr>
        <p:spPr>
          <a:xfrm>
            <a:off x="2109019" y="436768"/>
            <a:ext cx="6577781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69CD1-3B68-FDFC-6D2B-BA68754A0320}"/>
              </a:ext>
            </a:extLst>
          </p:cNvPr>
          <p:cNvSpPr txBox="1">
            <a:spLocks/>
          </p:cNvSpPr>
          <p:nvPr/>
        </p:nvSpPr>
        <p:spPr>
          <a:xfrm>
            <a:off x="457200" y="1962663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Comparison of Vertical Farming Techniques [1]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50000"/>
              </a:lnSpc>
              <a:buFont typeface="Arial"/>
              <a:buNone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Namal University">
            <a:extLst>
              <a:ext uri="{FF2B5EF4-FFF2-40B4-BE49-F238E27FC236}">
                <a16:creationId xmlns:a16="http://schemas.microsoft.com/office/drawing/2014/main" id="{A0925D73-CB98-9BD1-7F09-B5E108C9B8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5" y="117988"/>
            <a:ext cx="1844675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FA0A155-C05D-DB3C-63F3-ECE4D4CF0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72683"/>
              </p:ext>
            </p:extLst>
          </p:nvPr>
        </p:nvGraphicFramePr>
        <p:xfrm>
          <a:off x="678426" y="2728454"/>
          <a:ext cx="7698658" cy="35691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565670">
                  <a:extLst>
                    <a:ext uri="{9D8B030D-6E8A-4147-A177-3AD203B41FA5}">
                      <a16:colId xmlns:a16="http://schemas.microsoft.com/office/drawing/2014/main" val="4192478819"/>
                    </a:ext>
                  </a:extLst>
                </a:gridCol>
                <a:gridCol w="2566494">
                  <a:extLst>
                    <a:ext uri="{9D8B030D-6E8A-4147-A177-3AD203B41FA5}">
                      <a16:colId xmlns:a16="http://schemas.microsoft.com/office/drawing/2014/main" val="12538519"/>
                    </a:ext>
                  </a:extLst>
                </a:gridCol>
                <a:gridCol w="2566494">
                  <a:extLst>
                    <a:ext uri="{9D8B030D-6E8A-4147-A177-3AD203B41FA5}">
                      <a16:colId xmlns:a16="http://schemas.microsoft.com/office/drawing/2014/main" val="3191509191"/>
                    </a:ext>
                  </a:extLst>
                </a:gridCol>
              </a:tblGrid>
              <a:tr h="4372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Parameters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Other Hydroponic Systems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Aeroponic System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663226"/>
                  </a:ext>
                </a:extLst>
              </a:tr>
              <a:tr h="89822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Productivity (yield/sq.m/year)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150-200 kg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200-250 kg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277674"/>
                  </a:ext>
                </a:extLst>
              </a:tr>
              <a:tr h="4372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Water saving percentage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 dirty="0" err="1">
                          <a:effectLst/>
                        </a:rPr>
                        <a:t>Upto</a:t>
                      </a:r>
                      <a:r>
                        <a:rPr lang="en-GB" sz="1200" kern="100" dirty="0">
                          <a:effectLst/>
                        </a:rPr>
                        <a:t> 90%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Upto 95%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9800877"/>
                  </a:ext>
                </a:extLst>
              </a:tr>
              <a:tr h="43721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Space utilization efficiency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Upto 90%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Upto 95%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10293662"/>
                  </a:ext>
                </a:extLst>
              </a:tr>
              <a:tr h="13592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Resource requirements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Nutrient rich water, Grow lights, Growing medium(optional)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Misting nozzles, Nutrient </a:t>
                      </a:r>
                      <a:r>
                        <a:rPr lang="en-GB" sz="1200" kern="100" dirty="0" err="1">
                          <a:effectLst/>
                        </a:rPr>
                        <a:t>richwater</a:t>
                      </a:r>
                      <a:r>
                        <a:rPr lang="en-GB" sz="1200" kern="100" dirty="0">
                          <a:effectLst/>
                        </a:rPr>
                        <a:t> solution, Grow lights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257761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C34A1-8ACA-C4BF-C96A-FB1B6A305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37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F4650-2AFF-50D0-B131-492B8349697A}"/>
              </a:ext>
            </a:extLst>
          </p:cNvPr>
          <p:cNvSpPr txBox="1">
            <a:spLocks/>
          </p:cNvSpPr>
          <p:nvPr/>
        </p:nvSpPr>
        <p:spPr>
          <a:xfrm>
            <a:off x="2109018" y="468825"/>
            <a:ext cx="6577781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DE287-5FC8-B94E-013C-A8583CEA8098}"/>
              </a:ext>
            </a:extLst>
          </p:cNvPr>
          <p:cNvSpPr txBox="1">
            <a:spLocks/>
          </p:cNvSpPr>
          <p:nvPr/>
        </p:nvSpPr>
        <p:spPr>
          <a:xfrm>
            <a:off x="339213" y="1962663"/>
            <a:ext cx="846557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Related Work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IoT-Enabled Vertical Farming System (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Universiti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Sains Malaysia, 2023).[2]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Implemented using Arduino Nano &amp;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NodeMCU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ESP8266.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12V 4-Channel Relay controls water pumps &amp; UV lighting.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transmitted via HTTP REST API to Blynk Cloud.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 hosted on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SystemLink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 for real-time monitoring &amp; control.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Updates environmental data every 10 seconds with numerical &amp; graphical display.</a:t>
            </a:r>
          </a:p>
        </p:txBody>
      </p:sp>
      <p:pic>
        <p:nvPicPr>
          <p:cNvPr id="4" name="Picture 2" descr="Namal University">
            <a:extLst>
              <a:ext uri="{FF2B5EF4-FFF2-40B4-BE49-F238E27FC236}">
                <a16:creationId xmlns:a16="http://schemas.microsoft.com/office/drawing/2014/main" id="{762634CF-F7B8-5F22-2E3E-764F4554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5" y="117988"/>
            <a:ext cx="1844675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6D6E9-3E56-6563-F7EA-79AEC82CB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87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DBEF6-2C76-0E8D-F869-07EB317EC673}"/>
              </a:ext>
            </a:extLst>
          </p:cNvPr>
          <p:cNvSpPr txBox="1">
            <a:spLocks/>
          </p:cNvSpPr>
          <p:nvPr/>
        </p:nvSpPr>
        <p:spPr>
          <a:xfrm>
            <a:off x="2109018" y="468825"/>
            <a:ext cx="6577781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2169E-377C-46A4-D0C5-5CB42B3184AC}"/>
              </a:ext>
            </a:extLst>
          </p:cNvPr>
          <p:cNvSpPr txBox="1">
            <a:spLocks/>
          </p:cNvSpPr>
          <p:nvPr/>
        </p:nvSpPr>
        <p:spPr>
          <a:xfrm>
            <a:off x="339213" y="1962663"/>
            <a:ext cx="8465574" cy="4525963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Vertical Hydroponic System (Qatar University, 2020). [3]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NFT System with 3 shelves, 4 PVC pipes per shelf, and 9 planting holes per pipe.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 lights (6K3R4 &amp; K6) optimized for photosynthesis.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 &amp; EC, YF-S201 (water flow), capacitive water level, temperature &amp; humidity sensors </a:t>
            </a:r>
            <a:r>
              <a:rPr lang="en-GB" sz="2000" b="1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integrated with  Arduino Mega.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</a:t>
            </a:r>
            <a:r>
              <a:rPr lang="en-GB" sz="2000" b="1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osing pumps for nutrient and pH adjustment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kern="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Thingspeak</a:t>
            </a:r>
            <a:r>
              <a:rPr lang="en-GB" sz="2000" b="1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platform for data visualization and storage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alerts for pump failures.</a:t>
            </a:r>
            <a:endParaRPr lang="en-GB" sz="2000" b="1" kern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Namal University">
            <a:extLst>
              <a:ext uri="{FF2B5EF4-FFF2-40B4-BE49-F238E27FC236}">
                <a16:creationId xmlns:a16="http://schemas.microsoft.com/office/drawing/2014/main" id="{F515DCDF-544C-18A6-9A55-515959D0DA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5" y="117988"/>
            <a:ext cx="1844675" cy="184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43D33E-F06C-4CAF-0B61-1365150F5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260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DFFA-582F-93C2-DC2B-A4D5AD56CE9D}"/>
              </a:ext>
            </a:extLst>
          </p:cNvPr>
          <p:cNvSpPr txBox="1">
            <a:spLocks/>
          </p:cNvSpPr>
          <p:nvPr/>
        </p:nvSpPr>
        <p:spPr>
          <a:xfrm>
            <a:off x="2109018" y="331839"/>
            <a:ext cx="6577781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72732-1905-0A5F-8707-369535040EDA}"/>
              </a:ext>
            </a:extLst>
          </p:cNvPr>
          <p:cNvSpPr txBox="1">
            <a:spLocks/>
          </p:cNvSpPr>
          <p:nvPr/>
        </p:nvSpPr>
        <p:spPr>
          <a:xfrm>
            <a:off x="339213" y="1985450"/>
            <a:ext cx="8465574" cy="4525963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buFont typeface="Arial"/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IoT &amp; ML-Integrated Hydroponic System (SRM Institute of Science and Technology, 2023). [1]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Monitors: pH, EC, light intensity, humidity, temperature using IoT sensors.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Models: ANN, Random Forest, SVR for yield prediction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controls for nutrient delivery and environmental regulation.</a:t>
            </a:r>
            <a:endParaRPr lang="en-GB" sz="2000" b="1" kern="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Components: Submersible water pumps, LED grow lights, dosing pumps for pH &amp; nutrients.</a:t>
            </a:r>
            <a:endParaRPr lang="en-GB" sz="2000" b="1" kern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monitoring via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data access.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Namal University">
            <a:extLst>
              <a:ext uri="{FF2B5EF4-FFF2-40B4-BE49-F238E27FC236}">
                <a16:creationId xmlns:a16="http://schemas.microsoft.com/office/drawing/2014/main" id="{C82A4423-EAC9-2287-C71A-F5D98925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5" y="117988"/>
            <a:ext cx="1356851" cy="135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CFE2B9-4822-7678-EAFA-64654FFC6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25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8F2D3-32D0-33D2-2BDB-A7317443E8A5}"/>
              </a:ext>
            </a:extLst>
          </p:cNvPr>
          <p:cNvSpPr txBox="1">
            <a:spLocks/>
          </p:cNvSpPr>
          <p:nvPr/>
        </p:nvSpPr>
        <p:spPr>
          <a:xfrm>
            <a:off x="2109018" y="331839"/>
            <a:ext cx="6577781" cy="11430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6539C-031B-8570-9397-9A2A81867FC2}"/>
              </a:ext>
            </a:extLst>
          </p:cNvPr>
          <p:cNvSpPr txBox="1">
            <a:spLocks/>
          </p:cNvSpPr>
          <p:nvPr/>
        </p:nvSpPr>
        <p:spPr>
          <a:xfrm>
            <a:off x="339213" y="1985450"/>
            <a:ext cx="8465574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50000"/>
              </a:lnSpc>
              <a:buNone/>
            </a:pPr>
            <a:endParaRPr lang="en-US" sz="1400" dirty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Namal University">
            <a:extLst>
              <a:ext uri="{FF2B5EF4-FFF2-40B4-BE49-F238E27FC236}">
                <a16:creationId xmlns:a16="http://schemas.microsoft.com/office/drawing/2014/main" id="{4391DDD6-F45E-7F1A-1A6C-726D289BAA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05" y="117988"/>
            <a:ext cx="1356851" cy="1356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2F55E7-160F-932F-FBF3-D4ACF0D9B3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237820"/>
              </p:ext>
            </p:extLst>
          </p:nvPr>
        </p:nvGraphicFramePr>
        <p:xfrm>
          <a:off x="722672" y="2222720"/>
          <a:ext cx="7669161" cy="428869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5682">
                  <a:extLst>
                    <a:ext uri="{9D8B030D-6E8A-4147-A177-3AD203B41FA5}">
                      <a16:colId xmlns:a16="http://schemas.microsoft.com/office/drawing/2014/main" val="493177425"/>
                    </a:ext>
                  </a:extLst>
                </a:gridCol>
                <a:gridCol w="1172412">
                  <a:extLst>
                    <a:ext uri="{9D8B030D-6E8A-4147-A177-3AD203B41FA5}">
                      <a16:colId xmlns:a16="http://schemas.microsoft.com/office/drawing/2014/main" val="2201772642"/>
                    </a:ext>
                  </a:extLst>
                </a:gridCol>
                <a:gridCol w="1063692">
                  <a:extLst>
                    <a:ext uri="{9D8B030D-6E8A-4147-A177-3AD203B41FA5}">
                      <a16:colId xmlns:a16="http://schemas.microsoft.com/office/drawing/2014/main" val="1707029478"/>
                    </a:ext>
                  </a:extLst>
                </a:gridCol>
                <a:gridCol w="925588">
                  <a:extLst>
                    <a:ext uri="{9D8B030D-6E8A-4147-A177-3AD203B41FA5}">
                      <a16:colId xmlns:a16="http://schemas.microsoft.com/office/drawing/2014/main" val="1716858656"/>
                    </a:ext>
                  </a:extLst>
                </a:gridCol>
                <a:gridCol w="1718950">
                  <a:extLst>
                    <a:ext uri="{9D8B030D-6E8A-4147-A177-3AD203B41FA5}">
                      <a16:colId xmlns:a16="http://schemas.microsoft.com/office/drawing/2014/main" val="798683955"/>
                    </a:ext>
                  </a:extLst>
                </a:gridCol>
                <a:gridCol w="1652837">
                  <a:extLst>
                    <a:ext uri="{9D8B030D-6E8A-4147-A177-3AD203B41FA5}">
                      <a16:colId xmlns:a16="http://schemas.microsoft.com/office/drawing/2014/main" val="1392902023"/>
                    </a:ext>
                  </a:extLst>
                </a:gridCol>
              </a:tblGrid>
              <a:tr h="4696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VF technique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Data Collection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ML Algorithm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Accuracy 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Advantages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</a:rPr>
                        <a:t>Applications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6331286"/>
                  </a:ext>
                </a:extLst>
              </a:tr>
              <a:tr h="7106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Aeroponics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IoT sensors (pH,EC,light,)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RF XGBoost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94.37%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Precise control over the nutrient delivery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Herbs, lettuce, cabbage, carrots, tomatoes, leafy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8268618"/>
                  </a:ext>
                </a:extLst>
              </a:tr>
              <a:tr h="119268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Aquaponics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IoT sensors (pH, EC,light, humidity, temperature)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Decision trees RF LR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91.28%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Minimize water usage, utilize fish waste as nutrientsource, high crop yield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Garlic, Chives, carrots, mint, water cross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2888565"/>
                  </a:ext>
                </a:extLst>
              </a:tr>
              <a:tr h="191576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>
                          <a:effectLst/>
                        </a:rPr>
                        <a:t>Other Hydroponics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IoT sensors (pH, EC,light, humidity, temperature)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ANN RF SVR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>
                          <a:effectLst/>
                        </a:rPr>
                        <a:t>89.18%</a:t>
                      </a:r>
                      <a:endParaRPr lang="en-US" sz="11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Precise control over the nutrient delivery and environmental conditions, Reduces water usage, increased crop yield, minimizes chemical usage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GB" sz="1200" kern="100" dirty="0">
                          <a:effectLst/>
                        </a:rPr>
                        <a:t>Leafy greens, herbs, strawberries, tomatoes, cucumbers, peppers</a:t>
                      </a:r>
                      <a:endParaRPr lang="en-US" sz="11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791688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D663BAA-D325-7A98-1D1B-1F44A0AD43A7}"/>
              </a:ext>
            </a:extLst>
          </p:cNvPr>
          <p:cNvSpPr txBox="1"/>
          <p:nvPr/>
        </p:nvSpPr>
        <p:spPr>
          <a:xfrm>
            <a:off x="722671" y="1695555"/>
            <a:ext cx="7669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Aft>
                <a:spcPts val="10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Performance Assessment of Vertical Farming Techniques.[1]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84ECE52-5F13-02A8-E800-12FD6D859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60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1024</Words>
  <Application>Microsoft Office PowerPoint</Application>
  <PresentationFormat>On-screen Show (4:3)</PresentationFormat>
  <Paragraphs>196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Arial</vt:lpstr>
      <vt:lpstr>Calibri</vt:lpstr>
      <vt:lpstr>Times New Roman</vt:lpstr>
      <vt:lpstr>Wingdings</vt:lpstr>
      <vt:lpstr>Office Theme</vt:lpstr>
      <vt:lpstr>Smart Hydroponics: IoT and ML-Driven Sustainable Farming</vt:lpstr>
      <vt:lpstr>PowerPoint Presentation</vt:lpstr>
      <vt:lpstr>Introduction</vt:lpstr>
      <vt:lpstr>Literature Review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 Done So Far</vt:lpstr>
      <vt:lpstr>Cont…</vt:lpstr>
      <vt:lpstr>Cont…</vt:lpstr>
      <vt:lpstr>PowerPoint Presentation</vt:lpstr>
      <vt:lpstr>PowerPoint Presentation</vt:lpstr>
      <vt:lpstr>Way Forward</vt:lpstr>
      <vt:lpstr>PowerPoint Presentation</vt:lpstr>
      <vt:lpstr>Conclusion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Riaz Ud din</cp:lastModifiedBy>
  <cp:revision>7</cp:revision>
  <dcterms:created xsi:type="dcterms:W3CDTF">2013-01-27T09:14:16Z</dcterms:created>
  <dcterms:modified xsi:type="dcterms:W3CDTF">2025-02-25T03:01:33Z</dcterms:modified>
  <cp:category/>
</cp:coreProperties>
</file>