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6"/>
  </p:notesMasterIdLst>
  <p:sldIdLst>
    <p:sldId id="256" r:id="rId5"/>
  </p:sldIdLst>
  <p:sldSz cx="219456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370"/>
    <a:srgbClr val="0F814B"/>
    <a:srgbClr val="CB6CE6"/>
    <a:srgbClr val="FF914D"/>
    <a:srgbClr val="FFDEC9"/>
    <a:srgbClr val="D2FAE7"/>
    <a:srgbClr val="DDFFF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56" autoAdjust="0"/>
    <p:restoredTop sz="94622" autoAdjust="0"/>
  </p:normalViewPr>
  <p:slideViewPr>
    <p:cSldViewPr>
      <p:cViewPr>
        <p:scale>
          <a:sx n="33" d="100"/>
          <a:sy n="33" d="100"/>
        </p:scale>
        <p:origin x="1452" y="-19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28054-0B4C-44F3-8B5E-50102BAFF9C9}" type="datetimeFigureOut">
              <a:rPr lang="en-US" smtClean="0"/>
              <a:t>5/2/2025</a:t>
            </a:fld>
            <a:endParaRPr lang="en-US"/>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5BC899-8269-40D8-85E8-2C1A88091C65}" type="slidenum">
              <a:rPr lang="en-US" smtClean="0"/>
              <a:t>‹#›</a:t>
            </a:fld>
            <a:endParaRPr lang="en-US"/>
          </a:p>
        </p:txBody>
      </p:sp>
    </p:spTree>
    <p:extLst>
      <p:ext uri="{BB962C8B-B14F-4D97-AF65-F5344CB8AC3E}">
        <p14:creationId xmlns:p14="http://schemas.microsoft.com/office/powerpoint/2010/main" val="8145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25BC899-8269-40D8-85E8-2C1A88091C65}" type="slidenum">
              <a:rPr lang="en-US" smtClean="0"/>
              <a:t>1</a:t>
            </a:fld>
            <a:endParaRPr lang="en-US"/>
          </a:p>
        </p:txBody>
      </p:sp>
    </p:spTree>
    <p:extLst>
      <p:ext uri="{BB962C8B-B14F-4D97-AF65-F5344CB8AC3E}">
        <p14:creationId xmlns:p14="http://schemas.microsoft.com/office/powerpoint/2010/main" val="3657151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7370">
            <a:alpha val="1000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sv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jpg"/><Relationship Id="rId25" Type="http://schemas.openxmlformats.org/officeDocument/2006/relationships/image" Target="../media/image23.svg"/><Relationship Id="rId2" Type="http://schemas.openxmlformats.org/officeDocument/2006/relationships/notesSlide" Target="../notesSlides/notesSlide1.xml"/><Relationship Id="rId16" Type="http://schemas.openxmlformats.org/officeDocument/2006/relationships/image" Target="../media/image14.jpg"/><Relationship Id="rId20" Type="http://schemas.openxmlformats.org/officeDocument/2006/relationships/image" Target="../media/image18.png"/><Relationship Id="rId29" Type="http://schemas.openxmlformats.org/officeDocument/2006/relationships/image" Target="../media/image27.sv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svg"/><Relationship Id="rId28" Type="http://schemas.openxmlformats.org/officeDocument/2006/relationships/image" Target="../media/image26.png"/><Relationship Id="rId10" Type="http://schemas.openxmlformats.org/officeDocument/2006/relationships/image" Target="../media/image8.svg"/><Relationship Id="rId19" Type="http://schemas.openxmlformats.org/officeDocument/2006/relationships/image" Target="../media/image17.JP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svg"/><Relationship Id="rId22" Type="http://schemas.openxmlformats.org/officeDocument/2006/relationships/image" Target="../media/image20.png"/><Relationship Id="rId27"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370">
            <a:alpha val="10000"/>
          </a:srgbClr>
        </a:solidFill>
        <a:effectLst/>
      </p:bgPr>
    </p:bg>
    <p:spTree>
      <p:nvGrpSpPr>
        <p:cNvPr id="1" name=""/>
        <p:cNvGrpSpPr/>
        <p:nvPr/>
      </p:nvGrpSpPr>
      <p:grpSpPr>
        <a:xfrm>
          <a:off x="0" y="0"/>
          <a:ext cx="0" cy="0"/>
          <a:chOff x="0" y="0"/>
          <a:chExt cx="0" cy="0"/>
        </a:xfrm>
      </p:grpSpPr>
      <p:sp>
        <p:nvSpPr>
          <p:cNvPr id="28" name="Rectangle 27"/>
          <p:cNvSpPr/>
          <p:nvPr/>
        </p:nvSpPr>
        <p:spPr>
          <a:xfrm>
            <a:off x="0" y="29565600"/>
            <a:ext cx="21945600" cy="3352800"/>
          </a:xfrm>
          <a:prstGeom prst="rect">
            <a:avLst/>
          </a:prstGeom>
          <a:solidFill>
            <a:srgbClr val="007370"/>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3" name="Freeform 3"/>
          <p:cNvSpPr/>
          <p:nvPr/>
        </p:nvSpPr>
        <p:spPr>
          <a:xfrm>
            <a:off x="0" y="2614792"/>
            <a:ext cx="21945600" cy="269096"/>
          </a:xfrm>
          <a:custGeom>
            <a:avLst/>
            <a:gdLst/>
            <a:ahLst/>
            <a:cxnLst/>
            <a:rect l="l" t="t" r="r" b="b"/>
            <a:pathLst>
              <a:path w="3932404" h="48219">
                <a:moveTo>
                  <a:pt x="0" y="0"/>
                </a:moveTo>
                <a:lnTo>
                  <a:pt x="3932404" y="0"/>
                </a:lnTo>
                <a:lnTo>
                  <a:pt x="3932404" y="48219"/>
                </a:lnTo>
                <a:lnTo>
                  <a:pt x="0" y="48219"/>
                </a:lnTo>
                <a:close/>
              </a:path>
            </a:pathLst>
          </a:custGeom>
          <a:solidFill>
            <a:srgbClr val="007370"/>
          </a:solidFill>
        </p:spPr>
        <p:txBody>
          <a:bodyPr/>
          <a:lstStyle/>
          <a:p>
            <a:endParaRPr lang="en-US"/>
          </a:p>
        </p:txBody>
      </p:sp>
      <p:sp>
        <p:nvSpPr>
          <p:cNvPr id="16" name="TextBox 16"/>
          <p:cNvSpPr txBox="1"/>
          <p:nvPr/>
        </p:nvSpPr>
        <p:spPr>
          <a:xfrm>
            <a:off x="854382" y="31050522"/>
            <a:ext cx="2933312" cy="572478"/>
          </a:xfrm>
          <a:prstGeom prst="rect">
            <a:avLst/>
          </a:prstGeom>
        </p:spPr>
        <p:txBody>
          <a:bodyPr lIns="0" tIns="0" rIns="0" bIns="0" rtlCol="0" anchor="t">
            <a:noAutofit/>
          </a:bodyPr>
          <a:lstStyle/>
          <a:p>
            <a:pPr>
              <a:lnSpc>
                <a:spcPts val="3965"/>
              </a:lnSpc>
            </a:pPr>
            <a:r>
              <a:rPr lang="en-US" sz="2832" dirty="0">
                <a:solidFill>
                  <a:srgbClr val="FFFFFF"/>
                </a:solidFill>
                <a:latin typeface="Arial" panose="020B0604020202020204" pitchFamily="34" charset="0"/>
                <a:cs typeface="Arial" panose="020B0604020202020204" pitchFamily="34" charset="0"/>
              </a:rPr>
              <a:t>Group Members:</a:t>
            </a:r>
          </a:p>
        </p:txBody>
      </p:sp>
      <p:grpSp>
        <p:nvGrpSpPr>
          <p:cNvPr id="7" name="Group 6"/>
          <p:cNvGrpSpPr/>
          <p:nvPr/>
        </p:nvGrpSpPr>
        <p:grpSpPr>
          <a:xfrm>
            <a:off x="0" y="29794200"/>
            <a:ext cx="21945600" cy="941549"/>
            <a:chOff x="0" y="29121053"/>
            <a:chExt cx="21945600" cy="1358947"/>
          </a:xfrm>
        </p:grpSpPr>
        <p:sp>
          <p:nvSpPr>
            <p:cNvPr id="29" name="Rectangle 28"/>
            <p:cNvSpPr/>
            <p:nvPr/>
          </p:nvSpPr>
          <p:spPr>
            <a:xfrm>
              <a:off x="0" y="29121053"/>
              <a:ext cx="21945600" cy="1358947"/>
            </a:xfrm>
            <a:prstGeom prst="rect">
              <a:avLst/>
            </a:prstGeom>
            <a:solidFill>
              <a:schemeClr val="bg1"/>
            </a:solidFill>
            <a:ln>
              <a:solidFill>
                <a:schemeClr val="bg1">
                  <a:lumMod val="8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solidFill>
                  <a:srgbClr val="0F814B"/>
                </a:solidFill>
              </a:endParaRPr>
            </a:p>
          </p:txBody>
        </p:sp>
        <p:sp>
          <p:nvSpPr>
            <p:cNvPr id="17" name="TextBox 17"/>
            <p:cNvSpPr txBox="1"/>
            <p:nvPr/>
          </p:nvSpPr>
          <p:spPr>
            <a:xfrm>
              <a:off x="315286" y="29256525"/>
              <a:ext cx="21353129" cy="891775"/>
            </a:xfrm>
            <a:prstGeom prst="rect">
              <a:avLst/>
            </a:prstGeom>
          </p:spPr>
          <p:txBody>
            <a:bodyPr lIns="0" tIns="0" rIns="0" bIns="0" rtlCol="0" anchor="t">
              <a:noAutofit/>
            </a:bodyPr>
            <a:lstStyle/>
            <a:p>
              <a:pPr marL="0" lvl="0" indent="0" algn="ctr">
                <a:lnSpc>
                  <a:spcPts val="6364"/>
                </a:lnSpc>
                <a:spcBef>
                  <a:spcPct val="0"/>
                </a:spcBef>
              </a:pPr>
              <a:r>
                <a:rPr lang="en-US" sz="4400" b="1" dirty="0">
                  <a:solidFill>
                    <a:srgbClr val="007370"/>
                  </a:solidFill>
                  <a:latin typeface="Arial" panose="020B0604020202020204" pitchFamily="34" charset="0"/>
                  <a:cs typeface="Arial" panose="020B0604020202020204" pitchFamily="34" charset="0"/>
                </a:rPr>
                <a:t>Department of Electrical Engineering</a:t>
              </a:r>
            </a:p>
          </p:txBody>
        </p:sp>
      </p:grpSp>
      <p:sp>
        <p:nvSpPr>
          <p:cNvPr id="20" name="TextBox 20"/>
          <p:cNvSpPr txBox="1"/>
          <p:nvPr/>
        </p:nvSpPr>
        <p:spPr>
          <a:xfrm>
            <a:off x="13258800" y="31050522"/>
            <a:ext cx="2968530" cy="1545528"/>
          </a:xfrm>
          <a:prstGeom prst="rect">
            <a:avLst/>
          </a:prstGeom>
        </p:spPr>
        <p:txBody>
          <a:bodyPr wrap="square" lIns="0" tIns="0" rIns="0" bIns="0" rtlCol="0" anchor="t">
            <a:noAutofit/>
          </a:bodyPr>
          <a:lstStyle/>
          <a:p>
            <a:pPr>
              <a:lnSpc>
                <a:spcPts val="3965"/>
              </a:lnSpc>
            </a:pPr>
            <a:r>
              <a:rPr lang="en-US" sz="3200" dirty="0">
                <a:solidFill>
                  <a:srgbClr val="FFFFFF"/>
                </a:solidFill>
                <a:latin typeface="Arial" panose="020B0604020202020204" pitchFamily="34" charset="0"/>
                <a:cs typeface="Arial" panose="020B0604020202020204" pitchFamily="34" charset="0"/>
              </a:rPr>
              <a:t>Supervisor:</a:t>
            </a:r>
          </a:p>
          <a:p>
            <a:pPr>
              <a:lnSpc>
                <a:spcPts val="3965"/>
              </a:lnSpc>
            </a:pPr>
            <a:r>
              <a:rPr lang="en-US" sz="3200" dirty="0">
                <a:solidFill>
                  <a:srgbClr val="FFFFFF"/>
                </a:solidFill>
                <a:latin typeface="Arial" panose="020B0604020202020204" pitchFamily="34" charset="0"/>
                <a:cs typeface="Arial" panose="020B0604020202020204" pitchFamily="34" charset="0"/>
              </a:rPr>
              <a:t>Co-supervisors:</a:t>
            </a:r>
          </a:p>
        </p:txBody>
      </p:sp>
      <p:sp>
        <p:nvSpPr>
          <p:cNvPr id="24" name="TextBox 24"/>
          <p:cNvSpPr txBox="1"/>
          <p:nvPr/>
        </p:nvSpPr>
        <p:spPr>
          <a:xfrm>
            <a:off x="16872731" y="2062685"/>
            <a:ext cx="4795684" cy="641201"/>
          </a:xfrm>
          <a:prstGeom prst="rect">
            <a:avLst/>
          </a:prstGeom>
        </p:spPr>
        <p:txBody>
          <a:bodyPr lIns="0" tIns="0" rIns="0" bIns="0" rtlCol="0" anchor="t">
            <a:spAutoFit/>
          </a:bodyPr>
          <a:lstStyle/>
          <a:p>
            <a:pPr algn="r">
              <a:lnSpc>
                <a:spcPts val="5039"/>
              </a:lnSpc>
            </a:pPr>
            <a:r>
              <a:rPr lang="en-US" sz="3599" b="1" dirty="0">
                <a:solidFill>
                  <a:srgbClr val="007370"/>
                </a:solidFill>
                <a:latin typeface="Arial" panose="020B0604020202020204" pitchFamily="34" charset="0"/>
                <a:cs typeface="Arial" panose="020B0604020202020204" pitchFamily="34" charset="0"/>
              </a:rPr>
              <a:t>SESSION 2021-2025</a:t>
            </a:r>
          </a:p>
        </p:txBody>
      </p:sp>
      <p:sp>
        <p:nvSpPr>
          <p:cNvPr id="25" name="TextBox 25"/>
          <p:cNvSpPr txBox="1"/>
          <p:nvPr/>
        </p:nvSpPr>
        <p:spPr>
          <a:xfrm>
            <a:off x="4077651" y="533400"/>
            <a:ext cx="17286055" cy="1661993"/>
          </a:xfrm>
          <a:prstGeom prst="rect">
            <a:avLst/>
          </a:prstGeom>
        </p:spPr>
        <p:txBody>
          <a:bodyPr lIns="0" tIns="0" rIns="0" bIns="0" rtlCol="0" anchor="ctr">
            <a:noAutofit/>
          </a:bodyPr>
          <a:lstStyle/>
          <a:p>
            <a:pPr algn="ctr"/>
            <a:r>
              <a:rPr lang="en-US" sz="5400" b="1" dirty="0">
                <a:ln>
                  <a:solidFill>
                    <a:schemeClr val="tx1"/>
                  </a:solidFill>
                </a:ln>
                <a:solidFill>
                  <a:srgbClr val="007370"/>
                </a:solidFill>
                <a:latin typeface="Arial" panose="020B0604020202020204" pitchFamily="34" charset="0"/>
                <a:cs typeface="Arial" panose="020B0604020202020204" pitchFamily="34" charset="0"/>
              </a:rPr>
              <a:t>Smart Hydroponics: IoT and ML-Driven Sustainable Farming</a:t>
            </a:r>
          </a:p>
        </p:txBody>
      </p:sp>
      <p:sp>
        <p:nvSpPr>
          <p:cNvPr id="27" name="Freeform 3"/>
          <p:cNvSpPr/>
          <p:nvPr/>
        </p:nvSpPr>
        <p:spPr>
          <a:xfrm>
            <a:off x="0" y="30735748"/>
            <a:ext cx="21945600" cy="201451"/>
          </a:xfrm>
          <a:custGeom>
            <a:avLst/>
            <a:gdLst/>
            <a:ahLst/>
            <a:cxnLst/>
            <a:rect l="l" t="t" r="r" b="b"/>
            <a:pathLst>
              <a:path w="3932404" h="48219">
                <a:moveTo>
                  <a:pt x="0" y="0"/>
                </a:moveTo>
                <a:lnTo>
                  <a:pt x="3932404" y="0"/>
                </a:lnTo>
                <a:lnTo>
                  <a:pt x="3932404" y="48219"/>
                </a:lnTo>
                <a:lnTo>
                  <a:pt x="0" y="48219"/>
                </a:lnTo>
                <a:close/>
              </a:path>
            </a:pathLst>
          </a:custGeom>
          <a:solidFill>
            <a:srgbClr val="FF914D"/>
          </a:solidFill>
          <a:ln>
            <a:solidFill>
              <a:schemeClr val="bg1"/>
            </a:solidFill>
          </a:ln>
        </p:spPr>
        <p:txBody>
          <a:bodyPr/>
          <a:lstStyle/>
          <a:p>
            <a:endParaRPr lang="en-US"/>
          </a:p>
        </p:txBody>
      </p:sp>
      <p:sp>
        <p:nvSpPr>
          <p:cNvPr id="30" name="TextBox 20"/>
          <p:cNvSpPr txBox="1"/>
          <p:nvPr/>
        </p:nvSpPr>
        <p:spPr>
          <a:xfrm>
            <a:off x="16611600" y="31050522"/>
            <a:ext cx="4648200" cy="1545528"/>
          </a:xfrm>
          <a:prstGeom prst="rect">
            <a:avLst/>
          </a:prstGeom>
        </p:spPr>
        <p:txBody>
          <a:bodyPr wrap="square" lIns="0" tIns="0" rIns="0" bIns="0" rtlCol="0" anchor="t">
            <a:noAutofit/>
          </a:bodyPr>
          <a:lstStyle/>
          <a:p>
            <a:pPr algn="r">
              <a:lnSpc>
                <a:spcPts val="3965"/>
              </a:lnSpc>
            </a:pPr>
            <a:r>
              <a:rPr lang="en-US" sz="3200" b="1" dirty="0">
                <a:solidFill>
                  <a:srgbClr val="FFFFFF"/>
                </a:solidFill>
                <a:latin typeface="Arial" panose="020B0604020202020204" pitchFamily="34" charset="0"/>
                <a:cs typeface="Arial" panose="020B0604020202020204" pitchFamily="34" charset="0"/>
              </a:rPr>
              <a:t>Dr. Ahmed Salim</a:t>
            </a:r>
          </a:p>
          <a:p>
            <a:pPr algn="r">
              <a:lnSpc>
                <a:spcPts val="3965"/>
              </a:lnSpc>
            </a:pPr>
            <a:r>
              <a:rPr lang="en-US" sz="3200" b="1" dirty="0">
                <a:solidFill>
                  <a:srgbClr val="FFFFFF"/>
                </a:solidFill>
                <a:latin typeface="Arial" panose="020B0604020202020204" pitchFamily="34" charset="0"/>
                <a:cs typeface="Arial" panose="020B0604020202020204" pitchFamily="34" charset="0"/>
              </a:rPr>
              <a:t>Dr. Sami Ud Din</a:t>
            </a:r>
          </a:p>
          <a:p>
            <a:pPr algn="r">
              <a:lnSpc>
                <a:spcPts val="3965"/>
              </a:lnSpc>
            </a:pPr>
            <a:r>
              <a:rPr lang="en-US" sz="3200" b="1" dirty="0">
                <a:solidFill>
                  <a:srgbClr val="FFFFFF"/>
                </a:solidFill>
                <a:latin typeface="Arial" panose="020B0604020202020204" pitchFamily="34" charset="0"/>
                <a:cs typeface="Arial" panose="020B0604020202020204" pitchFamily="34" charset="0"/>
              </a:rPr>
              <a:t>Dr. Muhammad Ashraf</a:t>
            </a:r>
            <a:endParaRPr lang="en-US" sz="3200" dirty="0">
              <a:solidFill>
                <a:srgbClr val="FFFFFF"/>
              </a:solidFill>
              <a:latin typeface="Arial" panose="020B0604020202020204" pitchFamily="34" charset="0"/>
              <a:cs typeface="Arial" panose="020B0604020202020204" pitchFamily="34" charset="0"/>
            </a:endParaRPr>
          </a:p>
        </p:txBody>
      </p:sp>
      <p:sp>
        <p:nvSpPr>
          <p:cNvPr id="31" name="TextBox 20"/>
          <p:cNvSpPr txBox="1"/>
          <p:nvPr/>
        </p:nvSpPr>
        <p:spPr>
          <a:xfrm>
            <a:off x="4077651" y="31050522"/>
            <a:ext cx="8796879" cy="1545528"/>
          </a:xfrm>
          <a:prstGeom prst="rect">
            <a:avLst/>
          </a:prstGeom>
        </p:spPr>
        <p:txBody>
          <a:bodyPr wrap="square" lIns="0" tIns="0" rIns="0" bIns="0" rtlCol="0" anchor="t">
            <a:noAutofit/>
          </a:bodyPr>
          <a:lstStyle/>
          <a:p>
            <a:pPr>
              <a:lnSpc>
                <a:spcPts val="3965"/>
              </a:lnSpc>
            </a:pPr>
            <a:r>
              <a:rPr lang="en-US" sz="3200" b="1" dirty="0">
                <a:solidFill>
                  <a:srgbClr val="FFFFFF"/>
                </a:solidFill>
                <a:latin typeface="Arial" panose="020B0604020202020204" pitchFamily="34" charset="0"/>
                <a:cs typeface="Arial" panose="020B0604020202020204" pitchFamily="34" charset="0"/>
              </a:rPr>
              <a:t>Riaz Ud Din (NIM-BSEE-2021-36)</a:t>
            </a:r>
          </a:p>
          <a:p>
            <a:pPr>
              <a:lnSpc>
                <a:spcPts val="3965"/>
              </a:lnSpc>
            </a:pPr>
            <a:r>
              <a:rPr lang="en-US" sz="3200" b="1" dirty="0">
                <a:solidFill>
                  <a:srgbClr val="FFFFFF"/>
                </a:solidFill>
                <a:latin typeface="Arial" panose="020B0604020202020204" pitchFamily="34" charset="0"/>
                <a:cs typeface="Arial" panose="020B0604020202020204" pitchFamily="34" charset="0"/>
              </a:rPr>
              <a:t>Fahim Ur Rehman Shah (NIM-BSEE-2021-24)</a:t>
            </a:r>
          </a:p>
          <a:p>
            <a:pPr>
              <a:lnSpc>
                <a:spcPts val="3965"/>
              </a:lnSpc>
            </a:pPr>
            <a:endParaRPr lang="en-US" sz="3200" b="1" dirty="0">
              <a:solidFill>
                <a:srgbClr val="FFFFFF"/>
              </a:solidFill>
              <a:latin typeface="Arial" panose="020B0604020202020204" pitchFamily="34" charset="0"/>
              <a:cs typeface="Arial" panose="020B0604020202020204" pitchFamily="34" charset="0"/>
            </a:endParaRPr>
          </a:p>
        </p:txBody>
      </p:sp>
      <p:grpSp>
        <p:nvGrpSpPr>
          <p:cNvPr id="37" name="Group 36"/>
          <p:cNvGrpSpPr/>
          <p:nvPr/>
        </p:nvGrpSpPr>
        <p:grpSpPr>
          <a:xfrm>
            <a:off x="661729" y="26347291"/>
            <a:ext cx="20598071" cy="2684909"/>
            <a:chOff x="896342" y="6841708"/>
            <a:chExt cx="30828553" cy="4133205"/>
          </a:xfrm>
        </p:grpSpPr>
        <p:grpSp>
          <p:nvGrpSpPr>
            <p:cNvPr id="38" name="Group 37"/>
            <p:cNvGrpSpPr/>
            <p:nvPr/>
          </p:nvGrpSpPr>
          <p:grpSpPr>
            <a:xfrm>
              <a:off x="896342" y="6841708"/>
              <a:ext cx="30828553" cy="4133205"/>
              <a:chOff x="896342" y="6841710"/>
              <a:chExt cx="30828553" cy="1882803"/>
            </a:xfrm>
          </p:grpSpPr>
          <p:sp>
            <p:nvSpPr>
              <p:cNvPr id="40" name="TextBox 39"/>
              <p:cNvSpPr txBox="1"/>
              <p:nvPr/>
            </p:nvSpPr>
            <p:spPr>
              <a:xfrm>
                <a:off x="896342" y="6841710"/>
                <a:ext cx="30828553" cy="1417369"/>
              </a:xfrm>
              <a:prstGeom prst="roundRect">
                <a:avLst/>
              </a:prstGeom>
              <a:solidFill>
                <a:srgbClr val="007370"/>
              </a:solidFill>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757" dirty="0"/>
              </a:p>
              <a:p>
                <a:endParaRPr lang="en-US" sz="3757" dirty="0"/>
              </a:p>
              <a:p>
                <a:endParaRPr lang="en-US" sz="3757" dirty="0"/>
              </a:p>
            </p:txBody>
          </p:sp>
          <p:sp>
            <p:nvSpPr>
              <p:cNvPr id="41" name="Rounded Rectangle 40"/>
              <p:cNvSpPr/>
              <p:nvPr/>
            </p:nvSpPr>
            <p:spPr>
              <a:xfrm>
                <a:off x="896342" y="7183960"/>
                <a:ext cx="30828553" cy="1540553"/>
              </a:xfrm>
              <a:prstGeom prst="roundRect">
                <a:avLst/>
              </a:prstGeom>
              <a:solidFill>
                <a:schemeClr val="bg1"/>
              </a:solidFill>
              <a:ln>
                <a:solidFill>
                  <a:srgbClr val="007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The smart hydroponic system, powered by the ESP32-S3 </a:t>
                </a:r>
                <a:r>
                  <a:rPr lang="en-US" sz="2400" dirty="0" err="1">
                    <a:solidFill>
                      <a:schemeClr val="tx1"/>
                    </a:solidFill>
                  </a:rPr>
                  <a:t>DevKit</a:t>
                </a:r>
                <a:r>
                  <a:rPr lang="en-US" sz="2400" dirty="0">
                    <a:solidFill>
                      <a:schemeClr val="tx1"/>
                    </a:solidFill>
                  </a:rPr>
                  <a:t>, has been successfully developed and implemented, integrating hardware, software, and data analytics to create an efficient and user-friendly solution for automated plant cultivation. The system effectively monitors and controls critical parameters such as temperature, humidity, pH, EC, TDS, and water levels through sensors, with precise motor-driven adjustments in both automatic and manual modes. Real-time data is displayed on a responsive, modern website with intuitive controls and visualizations, while Google Sheets integration ensures robust data logging and supports advanced graphing. This project demonstrates a scalable, reliable, and innovative approach to smart agriculture, with potential for further enhancements in predictive analytics and system automation.</a:t>
                </a:r>
                <a:endParaRPr lang="en-US" sz="4000" dirty="0">
                  <a:solidFill>
                    <a:schemeClr val="tx1"/>
                  </a:solidFill>
                </a:endParaRPr>
              </a:p>
            </p:txBody>
          </p:sp>
        </p:grpSp>
        <p:sp>
          <p:nvSpPr>
            <p:cNvPr id="39" name="TextBox 38"/>
            <p:cNvSpPr txBox="1"/>
            <p:nvPr/>
          </p:nvSpPr>
          <p:spPr>
            <a:xfrm>
              <a:off x="1265512" y="6967936"/>
              <a:ext cx="30171353" cy="710697"/>
            </a:xfrm>
            <a:prstGeom prst="rect">
              <a:avLst/>
            </a:prstGeom>
            <a:noFill/>
          </p:spPr>
          <p:txBody>
            <a:bodyPr wrap="square" rtlCol="0">
              <a:spAutoFit/>
            </a:bodyPr>
            <a:lstStyle/>
            <a:p>
              <a:pPr algn="ctr"/>
              <a:r>
                <a:rPr lang="en-US" sz="2400" b="1" dirty="0">
                  <a:ln>
                    <a:solidFill>
                      <a:schemeClr val="bg1"/>
                    </a:solidFill>
                  </a:ln>
                  <a:solidFill>
                    <a:schemeClr val="bg1"/>
                  </a:solidFill>
                </a:rPr>
                <a:t>Conclusion</a:t>
              </a:r>
            </a:p>
          </p:txBody>
        </p:sp>
      </p:grpSp>
      <p:grpSp>
        <p:nvGrpSpPr>
          <p:cNvPr id="42" name="Group 41"/>
          <p:cNvGrpSpPr/>
          <p:nvPr/>
        </p:nvGrpSpPr>
        <p:grpSpPr>
          <a:xfrm>
            <a:off x="661728" y="6406271"/>
            <a:ext cx="6237425" cy="9335498"/>
            <a:chOff x="896323" y="6841711"/>
            <a:chExt cx="30828572" cy="4437387"/>
          </a:xfrm>
        </p:grpSpPr>
        <p:grpSp>
          <p:nvGrpSpPr>
            <p:cNvPr id="43" name="Group 42"/>
            <p:cNvGrpSpPr/>
            <p:nvPr/>
          </p:nvGrpSpPr>
          <p:grpSpPr>
            <a:xfrm>
              <a:off x="896323" y="6841711"/>
              <a:ext cx="30828572" cy="4437387"/>
              <a:chOff x="896323" y="6841710"/>
              <a:chExt cx="30828572" cy="2021367"/>
            </a:xfrm>
          </p:grpSpPr>
          <p:sp>
            <p:nvSpPr>
              <p:cNvPr id="45" name="TextBox 44"/>
              <p:cNvSpPr txBox="1"/>
              <p:nvPr/>
            </p:nvSpPr>
            <p:spPr>
              <a:xfrm>
                <a:off x="896342" y="6841710"/>
                <a:ext cx="30828553" cy="144217"/>
              </a:xfrm>
              <a:prstGeom prst="rect">
                <a:avLst/>
              </a:prstGeom>
              <a:solidFill>
                <a:srgbClr val="007370"/>
              </a:solidFill>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757" dirty="0"/>
              </a:p>
            </p:txBody>
          </p:sp>
          <p:sp>
            <p:nvSpPr>
              <p:cNvPr id="46" name="Rectangle 45"/>
              <p:cNvSpPr/>
              <p:nvPr/>
            </p:nvSpPr>
            <p:spPr>
              <a:xfrm>
                <a:off x="896323" y="6940389"/>
                <a:ext cx="30828562" cy="1922688"/>
              </a:xfrm>
              <a:prstGeom prst="rect">
                <a:avLst/>
              </a:prstGeom>
              <a:solidFill>
                <a:schemeClr val="bg1"/>
              </a:solidFill>
              <a:ln>
                <a:solidFill>
                  <a:srgbClr val="007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just">
                  <a:buFont typeface="Wingdings" panose="05000000000000000000" pitchFamily="2" charset="2"/>
                  <a:buChar char="Ø"/>
                </a:pPr>
                <a:r>
                  <a:rPr lang="en-US" sz="2400" dirty="0">
                    <a:solidFill>
                      <a:schemeClr val="tx1"/>
                    </a:solidFill>
                  </a:rPr>
                  <a:t>Limitations  of Conventional Farming : Traditional agriculture heavily depends on arable land and water, both of which are becoming increasingly scarce. </a:t>
                </a:r>
              </a:p>
              <a:p>
                <a:pPr marL="342900" indent="-342900" algn="just">
                  <a:buFont typeface="Wingdings" panose="05000000000000000000" pitchFamily="2" charset="2"/>
                  <a:buChar char="Ø"/>
                </a:pPr>
                <a:r>
                  <a:rPr lang="en-US" sz="2400" dirty="0">
                    <a:solidFill>
                      <a:schemeClr val="tx1"/>
                    </a:solidFill>
                  </a:rPr>
                  <a:t>Hydroponics is a method of growing plants without soil, using nutrient-rich water solution instead.</a:t>
                </a:r>
              </a:p>
              <a:p>
                <a:pPr marL="342900" indent="-342900" algn="just">
                  <a:buFont typeface="Wingdings" panose="05000000000000000000" pitchFamily="2" charset="2"/>
                  <a:buChar char="Ø"/>
                </a:pPr>
                <a:r>
                  <a:rPr lang="en-US" sz="2400" dirty="0">
                    <a:solidFill>
                      <a:schemeClr val="tx1"/>
                    </a:solidFill>
                  </a:rPr>
                  <a:t>Limitations of Traditional Hydroponics : Despite its potential, conventional hydroponic systems lack real-time feedback and adaptive controls.</a:t>
                </a:r>
              </a:p>
              <a:p>
                <a:pPr marL="342900" indent="-342900" algn="just">
                  <a:buFont typeface="Wingdings" panose="05000000000000000000" pitchFamily="2" charset="2"/>
                  <a:buChar char="Ø"/>
                </a:pPr>
                <a:r>
                  <a:rPr lang="en-US" sz="2400" dirty="0">
                    <a:solidFill>
                      <a:schemeClr val="tx1"/>
                    </a:solidFill>
                  </a:rPr>
                  <a:t>IoT and ML Integration : IoT enables real-time monitoring of parameters like pH, temperature, NPK and humidity. Machine Learning (ML) analyzes this data to predict optimal growing conditions, enhancing precision and productivity.</a:t>
                </a:r>
              </a:p>
              <a:p>
                <a:pPr algn="just"/>
                <a:endParaRPr lang="en-US" sz="2400" dirty="0">
                  <a:solidFill>
                    <a:schemeClr val="tx1"/>
                  </a:solidFill>
                </a:endParaRPr>
              </a:p>
              <a:p>
                <a:pPr marL="342900" indent="-342900" algn="just">
                  <a:buFont typeface="Wingdings" panose="05000000000000000000" pitchFamily="2" charset="2"/>
                  <a:buChar char="Ø"/>
                </a:pPr>
                <a:endParaRPr lang="en-US" sz="2400" dirty="0">
                  <a:solidFill>
                    <a:schemeClr val="tx1"/>
                  </a:solidFill>
                </a:endParaRPr>
              </a:p>
              <a:p>
                <a:pPr marL="342900" indent="-342900" algn="just">
                  <a:buFont typeface="Wingdings" panose="05000000000000000000" pitchFamily="2" charset="2"/>
                  <a:buChar char="Ø"/>
                </a:pPr>
                <a:endParaRPr lang="en-US" sz="2400" dirty="0">
                  <a:solidFill>
                    <a:schemeClr val="tx1"/>
                  </a:solidFill>
                </a:endParaRPr>
              </a:p>
              <a:p>
                <a:pPr marL="342900" indent="-342900" algn="just">
                  <a:buFont typeface="Wingdings" panose="05000000000000000000" pitchFamily="2" charset="2"/>
                  <a:buChar char="Ø"/>
                </a:pPr>
                <a:endParaRPr lang="en-US" sz="2400" dirty="0">
                  <a:solidFill>
                    <a:schemeClr val="tx1"/>
                  </a:solidFill>
                </a:endParaRPr>
              </a:p>
              <a:p>
                <a:pPr algn="ctr"/>
                <a:endParaRPr lang="en-US" sz="2400" dirty="0">
                  <a:solidFill>
                    <a:schemeClr val="tx1"/>
                  </a:solidFill>
                </a:endParaRPr>
              </a:p>
              <a:p>
                <a:pPr algn="ctr"/>
                <a:endParaRPr lang="en-US" sz="2400" dirty="0">
                  <a:solidFill>
                    <a:schemeClr val="tx1"/>
                  </a:solidFill>
                </a:endParaRPr>
              </a:p>
            </p:txBody>
          </p:sp>
        </p:grpSp>
        <p:sp>
          <p:nvSpPr>
            <p:cNvPr id="44" name="TextBox 43"/>
            <p:cNvSpPr txBox="1"/>
            <p:nvPr/>
          </p:nvSpPr>
          <p:spPr>
            <a:xfrm>
              <a:off x="1224940" y="6856750"/>
              <a:ext cx="30171352" cy="217984"/>
            </a:xfrm>
            <a:prstGeom prst="rect">
              <a:avLst/>
            </a:prstGeom>
            <a:noFill/>
          </p:spPr>
          <p:txBody>
            <a:bodyPr wrap="square" rtlCol="0">
              <a:spAutoFit/>
            </a:bodyPr>
            <a:lstStyle/>
            <a:p>
              <a:pPr algn="ctr"/>
              <a:r>
                <a:rPr lang="en-US" sz="2400" b="1" dirty="0">
                  <a:ln>
                    <a:solidFill>
                      <a:schemeClr val="bg1"/>
                    </a:solidFill>
                  </a:ln>
                  <a:solidFill>
                    <a:schemeClr val="bg1"/>
                  </a:solidFill>
                </a:rPr>
                <a:t>1. Introduction</a:t>
              </a:r>
            </a:p>
          </p:txBody>
        </p:sp>
      </p:grpSp>
      <p:grpSp>
        <p:nvGrpSpPr>
          <p:cNvPr id="47" name="Group 46"/>
          <p:cNvGrpSpPr/>
          <p:nvPr/>
        </p:nvGrpSpPr>
        <p:grpSpPr>
          <a:xfrm>
            <a:off x="661728" y="16275157"/>
            <a:ext cx="6237421" cy="9397878"/>
            <a:chOff x="896342" y="6841709"/>
            <a:chExt cx="30828553" cy="4437382"/>
          </a:xfrm>
        </p:grpSpPr>
        <p:grpSp>
          <p:nvGrpSpPr>
            <p:cNvPr id="48" name="Group 47"/>
            <p:cNvGrpSpPr/>
            <p:nvPr/>
          </p:nvGrpSpPr>
          <p:grpSpPr>
            <a:xfrm>
              <a:off x="896342" y="6841709"/>
              <a:ext cx="30828553" cy="4437382"/>
              <a:chOff x="896342" y="6841710"/>
              <a:chExt cx="30828553" cy="2021365"/>
            </a:xfrm>
          </p:grpSpPr>
          <p:sp>
            <p:nvSpPr>
              <p:cNvPr id="50" name="TextBox 49"/>
              <p:cNvSpPr txBox="1"/>
              <p:nvPr/>
            </p:nvSpPr>
            <p:spPr>
              <a:xfrm>
                <a:off x="896342" y="6841710"/>
                <a:ext cx="30828553" cy="144217"/>
              </a:xfrm>
              <a:prstGeom prst="rect">
                <a:avLst/>
              </a:prstGeom>
              <a:solidFill>
                <a:srgbClr val="007370"/>
              </a:solidFill>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757" dirty="0"/>
              </a:p>
            </p:txBody>
          </p:sp>
          <p:sp>
            <p:nvSpPr>
              <p:cNvPr id="51" name="Rectangle 50"/>
              <p:cNvSpPr/>
              <p:nvPr/>
            </p:nvSpPr>
            <p:spPr>
              <a:xfrm>
                <a:off x="896342" y="6940387"/>
                <a:ext cx="30828553" cy="1922688"/>
              </a:xfrm>
              <a:prstGeom prst="rect">
                <a:avLst/>
              </a:prstGeom>
              <a:solidFill>
                <a:schemeClr val="bg1"/>
              </a:solidFill>
              <a:ln>
                <a:solidFill>
                  <a:srgbClr val="007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49" name="TextBox 48"/>
            <p:cNvSpPr txBox="1"/>
            <p:nvPr/>
          </p:nvSpPr>
          <p:spPr>
            <a:xfrm>
              <a:off x="1224940" y="6856750"/>
              <a:ext cx="30171352" cy="217984"/>
            </a:xfrm>
            <a:prstGeom prst="rect">
              <a:avLst/>
            </a:prstGeom>
            <a:noFill/>
          </p:spPr>
          <p:txBody>
            <a:bodyPr wrap="square" rtlCol="0">
              <a:spAutoFit/>
            </a:bodyPr>
            <a:lstStyle/>
            <a:p>
              <a:pPr algn="ctr"/>
              <a:r>
                <a:rPr lang="en-US" sz="2400" b="1" dirty="0">
                  <a:ln>
                    <a:solidFill>
                      <a:schemeClr val="bg1"/>
                    </a:solidFill>
                  </a:ln>
                  <a:solidFill>
                    <a:schemeClr val="bg1"/>
                  </a:solidFill>
                </a:rPr>
                <a:t>2. Block Diagram, Tools and Technologies</a:t>
              </a:r>
            </a:p>
          </p:txBody>
        </p:sp>
      </p:grpSp>
      <p:grpSp>
        <p:nvGrpSpPr>
          <p:cNvPr id="52" name="Group 51"/>
          <p:cNvGrpSpPr>
            <a:grpSpLocks noGrp="1" noUngrp="1" noRot="1" noMove="1" noResize="1"/>
          </p:cNvGrpSpPr>
          <p:nvPr/>
        </p:nvGrpSpPr>
        <p:grpSpPr>
          <a:xfrm>
            <a:off x="7629184" y="6406265"/>
            <a:ext cx="13630616" cy="19266780"/>
            <a:chOff x="896342" y="6841711"/>
            <a:chExt cx="30828553" cy="4402733"/>
          </a:xfrm>
        </p:grpSpPr>
        <p:grpSp>
          <p:nvGrpSpPr>
            <p:cNvPr id="53" name="Group 52"/>
            <p:cNvGrpSpPr>
              <a:grpSpLocks noGrp="1" noUngrp="1" noRot="1" noMove="1" noResize="1"/>
            </p:cNvGrpSpPr>
            <p:nvPr/>
          </p:nvGrpSpPr>
          <p:grpSpPr>
            <a:xfrm>
              <a:off x="896342" y="6841711"/>
              <a:ext cx="30828553" cy="4402733"/>
              <a:chOff x="896342" y="6841710"/>
              <a:chExt cx="30828553" cy="2005581"/>
            </a:xfrm>
          </p:grpSpPr>
          <p:sp>
            <p:nvSpPr>
              <p:cNvPr id="55" name="TextBox 54"/>
              <p:cNvSpPr txBox="1">
                <a:spLocks noGrp="1" noRot="1" noMove="1" noResize="1" noEditPoints="1" noAdjustHandles="1" noChangeArrowheads="1" noChangeShapeType="1"/>
              </p:cNvSpPr>
              <p:nvPr/>
            </p:nvSpPr>
            <p:spPr>
              <a:xfrm>
                <a:off x="896342" y="6841710"/>
                <a:ext cx="30828553" cy="69558"/>
              </a:xfrm>
              <a:prstGeom prst="rect">
                <a:avLst/>
              </a:prstGeom>
              <a:solidFill>
                <a:srgbClr val="007370"/>
              </a:solidFill>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757" dirty="0"/>
              </a:p>
            </p:txBody>
          </p:sp>
          <p:sp>
            <p:nvSpPr>
              <p:cNvPr id="56" name="Rectangle 55"/>
              <p:cNvSpPr>
                <a:spLocks noGrp="1" noRot="1" noMove="1" noResize="1" noEditPoints="1" noAdjustHandles="1" noChangeArrowheads="1" noChangeShapeType="1"/>
              </p:cNvSpPr>
              <p:nvPr/>
            </p:nvSpPr>
            <p:spPr>
              <a:xfrm>
                <a:off x="896342" y="6890191"/>
                <a:ext cx="30828553" cy="1957100"/>
              </a:xfrm>
              <a:prstGeom prst="rect">
                <a:avLst/>
              </a:prstGeom>
              <a:solidFill>
                <a:schemeClr val="bg1"/>
              </a:solidFill>
              <a:ln>
                <a:solidFill>
                  <a:srgbClr val="007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endParaRPr>
              </a:p>
            </p:txBody>
          </p:sp>
        </p:grpSp>
        <p:sp>
          <p:nvSpPr>
            <p:cNvPr id="54" name="TextBox 53"/>
            <p:cNvSpPr txBox="1">
              <a:spLocks noGrp="1" noRot="1" noMove="1" noResize="1" noEditPoints="1" noAdjustHandles="1" noChangeArrowheads="1" noChangeShapeType="1"/>
            </p:cNvSpPr>
            <p:nvPr/>
          </p:nvSpPr>
          <p:spPr>
            <a:xfrm>
              <a:off x="1224940" y="6856750"/>
              <a:ext cx="30171352" cy="105137"/>
            </a:xfrm>
            <a:prstGeom prst="rect">
              <a:avLst/>
            </a:prstGeom>
            <a:noFill/>
          </p:spPr>
          <p:txBody>
            <a:bodyPr wrap="square" rtlCol="0">
              <a:spAutoFit/>
            </a:bodyPr>
            <a:lstStyle/>
            <a:p>
              <a:pPr algn="ctr"/>
              <a:r>
                <a:rPr lang="en-US" sz="2400" b="1" dirty="0">
                  <a:ln>
                    <a:solidFill>
                      <a:schemeClr val="bg1"/>
                    </a:solidFill>
                  </a:ln>
                  <a:solidFill>
                    <a:schemeClr val="bg1"/>
                  </a:solidFill>
                </a:rPr>
                <a:t>3. Design, Results, and Analysis</a:t>
              </a:r>
            </a:p>
          </p:txBody>
        </p:sp>
      </p:grpSp>
      <p:grpSp>
        <p:nvGrpSpPr>
          <p:cNvPr id="57" name="Group 56"/>
          <p:cNvGrpSpPr/>
          <p:nvPr/>
        </p:nvGrpSpPr>
        <p:grpSpPr>
          <a:xfrm>
            <a:off x="661729" y="3078049"/>
            <a:ext cx="20598071" cy="3071679"/>
            <a:chOff x="896342" y="6841714"/>
            <a:chExt cx="30828553" cy="3513878"/>
          </a:xfrm>
        </p:grpSpPr>
        <p:grpSp>
          <p:nvGrpSpPr>
            <p:cNvPr id="58" name="Group 57"/>
            <p:cNvGrpSpPr/>
            <p:nvPr/>
          </p:nvGrpSpPr>
          <p:grpSpPr>
            <a:xfrm>
              <a:off x="896342" y="6841714"/>
              <a:ext cx="30828553" cy="3513878"/>
              <a:chOff x="896342" y="6841711"/>
              <a:chExt cx="30828553" cy="1600680"/>
            </a:xfrm>
          </p:grpSpPr>
          <p:sp>
            <p:nvSpPr>
              <p:cNvPr id="60" name="TextBox 59"/>
              <p:cNvSpPr txBox="1"/>
              <p:nvPr/>
            </p:nvSpPr>
            <p:spPr>
              <a:xfrm>
                <a:off x="896342" y="6841711"/>
                <a:ext cx="30828553" cy="1417369"/>
              </a:xfrm>
              <a:prstGeom prst="roundRect">
                <a:avLst/>
              </a:prstGeom>
              <a:solidFill>
                <a:srgbClr val="007370"/>
              </a:solidFill>
              <a:ln>
                <a:solidFill>
                  <a:srgbClr val="007370"/>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US" sz="3757" dirty="0"/>
              </a:p>
              <a:p>
                <a:endParaRPr lang="en-US" sz="3757" dirty="0"/>
              </a:p>
              <a:p>
                <a:endParaRPr lang="en-US" sz="3757" dirty="0"/>
              </a:p>
            </p:txBody>
          </p:sp>
          <p:sp>
            <p:nvSpPr>
              <p:cNvPr id="61" name="Rounded Rectangle 60"/>
              <p:cNvSpPr/>
              <p:nvPr/>
            </p:nvSpPr>
            <p:spPr>
              <a:xfrm>
                <a:off x="896342" y="7091888"/>
                <a:ext cx="30828553" cy="1350503"/>
              </a:xfrm>
              <a:prstGeom prst="roundRect">
                <a:avLst/>
              </a:prstGeom>
              <a:solidFill>
                <a:schemeClr val="bg1"/>
              </a:solidFill>
              <a:ln>
                <a:solidFill>
                  <a:srgbClr val="0073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dirty="0">
                    <a:solidFill>
                      <a:schemeClr val="tx1"/>
                    </a:solidFill>
                  </a:rPr>
                  <a:t>With the global population projected to reach 9.7 billion by 2050, food demand is expected to increase by 50%. This poses a significant challenge, especially for Pakistan, the fifth most populous country with over 250 million people, where cultivable land is shrinking. Conventional agriculture may not meet future demands due to limited arable land and water scarcity. Hydroponics, a soilless farming technique, presents a promising solution by conserving water, reducing land use, and enabling year-round cultivation. However, traditional hydroponic systems lack real-time monitoring and adaptive control, leading to resource inefficiencies. Integrating the Internet of Things (IoT) allows continuous monitoring of environmental conditions, while Machine Learning (ML) algorithms can analyze this data to predict optimal growing parameters. This project aims to develop a smart hydroponic system that merges IoT and ML technologies to enhance sustainability, resource efficiency, and productivity in modern agriculture.</a:t>
                </a:r>
              </a:p>
            </p:txBody>
          </p:sp>
        </p:grpSp>
        <p:sp>
          <p:nvSpPr>
            <p:cNvPr id="59" name="TextBox 58"/>
            <p:cNvSpPr txBox="1"/>
            <p:nvPr/>
          </p:nvSpPr>
          <p:spPr>
            <a:xfrm>
              <a:off x="1265512" y="6896312"/>
              <a:ext cx="30171353" cy="710697"/>
            </a:xfrm>
            <a:prstGeom prst="rect">
              <a:avLst/>
            </a:prstGeom>
            <a:noFill/>
            <a:ln>
              <a:noFill/>
            </a:ln>
          </p:spPr>
          <p:txBody>
            <a:bodyPr wrap="square" rtlCol="0">
              <a:spAutoFit/>
            </a:bodyPr>
            <a:lstStyle/>
            <a:p>
              <a:pPr algn="ctr"/>
              <a:r>
                <a:rPr lang="en-US" sz="2400" b="1" dirty="0">
                  <a:ln>
                    <a:solidFill>
                      <a:schemeClr val="bg1"/>
                    </a:solidFill>
                  </a:ln>
                  <a:solidFill>
                    <a:schemeClr val="bg1"/>
                  </a:solidFill>
                </a:rPr>
                <a:t>Abstract</a:t>
              </a:r>
            </a:p>
          </p:txBody>
        </p:sp>
      </p:grpSp>
      <p:sp>
        <p:nvSpPr>
          <p:cNvPr id="63" name="Freeform 3"/>
          <p:cNvSpPr/>
          <p:nvPr/>
        </p:nvSpPr>
        <p:spPr>
          <a:xfrm>
            <a:off x="0" y="0"/>
            <a:ext cx="21945600" cy="269096"/>
          </a:xfrm>
          <a:custGeom>
            <a:avLst/>
            <a:gdLst/>
            <a:ahLst/>
            <a:cxnLst/>
            <a:rect l="l" t="t" r="r" b="b"/>
            <a:pathLst>
              <a:path w="3932404" h="48219">
                <a:moveTo>
                  <a:pt x="0" y="0"/>
                </a:moveTo>
                <a:lnTo>
                  <a:pt x="3932404" y="0"/>
                </a:lnTo>
                <a:lnTo>
                  <a:pt x="3932404" y="48219"/>
                </a:lnTo>
                <a:lnTo>
                  <a:pt x="0" y="48219"/>
                </a:lnTo>
                <a:close/>
              </a:path>
            </a:pathLst>
          </a:custGeom>
          <a:solidFill>
            <a:srgbClr val="007370"/>
          </a:solidFill>
        </p:spPr>
        <p:txBody>
          <a:bodyPr/>
          <a:lstStyle/>
          <a:p>
            <a:endParaRPr lang="en-US"/>
          </a:p>
        </p:txBody>
      </p:sp>
      <p:sp>
        <p:nvSpPr>
          <p:cNvPr id="64" name="Freeform 3"/>
          <p:cNvSpPr/>
          <p:nvPr/>
        </p:nvSpPr>
        <p:spPr>
          <a:xfrm>
            <a:off x="0" y="228600"/>
            <a:ext cx="21945600" cy="201451"/>
          </a:xfrm>
          <a:custGeom>
            <a:avLst/>
            <a:gdLst/>
            <a:ahLst/>
            <a:cxnLst/>
            <a:rect l="l" t="t" r="r" b="b"/>
            <a:pathLst>
              <a:path w="3932404" h="48219">
                <a:moveTo>
                  <a:pt x="0" y="0"/>
                </a:moveTo>
                <a:lnTo>
                  <a:pt x="3932404" y="0"/>
                </a:lnTo>
                <a:lnTo>
                  <a:pt x="3932404" y="48219"/>
                </a:lnTo>
                <a:lnTo>
                  <a:pt x="0" y="48219"/>
                </a:lnTo>
                <a:close/>
              </a:path>
            </a:pathLst>
          </a:custGeom>
          <a:solidFill>
            <a:srgbClr val="FF914D"/>
          </a:solidFill>
          <a:ln>
            <a:solidFill>
              <a:schemeClr val="bg1"/>
            </a:solidFill>
          </a:ln>
        </p:spPr>
        <p:txBody>
          <a:bodyPr/>
          <a:lstStyle/>
          <a:p>
            <a:endParaRPr lang="en-US"/>
          </a:p>
        </p:txBody>
      </p:sp>
      <p:sp>
        <p:nvSpPr>
          <p:cNvPr id="5" name="Freeform 5"/>
          <p:cNvSpPr>
            <a:spLocks noChangeAspect="1"/>
          </p:cNvSpPr>
          <p:nvPr/>
        </p:nvSpPr>
        <p:spPr>
          <a:xfrm>
            <a:off x="661728" y="459272"/>
            <a:ext cx="2340402" cy="2160000"/>
          </a:xfrm>
          <a:custGeom>
            <a:avLst/>
            <a:gdLst/>
            <a:ahLst/>
            <a:cxnLst/>
            <a:rect l="l" t="t" r="r" b="b"/>
            <a:pathLst>
              <a:path w="3001612" h="2770238">
                <a:moveTo>
                  <a:pt x="0" y="0"/>
                </a:moveTo>
                <a:lnTo>
                  <a:pt x="3001612" y="0"/>
                </a:lnTo>
                <a:lnTo>
                  <a:pt x="3001612" y="2770238"/>
                </a:lnTo>
                <a:lnTo>
                  <a:pt x="0" y="2770238"/>
                </a:lnTo>
                <a:lnTo>
                  <a:pt x="0" y="0"/>
                </a:lnTo>
                <a:close/>
              </a:path>
            </a:pathLst>
          </a:custGeom>
          <a:blipFill>
            <a:blip r:embed="rId3"/>
            <a:stretch>
              <a:fillRect/>
            </a:stretch>
          </a:blipFill>
        </p:spPr>
        <p:txBody>
          <a:bodyPr/>
          <a:lstStyle/>
          <a:p>
            <a:endParaRPr lang="en-US"/>
          </a:p>
        </p:txBody>
      </p:sp>
      <p:sp>
        <p:nvSpPr>
          <p:cNvPr id="6" name="Rectangle: Rounded Corners 5">
            <a:extLst>
              <a:ext uri="{FF2B5EF4-FFF2-40B4-BE49-F238E27FC236}">
                <a16:creationId xmlns:a16="http://schemas.microsoft.com/office/drawing/2014/main" id="{F36C2F06-0E45-6998-6044-DA8E7387BC10}"/>
              </a:ext>
            </a:extLst>
          </p:cNvPr>
          <p:cNvSpPr/>
          <p:nvPr/>
        </p:nvSpPr>
        <p:spPr>
          <a:xfrm>
            <a:off x="2180238" y="13599939"/>
            <a:ext cx="3200400" cy="503671"/>
          </a:xfrm>
          <a:prstGeom prst="roundRect">
            <a:avLst/>
          </a:prstGeom>
          <a:solidFill>
            <a:srgbClr val="0073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UN SDGs Mapping</a:t>
            </a:r>
          </a:p>
        </p:txBody>
      </p:sp>
      <p:pic>
        <p:nvPicPr>
          <p:cNvPr id="22" name="Picture 21" descr="A logo of a company&#10;&#10;AI-generated content may be incorrect.">
            <a:extLst>
              <a:ext uri="{FF2B5EF4-FFF2-40B4-BE49-F238E27FC236}">
                <a16:creationId xmlns:a16="http://schemas.microsoft.com/office/drawing/2014/main" id="{DA58536B-9522-8F7D-2B46-CBBC9BD1CFE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11322" y="14253882"/>
            <a:ext cx="1259927" cy="1259927"/>
          </a:xfrm>
          <a:prstGeom prst="rect">
            <a:avLst/>
          </a:prstGeom>
        </p:spPr>
      </p:pic>
      <p:pic>
        <p:nvPicPr>
          <p:cNvPr id="26" name="Picture 25" descr="A yellow rectangular sign with white text&#10;&#10;AI-generated content may be incorrect.">
            <a:extLst>
              <a:ext uri="{FF2B5EF4-FFF2-40B4-BE49-F238E27FC236}">
                <a16:creationId xmlns:a16="http://schemas.microsoft.com/office/drawing/2014/main" id="{5EE43A0D-8AF6-28EF-413F-573F6C99631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5399" y="14243900"/>
            <a:ext cx="1259927" cy="1259927"/>
          </a:xfrm>
          <a:prstGeom prst="rect">
            <a:avLst/>
          </a:prstGeom>
        </p:spPr>
      </p:pic>
      <p:pic>
        <p:nvPicPr>
          <p:cNvPr id="33" name="Picture 32" descr="A green and white sign with a globe and text&#10;&#10;AI-generated content may be incorrect.">
            <a:extLst>
              <a:ext uri="{FF2B5EF4-FFF2-40B4-BE49-F238E27FC236}">
                <a16:creationId xmlns:a16="http://schemas.microsoft.com/office/drawing/2014/main" id="{26F13CD5-198F-8DA8-BC14-7E177E328D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0638" y="14241051"/>
            <a:ext cx="1265624" cy="1265624"/>
          </a:xfrm>
          <a:prstGeom prst="rect">
            <a:avLst/>
          </a:prstGeom>
        </p:spPr>
      </p:pic>
      <p:pic>
        <p:nvPicPr>
          <p:cNvPr id="35" name="Picture 34" descr="A yellow sign with a bowl of soup and text&#10;&#10;AI-generated content may be incorrect.">
            <a:extLst>
              <a:ext uri="{FF2B5EF4-FFF2-40B4-BE49-F238E27FC236}">
                <a16:creationId xmlns:a16="http://schemas.microsoft.com/office/drawing/2014/main" id="{ED6B5971-C60D-ED73-2918-181BCA34D6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7245" y="14253882"/>
            <a:ext cx="1259927" cy="1259927"/>
          </a:xfrm>
          <a:prstGeom prst="rect">
            <a:avLst/>
          </a:prstGeom>
        </p:spPr>
      </p:pic>
      <p:sp>
        <p:nvSpPr>
          <p:cNvPr id="36" name="Rectangle: Rounded Corners 35">
            <a:extLst>
              <a:ext uri="{FF2B5EF4-FFF2-40B4-BE49-F238E27FC236}">
                <a16:creationId xmlns:a16="http://schemas.microsoft.com/office/drawing/2014/main" id="{FCF3D430-927E-3ACD-5C1C-7C11414A2D24}"/>
              </a:ext>
            </a:extLst>
          </p:cNvPr>
          <p:cNvSpPr/>
          <p:nvPr/>
        </p:nvSpPr>
        <p:spPr>
          <a:xfrm>
            <a:off x="1777906" y="20652684"/>
            <a:ext cx="3981806" cy="613757"/>
          </a:xfrm>
          <a:prstGeom prst="roundRect">
            <a:avLst/>
          </a:prstGeom>
          <a:solidFill>
            <a:srgbClr val="0073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Tools and Technologies</a:t>
            </a:r>
          </a:p>
        </p:txBody>
      </p:sp>
      <p:pic>
        <p:nvPicPr>
          <p:cNvPr id="67" name="Picture 66" descr="A blue circle with white symbol and plus sign&#10;&#10;AI-generated content may be incorrect.">
            <a:extLst>
              <a:ext uri="{FF2B5EF4-FFF2-40B4-BE49-F238E27FC236}">
                <a16:creationId xmlns:a16="http://schemas.microsoft.com/office/drawing/2014/main" id="{B498B930-E1B8-F3B5-D4A0-48FB914AE07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51453" y="21826770"/>
            <a:ext cx="1260364" cy="1260364"/>
          </a:xfrm>
          <a:prstGeom prst="rect">
            <a:avLst/>
          </a:prstGeom>
        </p:spPr>
      </p:pic>
      <p:pic>
        <p:nvPicPr>
          <p:cNvPr id="69" name="Graphic 68">
            <a:extLst>
              <a:ext uri="{FF2B5EF4-FFF2-40B4-BE49-F238E27FC236}">
                <a16:creationId xmlns:a16="http://schemas.microsoft.com/office/drawing/2014/main" id="{AE133163-46CE-773D-47C3-0DA868E21C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23407" y="21875454"/>
            <a:ext cx="1290804" cy="1290804"/>
          </a:xfrm>
          <a:prstGeom prst="rect">
            <a:avLst/>
          </a:prstGeom>
        </p:spPr>
      </p:pic>
      <p:pic>
        <p:nvPicPr>
          <p:cNvPr id="71" name="Picture 70" descr="A green file with a white square on it&#10;&#10;AI-generated content may be incorrect.">
            <a:extLst>
              <a:ext uri="{FF2B5EF4-FFF2-40B4-BE49-F238E27FC236}">
                <a16:creationId xmlns:a16="http://schemas.microsoft.com/office/drawing/2014/main" id="{C27598BF-652C-7922-29A3-EEFE435FE677}"/>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806290" y="21742179"/>
            <a:ext cx="1424079" cy="1424079"/>
          </a:xfrm>
          <a:prstGeom prst="rect">
            <a:avLst/>
          </a:prstGeom>
        </p:spPr>
      </p:pic>
      <p:sp>
        <p:nvSpPr>
          <p:cNvPr id="12" name="Rectangle: Rounded Corners 11">
            <a:extLst>
              <a:ext uri="{FF2B5EF4-FFF2-40B4-BE49-F238E27FC236}">
                <a16:creationId xmlns:a16="http://schemas.microsoft.com/office/drawing/2014/main" id="{A06EB4FA-1439-C2B4-564F-0227EEAC07E1}"/>
              </a:ext>
            </a:extLst>
          </p:cNvPr>
          <p:cNvSpPr/>
          <p:nvPr/>
        </p:nvSpPr>
        <p:spPr>
          <a:xfrm>
            <a:off x="2168609" y="16939253"/>
            <a:ext cx="3200400" cy="503671"/>
          </a:xfrm>
          <a:prstGeom prst="roundRect">
            <a:avLst/>
          </a:prstGeom>
          <a:solidFill>
            <a:srgbClr val="0073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Block Diagram</a:t>
            </a:r>
          </a:p>
        </p:txBody>
      </p:sp>
      <p:pic>
        <p:nvPicPr>
          <p:cNvPr id="14" name="Picture 13" descr="A red and yellow snake with a black background&#10;&#10;AI-generated content may be incorrect.">
            <a:extLst>
              <a:ext uri="{FF2B5EF4-FFF2-40B4-BE49-F238E27FC236}">
                <a16:creationId xmlns:a16="http://schemas.microsoft.com/office/drawing/2014/main" id="{A8D61F08-D24F-2C0A-188C-0206FE6C3186}"/>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4955" y="23790747"/>
            <a:ext cx="1327432" cy="1352223"/>
          </a:xfrm>
          <a:prstGeom prst="rect">
            <a:avLst/>
          </a:prstGeom>
        </p:spPr>
      </p:pic>
      <p:pic>
        <p:nvPicPr>
          <p:cNvPr id="18" name="Graphic 17">
            <a:extLst>
              <a:ext uri="{FF2B5EF4-FFF2-40B4-BE49-F238E27FC236}">
                <a16:creationId xmlns:a16="http://schemas.microsoft.com/office/drawing/2014/main" id="{FBB8B433-CEFE-456F-678D-3FA39259998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432050" y="23781276"/>
            <a:ext cx="1382714" cy="1382714"/>
          </a:xfrm>
          <a:prstGeom prst="rect">
            <a:avLst/>
          </a:prstGeom>
        </p:spPr>
      </p:pic>
      <p:pic>
        <p:nvPicPr>
          <p:cNvPr id="21" name="Picture 20" descr="A logo with text and waves&#10;&#10;AI-generated content may be incorrect.">
            <a:extLst>
              <a:ext uri="{FF2B5EF4-FFF2-40B4-BE49-F238E27FC236}">
                <a16:creationId xmlns:a16="http://schemas.microsoft.com/office/drawing/2014/main" id="{C5D89807-5B47-3AE5-E411-6E19E75A537A}"/>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926788" y="23815965"/>
            <a:ext cx="1327433" cy="1327433"/>
          </a:xfrm>
          <a:prstGeom prst="rect">
            <a:avLst/>
          </a:prstGeom>
        </p:spPr>
      </p:pic>
      <p:sp>
        <p:nvSpPr>
          <p:cNvPr id="32" name="Rectangle: Rounded Corners 31">
            <a:extLst>
              <a:ext uri="{FF2B5EF4-FFF2-40B4-BE49-F238E27FC236}">
                <a16:creationId xmlns:a16="http://schemas.microsoft.com/office/drawing/2014/main" id="{81A25BDB-4D33-1AD9-1339-9A5949B2287C}"/>
              </a:ext>
            </a:extLst>
          </p:cNvPr>
          <p:cNvSpPr/>
          <p:nvPr/>
        </p:nvSpPr>
        <p:spPr>
          <a:xfrm>
            <a:off x="12895089" y="16622433"/>
            <a:ext cx="3200400" cy="503671"/>
          </a:xfrm>
          <a:prstGeom prst="roundRect">
            <a:avLst/>
          </a:prstGeom>
          <a:solidFill>
            <a:srgbClr val="0073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Hydroponic System</a:t>
            </a:r>
          </a:p>
        </p:txBody>
      </p:sp>
      <p:sp>
        <p:nvSpPr>
          <p:cNvPr id="34" name="Rectangle: Rounded Corners 33">
            <a:extLst>
              <a:ext uri="{FF2B5EF4-FFF2-40B4-BE49-F238E27FC236}">
                <a16:creationId xmlns:a16="http://schemas.microsoft.com/office/drawing/2014/main" id="{0AC5998D-7260-BFB8-345C-932FFAA4A133}"/>
              </a:ext>
            </a:extLst>
          </p:cNvPr>
          <p:cNvSpPr/>
          <p:nvPr/>
        </p:nvSpPr>
        <p:spPr>
          <a:xfrm>
            <a:off x="12844290" y="7051244"/>
            <a:ext cx="3200400" cy="503671"/>
          </a:xfrm>
          <a:prstGeom prst="roundRect">
            <a:avLst/>
          </a:prstGeom>
          <a:solidFill>
            <a:srgbClr val="0073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Project Flow Chart</a:t>
            </a:r>
          </a:p>
        </p:txBody>
      </p:sp>
      <p:sp>
        <p:nvSpPr>
          <p:cNvPr id="65" name="Rectangle: Rounded Corners 64">
            <a:extLst>
              <a:ext uri="{FF2B5EF4-FFF2-40B4-BE49-F238E27FC236}">
                <a16:creationId xmlns:a16="http://schemas.microsoft.com/office/drawing/2014/main" id="{A3D71A27-DDF6-C243-55E5-FB3D9BE143C6}"/>
              </a:ext>
            </a:extLst>
          </p:cNvPr>
          <p:cNvSpPr/>
          <p:nvPr/>
        </p:nvSpPr>
        <p:spPr>
          <a:xfrm>
            <a:off x="17335499" y="17771624"/>
            <a:ext cx="3200400" cy="503671"/>
          </a:xfrm>
          <a:prstGeom prst="roundRect">
            <a:avLst/>
          </a:prstGeom>
          <a:solidFill>
            <a:srgbClr val="0073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Circuit</a:t>
            </a:r>
          </a:p>
        </p:txBody>
      </p:sp>
      <p:pic>
        <p:nvPicPr>
          <p:cNvPr id="68" name="Picture 67" descr="A white pipe with green handle&#10;&#10;AI-generated content may be incorrect.">
            <a:extLst>
              <a:ext uri="{FF2B5EF4-FFF2-40B4-BE49-F238E27FC236}">
                <a16:creationId xmlns:a16="http://schemas.microsoft.com/office/drawing/2014/main" id="{324A6803-81F1-21C7-9483-07917F666297}"/>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2457592" y="18986886"/>
            <a:ext cx="4075394" cy="6151748"/>
          </a:xfrm>
          <a:prstGeom prst="rect">
            <a:avLst/>
          </a:prstGeom>
        </p:spPr>
      </p:pic>
      <p:pic>
        <p:nvPicPr>
          <p:cNvPr id="72" name="Picture 71" descr="A circuit board with wires and cables&#10;&#10;AI-generated content may be incorrect.">
            <a:extLst>
              <a:ext uri="{FF2B5EF4-FFF2-40B4-BE49-F238E27FC236}">
                <a16:creationId xmlns:a16="http://schemas.microsoft.com/office/drawing/2014/main" id="{FB8CA4F6-82A2-5EE7-0440-8ED445346A0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rot="5400000">
            <a:off x="15859826" y="19999946"/>
            <a:ext cx="6151747" cy="4075392"/>
          </a:xfrm>
          <a:prstGeom prst="rect">
            <a:avLst/>
          </a:prstGeom>
        </p:spPr>
      </p:pic>
      <p:pic>
        <p:nvPicPr>
          <p:cNvPr id="8" name="Picture 7" descr="A blue hexagon with a white circle and a black background&#10;&#10;AI-generated content may be incorrect.">
            <a:extLst>
              <a:ext uri="{FF2B5EF4-FFF2-40B4-BE49-F238E27FC236}">
                <a16:creationId xmlns:a16="http://schemas.microsoft.com/office/drawing/2014/main" id="{88B38C3A-6C8E-A99D-B9DE-CD3933F1B184}"/>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5433966" y="23730134"/>
            <a:ext cx="1264295" cy="1398099"/>
          </a:xfrm>
          <a:prstGeom prst="rect">
            <a:avLst/>
          </a:prstGeom>
        </p:spPr>
      </p:pic>
      <p:pic>
        <p:nvPicPr>
          <p:cNvPr id="10" name="Picture 9" descr="A white pipe with many plants growing on it&#10;&#10;AI-generated content may be incorrect.">
            <a:extLst>
              <a:ext uri="{FF2B5EF4-FFF2-40B4-BE49-F238E27FC236}">
                <a16:creationId xmlns:a16="http://schemas.microsoft.com/office/drawing/2014/main" id="{A2060E65-C94F-943A-FC5F-1887F574C0C1}"/>
              </a:ext>
            </a:extLst>
          </p:cNvPr>
          <p:cNvPicPr>
            <a:picLocks noChangeAspect="1"/>
          </p:cNvPicPr>
          <p:nvPr/>
        </p:nvPicPr>
        <p:blipFill>
          <a:blip r:embed="rId19">
            <a:extLst>
              <a:ext uri="{28A0092B-C50C-407E-A947-70E740481C1C}">
                <a14:useLocalDpi xmlns:a14="http://schemas.microsoft.com/office/drawing/2010/main" val="0"/>
              </a:ext>
            </a:extLst>
          </a:blip>
          <a:srcRect l="19231" t="19091" r="7124" b="6062"/>
          <a:stretch/>
        </p:blipFill>
        <p:spPr>
          <a:xfrm>
            <a:off x="7874283" y="19015740"/>
            <a:ext cx="4289631" cy="6148250"/>
          </a:xfrm>
          <a:prstGeom prst="rect">
            <a:avLst/>
          </a:prstGeom>
        </p:spPr>
      </p:pic>
      <p:sp>
        <p:nvSpPr>
          <p:cNvPr id="13" name="Rectangle: Rounded Corners 12">
            <a:extLst>
              <a:ext uri="{FF2B5EF4-FFF2-40B4-BE49-F238E27FC236}">
                <a16:creationId xmlns:a16="http://schemas.microsoft.com/office/drawing/2014/main" id="{5CB7937C-4B09-06F0-E7DF-434DC63FC913}"/>
              </a:ext>
            </a:extLst>
          </p:cNvPr>
          <p:cNvSpPr/>
          <p:nvPr/>
        </p:nvSpPr>
        <p:spPr>
          <a:xfrm>
            <a:off x="8418898" y="17771625"/>
            <a:ext cx="3200400" cy="503671"/>
          </a:xfrm>
          <a:prstGeom prst="roundRect">
            <a:avLst/>
          </a:prstGeom>
          <a:solidFill>
            <a:srgbClr val="0073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3D Model</a:t>
            </a:r>
          </a:p>
        </p:txBody>
      </p:sp>
      <p:sp>
        <p:nvSpPr>
          <p:cNvPr id="15" name="Rectangle: Rounded Corners 14">
            <a:extLst>
              <a:ext uri="{FF2B5EF4-FFF2-40B4-BE49-F238E27FC236}">
                <a16:creationId xmlns:a16="http://schemas.microsoft.com/office/drawing/2014/main" id="{8EF3C0C4-0315-7853-57ED-977B4908B955}"/>
              </a:ext>
            </a:extLst>
          </p:cNvPr>
          <p:cNvSpPr/>
          <p:nvPr/>
        </p:nvSpPr>
        <p:spPr>
          <a:xfrm>
            <a:off x="12906614" y="17789821"/>
            <a:ext cx="3200400" cy="503671"/>
          </a:xfrm>
          <a:prstGeom prst="roundRect">
            <a:avLst/>
          </a:prstGeom>
          <a:solidFill>
            <a:srgbClr val="0073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Physical Structure</a:t>
            </a:r>
          </a:p>
        </p:txBody>
      </p:sp>
      <p:pic>
        <p:nvPicPr>
          <p:cNvPr id="23" name="Graphic 22">
            <a:extLst>
              <a:ext uri="{FF2B5EF4-FFF2-40B4-BE49-F238E27FC236}">
                <a16:creationId xmlns:a16="http://schemas.microsoft.com/office/drawing/2014/main" id="{89C260C3-AC34-EA8F-18C2-0A0282A98D6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28212" y="17789821"/>
            <a:ext cx="6123288" cy="2424667"/>
          </a:xfrm>
          <a:prstGeom prst="rect">
            <a:avLst/>
          </a:prstGeom>
        </p:spPr>
      </p:pic>
      <p:pic>
        <p:nvPicPr>
          <p:cNvPr id="9" name="Graphic 8">
            <a:extLst>
              <a:ext uri="{FF2B5EF4-FFF2-40B4-BE49-F238E27FC236}">
                <a16:creationId xmlns:a16="http://schemas.microsoft.com/office/drawing/2014/main" id="{0393BB13-6DA9-3F27-12C4-5EA7F78C4D2C}"/>
              </a:ext>
            </a:extLst>
          </p:cNvPr>
          <p:cNvPicPr>
            <a:picLocks noGrp="1" noRot="1" noChangeAspect="1" noMove="1" noResize="1" noEditPoints="1" noAdjustHandles="1" noChangeArrowheads="1" noChangeShapeType="1" noCrop="1"/>
          </p:cNvPicPr>
          <p:nvPr/>
        </p:nvPicPr>
        <p:blipFill>
          <a:blip r:embed="rId22">
            <a:extLst>
              <a:ext uri="{96DAC541-7B7A-43D3-8B79-37D633B846F1}">
                <asvg:svgBlip xmlns:asvg="http://schemas.microsoft.com/office/drawing/2016/SVG/main" r:embed="rId23"/>
              </a:ext>
            </a:extLst>
          </a:blip>
          <a:stretch>
            <a:fillRect/>
          </a:stretch>
        </p:blipFill>
        <p:spPr>
          <a:xfrm>
            <a:off x="7719765" y="11268961"/>
            <a:ext cx="3562858" cy="4610757"/>
          </a:xfrm>
          <a:prstGeom prst="rect">
            <a:avLst/>
          </a:prstGeom>
        </p:spPr>
      </p:pic>
      <p:pic>
        <p:nvPicPr>
          <p:cNvPr id="19" name="Graphic 18">
            <a:extLst>
              <a:ext uri="{FF2B5EF4-FFF2-40B4-BE49-F238E27FC236}">
                <a16:creationId xmlns:a16="http://schemas.microsoft.com/office/drawing/2014/main" id="{D1529807-4EF0-3291-D89F-28368A4CD808}"/>
              </a:ext>
            </a:extLst>
          </p:cNvPr>
          <p:cNvPicPr>
            <a:picLocks noGrp="1" noRot="1" noChangeAspect="1" noMove="1" noResize="1" noEditPoints="1" noAdjustHandles="1" noChangeArrowheads="1" noChangeShapeType="1" noCrop="1"/>
          </p:cNvPicPr>
          <p:nvPr/>
        </p:nvPicPr>
        <p:blipFill>
          <a:blip r:embed="rId24">
            <a:extLst>
              <a:ext uri="{96DAC541-7B7A-43D3-8B79-37D633B846F1}">
                <asvg:svgBlip xmlns:asvg="http://schemas.microsoft.com/office/drawing/2016/SVG/main" r:embed="rId25"/>
              </a:ext>
            </a:extLst>
          </a:blip>
          <a:stretch>
            <a:fillRect/>
          </a:stretch>
        </p:blipFill>
        <p:spPr>
          <a:xfrm>
            <a:off x="7562699" y="5394108"/>
            <a:ext cx="5829300" cy="7543800"/>
          </a:xfrm>
          <a:prstGeom prst="rect">
            <a:avLst/>
          </a:prstGeom>
        </p:spPr>
      </p:pic>
      <p:pic>
        <p:nvPicPr>
          <p:cNvPr id="66" name="Graphic 65">
            <a:extLst>
              <a:ext uri="{FF2B5EF4-FFF2-40B4-BE49-F238E27FC236}">
                <a16:creationId xmlns:a16="http://schemas.microsoft.com/office/drawing/2014/main" id="{00E05D2B-5495-951D-C7B6-F28D71726A92}"/>
              </a:ext>
            </a:extLst>
          </p:cNvPr>
          <p:cNvPicPr>
            <a:picLocks noGrp="1" noRot="1" noChangeAspect="1" noMove="1" noResize="1" noEditPoints="1" noAdjustHandles="1" noChangeArrowheads="1" noChangeShapeType="1" noCrop="1"/>
          </p:cNvPicPr>
          <p:nvPr/>
        </p:nvPicPr>
        <p:blipFill>
          <a:blip r:embed="rId26">
            <a:extLst>
              <a:ext uri="{96DAC541-7B7A-43D3-8B79-37D633B846F1}">
                <asvg:svgBlip xmlns:asvg="http://schemas.microsoft.com/office/drawing/2016/SVG/main" r:embed="rId27"/>
              </a:ext>
            </a:extLst>
          </a:blip>
          <a:stretch>
            <a:fillRect/>
          </a:stretch>
        </p:blipFill>
        <p:spPr>
          <a:xfrm>
            <a:off x="16288312" y="6149728"/>
            <a:ext cx="5116775" cy="6621708"/>
          </a:xfrm>
          <a:prstGeom prst="rect">
            <a:avLst/>
          </a:prstGeom>
        </p:spPr>
      </p:pic>
      <p:pic>
        <p:nvPicPr>
          <p:cNvPr id="73" name="Graphic 72">
            <a:extLst>
              <a:ext uri="{FF2B5EF4-FFF2-40B4-BE49-F238E27FC236}">
                <a16:creationId xmlns:a16="http://schemas.microsoft.com/office/drawing/2014/main" id="{3B9605D6-29D2-79A7-4A64-25F8D1C6A86F}"/>
              </a:ext>
            </a:extLst>
          </p:cNvPr>
          <p:cNvPicPr>
            <a:picLocks noGrp="1" noRot="1" noChangeAspect="1" noMove="1" noResize="1" noEditPoints="1" noAdjustHandles="1" noChangeArrowheads="1" noChangeShapeType="1" noCrop="1"/>
          </p:cNvPicPr>
          <p:nvPr/>
        </p:nvPicPr>
        <p:blipFill>
          <a:blip r:embed="rId28">
            <a:extLst>
              <a:ext uri="{96DAC541-7B7A-43D3-8B79-37D633B846F1}">
                <asvg:svgBlip xmlns:asvg="http://schemas.microsoft.com/office/drawing/2016/SVG/main" r:embed="rId29"/>
              </a:ext>
            </a:extLst>
          </a:blip>
          <a:stretch>
            <a:fillRect/>
          </a:stretch>
        </p:blipFill>
        <p:spPr>
          <a:xfrm>
            <a:off x="10694574" y="6651456"/>
            <a:ext cx="10810325" cy="13989832"/>
          </a:xfrm>
          <a:prstGeom prst="rect">
            <a:avLst/>
          </a:prstGeom>
        </p:spPr>
      </p:pic>
      <p:cxnSp>
        <p:nvCxnSpPr>
          <p:cNvPr id="79" name="Connector: Curved 78">
            <a:extLst>
              <a:ext uri="{FF2B5EF4-FFF2-40B4-BE49-F238E27FC236}">
                <a16:creationId xmlns:a16="http://schemas.microsoft.com/office/drawing/2014/main" id="{5624B1F6-F682-135E-D7C4-795483A170AC}"/>
              </a:ext>
            </a:extLst>
          </p:cNvPr>
          <p:cNvCxnSpPr>
            <a:cxnSpLocks noGrp="1" noRot="1" noMove="1" noResize="1" noEditPoints="1" noAdjustHandles="1" noChangeArrowheads="1" noChangeShapeType="1"/>
          </p:cNvCxnSpPr>
          <p:nvPr/>
        </p:nvCxnSpPr>
        <p:spPr>
          <a:xfrm>
            <a:off x="10549287" y="8889586"/>
            <a:ext cx="0" cy="365760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83" name="Connector: Curved 82">
            <a:extLst>
              <a:ext uri="{FF2B5EF4-FFF2-40B4-BE49-F238E27FC236}">
                <a16:creationId xmlns:a16="http://schemas.microsoft.com/office/drawing/2014/main" id="{8D76BCD9-EC9A-EC0E-2777-3C482D003AF5}"/>
              </a:ext>
            </a:extLst>
          </p:cNvPr>
          <p:cNvCxnSpPr>
            <a:cxnSpLocks noGrp="1" noRot="1" noMove="1" noResize="1" noEditPoints="1" noAdjustHandles="1" noChangeArrowheads="1" noChangeShapeType="1"/>
          </p:cNvCxnSpPr>
          <p:nvPr/>
        </p:nvCxnSpPr>
        <p:spPr>
          <a:xfrm flipH="1">
            <a:off x="10590795" y="9336614"/>
            <a:ext cx="6020805" cy="3229221"/>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86" name="Connector: Curved 85">
            <a:extLst>
              <a:ext uri="{FF2B5EF4-FFF2-40B4-BE49-F238E27FC236}">
                <a16:creationId xmlns:a16="http://schemas.microsoft.com/office/drawing/2014/main" id="{04483815-BB9B-5AB4-FF4F-E75572401693}"/>
              </a:ext>
            </a:extLst>
          </p:cNvPr>
          <p:cNvCxnSpPr>
            <a:cxnSpLocks noGrp="1" noRot="1" noMove="1" noResize="1" noEditPoints="1" noAdjustHandles="1" noChangeArrowheads="1" noChangeShapeType="1"/>
          </p:cNvCxnSpPr>
          <p:nvPr/>
        </p:nvCxnSpPr>
        <p:spPr>
          <a:xfrm flipH="1">
            <a:off x="10615773" y="11533353"/>
            <a:ext cx="3828717" cy="1037426"/>
          </a:xfrm>
          <a:prstGeom prst="straightConnector1">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9" name="Connector: Elbow 108">
            <a:extLst>
              <a:ext uri="{FF2B5EF4-FFF2-40B4-BE49-F238E27FC236}">
                <a16:creationId xmlns:a16="http://schemas.microsoft.com/office/drawing/2014/main" id="{4EB6FAC7-3591-A62A-D571-561AFFD6DC6F}"/>
              </a:ext>
            </a:extLst>
          </p:cNvPr>
          <p:cNvCxnSpPr>
            <a:cxnSpLocks noGrp="1" noRot="1" noMove="1" noResize="1" noEditPoints="1" noAdjustHandles="1" noChangeArrowheads="1" noChangeShapeType="1"/>
          </p:cNvCxnSpPr>
          <p:nvPr/>
        </p:nvCxnSpPr>
        <p:spPr>
          <a:xfrm>
            <a:off x="10615773" y="13009999"/>
            <a:ext cx="2942526" cy="2594777"/>
          </a:xfrm>
          <a:prstGeom prst="bentConnector3">
            <a:avLst>
              <a:gd name="adj1" fmla="val 15688"/>
            </a:avLst>
          </a:prstGeom>
          <a:ln>
            <a:solidFill>
              <a:schemeClr val="tx1"/>
            </a:solidFill>
            <a:headEnd type="triangle"/>
            <a:tailEnd type="triangle"/>
          </a:ln>
        </p:spPr>
        <p:style>
          <a:lnRef idx="2">
            <a:schemeClr val="dk1"/>
          </a:lnRef>
          <a:fillRef idx="0">
            <a:schemeClr val="dk1"/>
          </a:fillRef>
          <a:effectRef idx="1">
            <a:schemeClr val="dk1"/>
          </a:effectRef>
          <a:fontRef idx="minor">
            <a:schemeClr val="tx1"/>
          </a:fontRef>
        </p:style>
      </p:cxnSp>
      <p:sp>
        <p:nvSpPr>
          <p:cNvPr id="121" name="TextBox 120">
            <a:extLst>
              <a:ext uri="{FF2B5EF4-FFF2-40B4-BE49-F238E27FC236}">
                <a16:creationId xmlns:a16="http://schemas.microsoft.com/office/drawing/2014/main" id="{68C7D92A-645B-9D92-353A-A2EA0F126030}"/>
              </a:ext>
            </a:extLst>
          </p:cNvPr>
          <p:cNvSpPr txBox="1"/>
          <p:nvPr/>
        </p:nvSpPr>
        <p:spPr>
          <a:xfrm>
            <a:off x="14077642" y="15444372"/>
            <a:ext cx="835293" cy="307777"/>
          </a:xfrm>
          <a:prstGeom prst="rect">
            <a:avLst/>
          </a:prstGeom>
          <a:noFill/>
        </p:spPr>
        <p:txBody>
          <a:bodyPr wrap="none" rtlCol="0">
            <a:spAutoFit/>
          </a:bodyPr>
          <a:lstStyle/>
          <a:p>
            <a:r>
              <a:rPr lang="en-US" sz="1400" b="1" dirty="0"/>
              <a:t>Actuator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6D8F6E44805B4C8AC124A01C286B79" ma:contentTypeVersion="17" ma:contentTypeDescription="Create a new document." ma:contentTypeScope="" ma:versionID="1684f6dcd09d0212061317af0ffd3257">
  <xsd:schema xmlns:xsd="http://www.w3.org/2001/XMLSchema" xmlns:xs="http://www.w3.org/2001/XMLSchema" xmlns:p="http://schemas.microsoft.com/office/2006/metadata/properties" xmlns:ns3="3b8eea08-6643-43ac-96a0-38c27fae799a" xmlns:ns4="8bba5a66-41fb-4b96-8e6f-b355747de607" targetNamespace="http://schemas.microsoft.com/office/2006/metadata/properties" ma:root="true" ma:fieldsID="3d1f8880f31270ee7075d8b7b5c0f8d8" ns3:_="" ns4:_="">
    <xsd:import namespace="3b8eea08-6643-43ac-96a0-38c27fae799a"/>
    <xsd:import namespace="8bba5a66-41fb-4b96-8e6f-b355747de60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ServiceObjectDetectorVersions" minOccurs="0"/>
                <xsd:element ref="ns3:MediaLengthInSecond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8eea08-6643-43ac-96a0-38c27fae79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DateTaken" ma:index="23" nillable="true" ma:displayName="MediaServiceDateTaken" ma:hidden="true" ma:indexed="true" ma:internalName="MediaServiceDateTake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ba5a66-41fb-4b96-8e6f-b355747de607"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b8eea08-6643-43ac-96a0-38c27fae799a" xsi:nil="true"/>
  </documentManagement>
</p:properties>
</file>

<file path=customXml/itemProps1.xml><?xml version="1.0" encoding="utf-8"?>
<ds:datastoreItem xmlns:ds="http://schemas.openxmlformats.org/officeDocument/2006/customXml" ds:itemID="{FD31A03F-DD62-490D-A7F7-419DDD4137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8eea08-6643-43ac-96a0-38c27fae799a"/>
    <ds:schemaRef ds:uri="8bba5a66-41fb-4b96-8e6f-b355747de6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ABD6809-A407-4024-9D1D-6BA7A653D988}">
  <ds:schemaRefs>
    <ds:schemaRef ds:uri="http://schemas.microsoft.com/sharepoint/v3/contenttype/forms"/>
  </ds:schemaRefs>
</ds:datastoreItem>
</file>

<file path=customXml/itemProps3.xml><?xml version="1.0" encoding="utf-8"?>
<ds:datastoreItem xmlns:ds="http://schemas.openxmlformats.org/officeDocument/2006/customXml" ds:itemID="{090DF167-1D77-4592-BE20-B8EE13063B7A}">
  <ds:schemaRefs>
    <ds:schemaRef ds:uri="http://purl.org/dc/dcmitype/"/>
    <ds:schemaRef ds:uri="http://www.w3.org/XML/1998/namespace"/>
    <ds:schemaRef ds:uri="http://schemas.microsoft.com/office/infopath/2007/PartnerControls"/>
    <ds:schemaRef ds:uri="http://purl.org/dc/terms/"/>
    <ds:schemaRef ds:uri="8bba5a66-41fb-4b96-8e6f-b355747de607"/>
    <ds:schemaRef ds:uri="http://schemas.microsoft.com/office/2006/documentManagement/types"/>
    <ds:schemaRef ds:uri="http://purl.org/dc/elements/1.1/"/>
    <ds:schemaRef ds:uri="http://schemas.openxmlformats.org/package/2006/metadata/core-properties"/>
    <ds:schemaRef ds:uri="3b8eea08-6643-43ac-96a0-38c27fae799a"/>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1833</TotalTime>
  <Words>481</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Aptos</vt:lpstr>
      <vt:lpstr>Arial</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Namal FYP Design Posters</dc:title>
  <dc:creator>Z</dc:creator>
  <cp:lastModifiedBy>Fahim Ur Rehman Shah</cp:lastModifiedBy>
  <cp:revision>35</cp:revision>
  <dcterms:created xsi:type="dcterms:W3CDTF">2006-08-16T00:00:00Z</dcterms:created>
  <dcterms:modified xsi:type="dcterms:W3CDTF">2025-05-02T17:38:10Z</dcterms:modified>
  <dc:identifier>DAGBD8-tdws</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0x010100C86D8F6E44805B4C8AC124A01C286B79</vt:lpwstr>
  </property>
</Properties>
</file>