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4" r:id="rId6"/>
    <p:sldId id="260" r:id="rId7"/>
    <p:sldId id="259" r:id="rId8"/>
    <p:sldId id="263"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509D3-3BE2-BD91-193F-52C2B1E8D633}" v="371" dt="2023-01-27T20:12:02.246"/>
    <p1510:client id="{34C7F312-3FFD-2C06-5BF3-E4D31FBFFCF5}" v="14" dt="2023-01-27T15:49:52.531"/>
    <p1510:client id="{414933D3-CFC0-453D-A635-BF5280C8D556}" v="406" dt="2023-01-27T15:33:48.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3D rendering of a robotic arm with fingers half-curled and the index finger pointing out">
            <a:extLst>
              <a:ext uri="{FF2B5EF4-FFF2-40B4-BE49-F238E27FC236}">
                <a16:creationId xmlns:a16="http://schemas.microsoft.com/office/drawing/2014/main" id="{3F112E76-29B6-B12D-94CD-34AF55426DCB}"/>
              </a:ext>
            </a:extLst>
          </p:cNvPr>
          <p:cNvPicPr>
            <a:picLocks noChangeAspect="1"/>
          </p:cNvPicPr>
          <p:nvPr/>
        </p:nvPicPr>
        <p:blipFill rotWithShape="1">
          <a:blip r:embed="rId2"/>
          <a:srcRect r="12800" b="9083"/>
          <a:stretch/>
        </p:blipFill>
        <p:spPr>
          <a:xfrm>
            <a:off x="3523488" y="10"/>
            <a:ext cx="8668512" cy="6857990"/>
          </a:xfrm>
          <a:prstGeom prst="rect">
            <a:avLst/>
          </a:prstGeom>
        </p:spPr>
      </p:pic>
      <p:sp>
        <p:nvSpPr>
          <p:cNvPr id="8"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b="1">
                <a:ea typeface="+mj-lt"/>
                <a:cs typeface="+mj-lt"/>
              </a:rPr>
              <a:t>Supervise Robotic Hand</a:t>
            </a:r>
            <a:br>
              <a:rPr lang="en-US" sz="4800" b="1">
                <a:ea typeface="+mj-lt"/>
                <a:cs typeface="+mj-lt"/>
              </a:rPr>
            </a:br>
            <a:r>
              <a:rPr lang="en-US" sz="4800" b="1">
                <a:ea typeface="+mj-lt"/>
                <a:cs typeface="+mj-lt"/>
              </a:rPr>
              <a:t>in various ways </a:t>
            </a:r>
            <a:endParaRPr lang="en-US" sz="4800" b="1">
              <a:cs typeface="Calibri Light" panose="020F0302020204030204"/>
            </a:endParaRPr>
          </a:p>
        </p:txBody>
      </p:sp>
      <p:sp>
        <p:nvSpPr>
          <p:cNvPr id="3" name="Subtitle 2"/>
          <p:cNvSpPr>
            <a:spLocks noGrp="1"/>
          </p:cNvSpPr>
          <p:nvPr>
            <p:ph type="subTitle" idx="1"/>
          </p:nvPr>
        </p:nvSpPr>
        <p:spPr>
          <a:xfrm>
            <a:off x="477980" y="4675367"/>
            <a:ext cx="2823914" cy="1222252"/>
          </a:xfrm>
        </p:spPr>
        <p:txBody>
          <a:bodyPr vert="horz" lIns="91440" tIns="45720" rIns="91440" bIns="45720" rtlCol="0" anchor="t">
            <a:noAutofit/>
          </a:bodyPr>
          <a:lstStyle/>
          <a:p>
            <a:pPr algn="l"/>
            <a:endParaRPr lang="en-US" sz="2800">
              <a:ea typeface="Calibri"/>
              <a:cs typeface="Calibri"/>
            </a:endParaRPr>
          </a:p>
          <a:p>
            <a:pPr algn="l"/>
            <a:r>
              <a:rPr lang="en-US" sz="2800" b="1" err="1">
                <a:cs typeface="Calibri"/>
              </a:rPr>
              <a:t>Team_CopyPaste</a:t>
            </a:r>
            <a:endParaRPr lang="en-US" sz="2800" b="1">
              <a:ea typeface="Calibri"/>
              <a:cs typeface="Calibri"/>
            </a:endParaRPr>
          </a:p>
        </p:txBody>
      </p:sp>
      <p:sp>
        <p:nvSpPr>
          <p:cNvPr id="10"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60B80-6352-E2A7-8B42-6D6AC6492483}"/>
              </a:ext>
            </a:extLst>
          </p:cNvPr>
          <p:cNvSpPr>
            <a:spLocks noGrp="1"/>
          </p:cNvSpPr>
          <p:nvPr>
            <p:ph type="title"/>
          </p:nvPr>
        </p:nvSpPr>
        <p:spPr>
          <a:xfrm>
            <a:off x="686834" y="591344"/>
            <a:ext cx="3200400" cy="5585619"/>
          </a:xfrm>
        </p:spPr>
        <p:txBody>
          <a:bodyPr>
            <a:normAutofit/>
          </a:bodyPr>
          <a:lstStyle/>
          <a:p>
            <a:r>
              <a:rPr lang="en-US" b="1">
                <a:solidFill>
                  <a:srgbClr val="FFFFFF"/>
                </a:solidFill>
                <a:cs typeface="Calibri Light"/>
              </a:rPr>
              <a:t>Supervise Robotic Hand in various ways</a:t>
            </a:r>
            <a:endParaRPr lang="en-US">
              <a:solidFill>
                <a:srgbClr val="FFFFFF"/>
              </a:solidFill>
            </a:endParaRPr>
          </a:p>
        </p:txBody>
      </p:sp>
      <p:sp>
        <p:nvSpPr>
          <p:cNvPr id="51" name="Arc 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CD70B1-0804-7702-676F-8D7DF63770A1}"/>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ea typeface="+mn-lt"/>
                <a:cs typeface="+mn-lt"/>
              </a:rPr>
              <a:t>Supervised robotic hand refers to a robotic hand that is controlled and operated by a human. The operator provides input to the robotic hand through various ways. Our proposed system is mainly works in different interfaces and controls the robotic hand in different ways  Voice Controlled, Eye Motion Controlled, Hand Gesture Mimicking.</a:t>
            </a:r>
            <a:endParaRPr lang="en-US">
              <a:cs typeface="Calibri" panose="020F0502020204030204"/>
            </a:endParaRPr>
          </a:p>
        </p:txBody>
      </p:sp>
    </p:spTree>
    <p:extLst>
      <p:ext uri="{BB962C8B-B14F-4D97-AF65-F5344CB8AC3E}">
        <p14:creationId xmlns:p14="http://schemas.microsoft.com/office/powerpoint/2010/main" val="188314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93EF1-D83E-B194-45F1-D4CA49F9A392}"/>
              </a:ext>
            </a:extLst>
          </p:cNvPr>
          <p:cNvSpPr>
            <a:spLocks noGrp="1"/>
          </p:cNvSpPr>
          <p:nvPr>
            <p:ph type="title"/>
          </p:nvPr>
        </p:nvSpPr>
        <p:spPr>
          <a:xfrm>
            <a:off x="686834" y="591344"/>
            <a:ext cx="3200400" cy="5585619"/>
          </a:xfrm>
        </p:spPr>
        <p:txBody>
          <a:bodyPr>
            <a:normAutofit/>
          </a:bodyPr>
          <a:lstStyle/>
          <a:p>
            <a:r>
              <a:rPr lang="en-US" b="1">
                <a:solidFill>
                  <a:srgbClr val="FFFFFF"/>
                </a:solidFill>
                <a:ea typeface="+mj-lt"/>
                <a:cs typeface="+mj-lt"/>
              </a:rPr>
              <a:t>Supervise Robotic Hand by Mimicking Hand</a:t>
            </a:r>
            <a:endParaRPr lang="en-US">
              <a:solidFill>
                <a:srgbClr val="FFFFFF"/>
              </a:solidFill>
              <a:ea typeface="+mj-lt"/>
              <a:cs typeface="+mj-lt"/>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C6DA1D-D995-19CF-1E4A-FC0EC39FFD9F}"/>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600">
                <a:ea typeface="+mn-lt"/>
                <a:cs typeface="+mn-lt"/>
              </a:rPr>
              <a:t>By using a human hand as a model, it can be easier to design a control system for the robotic hand. For example, a human operator could use their own hand to control the robotic hand in a teleoperation setup in very hazardous or risky place such as Any radiated place or deep in ocean etc. which would be more intuitive and accurate than using a joystick or other type of control interface. </a:t>
            </a:r>
            <a:endParaRPr lang="en-US" sz="2600"/>
          </a:p>
          <a:p>
            <a:pPr marL="0" indent="0">
              <a:buNone/>
            </a:pPr>
            <a:r>
              <a:rPr lang="en-US" sz="2600">
                <a:ea typeface="+mn-lt"/>
                <a:cs typeface="+mn-lt"/>
              </a:rPr>
              <a:t>Mimicking the movement of one hand with a robotic hand can be important for one-handed individuals as it can help them to perform tasks that would otherwise be difficult or impossible to do with just one hand.</a:t>
            </a:r>
            <a:endParaRPr lang="en-US" sz="2600"/>
          </a:p>
        </p:txBody>
      </p:sp>
    </p:spTree>
    <p:extLst>
      <p:ext uri="{BB962C8B-B14F-4D97-AF65-F5344CB8AC3E}">
        <p14:creationId xmlns:p14="http://schemas.microsoft.com/office/powerpoint/2010/main" val="218279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B3713232-A06F-187E-4B83-AAC97FD0AF37}"/>
              </a:ext>
            </a:extLst>
          </p:cNvPr>
          <p:cNvPicPr>
            <a:picLocks noGrp="1" noChangeAspect="1"/>
          </p:cNvPicPr>
          <p:nvPr>
            <p:ph idx="1"/>
          </p:nvPr>
        </p:nvPicPr>
        <p:blipFill>
          <a:blip r:embed="rId2"/>
          <a:stretch>
            <a:fillRect/>
          </a:stretch>
        </p:blipFill>
        <p:spPr>
          <a:xfrm>
            <a:off x="194739" y="323233"/>
            <a:ext cx="3784072" cy="6206508"/>
          </a:xfrm>
        </p:spPr>
      </p:pic>
      <p:sp>
        <p:nvSpPr>
          <p:cNvPr id="10" name="Content Placeholder 2">
            <a:extLst>
              <a:ext uri="{FF2B5EF4-FFF2-40B4-BE49-F238E27FC236}">
                <a16:creationId xmlns:a16="http://schemas.microsoft.com/office/drawing/2014/main" id="{FE96E744-26E5-AE04-65E3-5AA9D53E9ED3}"/>
              </a:ext>
            </a:extLst>
          </p:cNvPr>
          <p:cNvSpPr txBox="1">
            <a:spLocks/>
          </p:cNvSpPr>
          <p:nvPr/>
        </p:nvSpPr>
        <p:spPr>
          <a:xfrm>
            <a:off x="4447308" y="337345"/>
            <a:ext cx="6906491" cy="583961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600" b="1">
              <a:ea typeface="+mn-lt"/>
              <a:cs typeface="+mn-lt"/>
            </a:endParaRPr>
          </a:p>
          <a:p>
            <a:pPr>
              <a:buNone/>
            </a:pPr>
            <a:r>
              <a:rPr lang="en-US" sz="2600" b="1">
                <a:latin typeface="Calibri Light"/>
                <a:ea typeface="+mn-lt"/>
                <a:cs typeface="Calibri Light"/>
              </a:rPr>
              <a:t>Supervise Robotic Hand by Mimicking Hand</a:t>
            </a:r>
            <a:endParaRPr lang="en-US" sz="2600" b="1">
              <a:ea typeface="+mn-lt"/>
              <a:cs typeface="+mn-lt"/>
            </a:endParaRPr>
          </a:p>
          <a:p>
            <a:pPr marL="0" indent="0">
              <a:buFont typeface="Arial" panose="020B0604020202020204" pitchFamily="34" charset="0"/>
              <a:buNone/>
            </a:pPr>
            <a:endParaRPr lang="en-US" sz="2600" b="1">
              <a:ea typeface="+mn-lt"/>
              <a:cs typeface="+mn-lt"/>
            </a:endParaRPr>
          </a:p>
          <a:p>
            <a:pPr marL="0" indent="0">
              <a:buNone/>
            </a:pPr>
            <a:r>
              <a:rPr lang="en-US" sz="2600">
                <a:ea typeface="+mn-lt"/>
                <a:cs typeface="+mn-lt"/>
              </a:rPr>
              <a:t>system will try to detect hand of the user then spot all the points based on the co-ordinates a valid command detected. then As per command control signal will generate and sends it to the processor responsible for movement of the hand and the processor process the data and move hand as users command.</a:t>
            </a:r>
            <a:endParaRPr lang="en-US"/>
          </a:p>
        </p:txBody>
      </p:sp>
    </p:spTree>
    <p:extLst>
      <p:ext uri="{BB962C8B-B14F-4D97-AF65-F5344CB8AC3E}">
        <p14:creationId xmlns:p14="http://schemas.microsoft.com/office/powerpoint/2010/main" val="3089992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93EF1-D83E-B194-45F1-D4CA49F9A392}"/>
              </a:ext>
            </a:extLst>
          </p:cNvPr>
          <p:cNvSpPr>
            <a:spLocks noGrp="1"/>
          </p:cNvSpPr>
          <p:nvPr>
            <p:ph type="title"/>
          </p:nvPr>
        </p:nvSpPr>
        <p:spPr>
          <a:xfrm>
            <a:off x="686834" y="591344"/>
            <a:ext cx="3200400" cy="5585619"/>
          </a:xfrm>
        </p:spPr>
        <p:txBody>
          <a:bodyPr>
            <a:normAutofit/>
          </a:bodyPr>
          <a:lstStyle/>
          <a:p>
            <a:r>
              <a:rPr lang="en-US" b="1">
                <a:solidFill>
                  <a:srgbClr val="FFFFFF"/>
                </a:solidFill>
                <a:ea typeface="+mj-lt"/>
                <a:cs typeface="+mj-lt"/>
              </a:rPr>
              <a:t>Supervise Robotic Hand by Mimicking Hand</a:t>
            </a:r>
            <a:endParaRPr lang="en-US">
              <a:solidFill>
                <a:srgbClr val="FFFFFF"/>
              </a:solidFill>
              <a:ea typeface="+mj-lt"/>
              <a:cs typeface="+mj-lt"/>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C6DA1D-D995-19CF-1E4A-FC0EC39FFD9F}"/>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US" sz="2600" dirty="0">
              <a:cs typeface="Calibri"/>
            </a:endParaRPr>
          </a:p>
        </p:txBody>
      </p:sp>
    </p:spTree>
    <p:extLst>
      <p:ext uri="{BB962C8B-B14F-4D97-AF65-F5344CB8AC3E}">
        <p14:creationId xmlns:p14="http://schemas.microsoft.com/office/powerpoint/2010/main" val="373241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CB207-E357-BD27-B708-63850F3242C6}"/>
              </a:ext>
            </a:extLst>
          </p:cNvPr>
          <p:cNvSpPr>
            <a:spLocks noGrp="1"/>
          </p:cNvSpPr>
          <p:nvPr>
            <p:ph type="title"/>
          </p:nvPr>
        </p:nvSpPr>
        <p:spPr>
          <a:xfrm>
            <a:off x="686834" y="591344"/>
            <a:ext cx="3200400" cy="5585619"/>
          </a:xfrm>
        </p:spPr>
        <p:txBody>
          <a:bodyPr>
            <a:normAutofit/>
          </a:bodyPr>
          <a:lstStyle/>
          <a:p>
            <a:r>
              <a:rPr lang="en-US" b="1">
                <a:solidFill>
                  <a:srgbClr val="FFFFFF"/>
                </a:solidFill>
                <a:cs typeface="Calibri Light"/>
              </a:rPr>
              <a:t>Supervise Robotic Hand by Eye Movement</a:t>
            </a:r>
            <a:endParaRPr lang="en-US">
              <a:solidFill>
                <a:srgbClr val="FFFFFF"/>
              </a:solidFill>
              <a:ea typeface="+mj-lt"/>
              <a:cs typeface="+mj-lt"/>
            </a:endParaRPr>
          </a:p>
          <a:p>
            <a:endParaRPr lang="en-US">
              <a:solidFill>
                <a:srgbClr val="FFFFFF"/>
              </a:solidFill>
              <a:cs typeface="Calibri Light"/>
            </a:endParaRP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827A69-7BDE-3C98-0641-10101D60B878}"/>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ea typeface="+mn-lt"/>
                <a:cs typeface="+mn-lt"/>
              </a:rPr>
              <a:t>Controlling a robotic hand using eye movement can be especially important for individuals with disabilities, as it can provide them with increased independence and the ability to perform tasks that would otherwise be difficult or impossible. Eye movement control allows individuals with physical disabilities or limited mobility to control the robotic hand without the need for a physical control interface, such as a joystick or keyboard. This can make the robotic hand more accessible to a wider range of individuals, including those with paralysis or amputation.</a:t>
            </a:r>
            <a:endParaRPr lang="en-US"/>
          </a:p>
        </p:txBody>
      </p:sp>
    </p:spTree>
    <p:extLst>
      <p:ext uri="{BB962C8B-B14F-4D97-AF65-F5344CB8AC3E}">
        <p14:creationId xmlns:p14="http://schemas.microsoft.com/office/powerpoint/2010/main" val="271919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C58AB6-A8AA-9612-F8C2-ED57260BAC3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600" b="1" dirty="0">
                <a:ea typeface="+mn-lt"/>
                <a:cs typeface="+mn-lt"/>
              </a:rPr>
              <a:t>Supervise Robotic Hand by Eye Movement</a:t>
            </a:r>
          </a:p>
          <a:p>
            <a:pPr marL="0" indent="0">
              <a:buNone/>
            </a:pPr>
            <a:endParaRPr lang="en-US" sz="2600" b="1">
              <a:cs typeface="Calibri"/>
            </a:endParaRPr>
          </a:p>
          <a:p>
            <a:pPr marL="0" indent="0">
              <a:buNone/>
            </a:pPr>
            <a:r>
              <a:rPr lang="en-US" sz="2600" dirty="0">
                <a:ea typeface="+mn-lt"/>
                <a:cs typeface="+mn-lt"/>
              </a:rPr>
              <a:t>system will try to detect users face then start capturing eye movement spot all the points and based on the co-ordinates of pupil a valid command detected. Then As per command control signal will generate and sends it to the processor responsible for movement of the hand and the processor process the data and move hand as users command</a:t>
            </a:r>
            <a:endParaRPr lang="en-US" dirty="0"/>
          </a:p>
        </p:txBody>
      </p:sp>
      <p:pic>
        <p:nvPicPr>
          <p:cNvPr id="13" name="Picture 13" descr="Diagram&#10;&#10;Description automatically generated">
            <a:extLst>
              <a:ext uri="{FF2B5EF4-FFF2-40B4-BE49-F238E27FC236}">
                <a16:creationId xmlns:a16="http://schemas.microsoft.com/office/drawing/2014/main" id="{48307271-866C-3D40-917E-B78402512561}"/>
              </a:ext>
            </a:extLst>
          </p:cNvPr>
          <p:cNvPicPr>
            <a:picLocks noChangeAspect="1"/>
          </p:cNvPicPr>
          <p:nvPr/>
        </p:nvPicPr>
        <p:blipFill>
          <a:blip r:embed="rId2"/>
          <a:stretch>
            <a:fillRect/>
          </a:stretch>
        </p:blipFill>
        <p:spPr>
          <a:xfrm>
            <a:off x="238360" y="355600"/>
            <a:ext cx="3728390" cy="6287909"/>
          </a:xfrm>
          <a:prstGeom prst="rect">
            <a:avLst/>
          </a:prstGeom>
        </p:spPr>
      </p:pic>
    </p:spTree>
    <p:extLst>
      <p:ext uri="{BB962C8B-B14F-4D97-AF65-F5344CB8AC3E}">
        <p14:creationId xmlns:p14="http://schemas.microsoft.com/office/powerpoint/2010/main" val="393021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CB207-E357-BD27-B708-63850F3242C6}"/>
              </a:ext>
            </a:extLst>
          </p:cNvPr>
          <p:cNvSpPr>
            <a:spLocks noGrp="1"/>
          </p:cNvSpPr>
          <p:nvPr>
            <p:ph type="title"/>
          </p:nvPr>
        </p:nvSpPr>
        <p:spPr>
          <a:xfrm>
            <a:off x="686834" y="591344"/>
            <a:ext cx="3200400" cy="5585619"/>
          </a:xfrm>
        </p:spPr>
        <p:txBody>
          <a:bodyPr>
            <a:normAutofit/>
          </a:bodyPr>
          <a:lstStyle/>
          <a:p>
            <a:r>
              <a:rPr lang="en-US" b="1">
                <a:solidFill>
                  <a:srgbClr val="FFFFFF"/>
                </a:solidFill>
                <a:cs typeface="Calibri Light"/>
              </a:rPr>
              <a:t>Supervise Robotic Hand by Voice Command</a:t>
            </a:r>
            <a:endParaRPr lang="en-US" b="1">
              <a:solidFill>
                <a:srgbClr val="FFFFFF"/>
              </a:solidFill>
              <a:ea typeface="+mj-lt"/>
              <a:cs typeface="+mj-lt"/>
            </a:endParaRPr>
          </a:p>
          <a:p>
            <a:endParaRPr lang="en-US">
              <a:solidFill>
                <a:srgbClr val="FFFFFF"/>
              </a:solidFill>
              <a:cs typeface="Calibri Light"/>
            </a:endParaRP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827A69-7BDE-3C98-0641-10101D60B878}"/>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514350" indent="-514350">
              <a:buAutoNum type="arabicPeriod"/>
            </a:pPr>
            <a:r>
              <a:rPr lang="en-US" sz="2400" dirty="0">
                <a:ea typeface="+mn-lt"/>
                <a:cs typeface="+mn-lt"/>
              </a:rPr>
              <a:t>Increased accessibility: Voice commands allow individuals with physical disabilities or limited mobility to control the robotic hand without the need for a physical control interface</a:t>
            </a:r>
          </a:p>
          <a:p>
            <a:pPr marL="514350" indent="-514350">
              <a:buAutoNum type="arabicPeriod"/>
            </a:pPr>
            <a:r>
              <a:rPr lang="en-US" sz="2400" dirty="0">
                <a:ea typeface="+mn-lt"/>
                <a:cs typeface="+mn-lt"/>
              </a:rPr>
              <a:t>Improved ease of use: Voice commands can also be more intuitive and easier to use than a traditional control interface.</a:t>
            </a:r>
          </a:p>
          <a:p>
            <a:pPr marL="514350" indent="-514350">
              <a:buAutoNum type="arabicPeriod"/>
            </a:pPr>
            <a:r>
              <a:rPr lang="en-US" sz="2400" dirty="0">
                <a:ea typeface="+mn-lt"/>
                <a:cs typeface="+mn-lt"/>
              </a:rPr>
              <a:t>Multi-tasking: Voice commands can also allow an operator to control the robotic hand while doing other tasks, such as monitoring other machines or controlling other robots, thus increasing productivity</a:t>
            </a:r>
            <a:endParaRPr lang="en-US" sz="2400" dirty="0">
              <a:cs typeface="Calibri"/>
            </a:endParaRPr>
          </a:p>
        </p:txBody>
      </p:sp>
    </p:spTree>
    <p:extLst>
      <p:ext uri="{BB962C8B-B14F-4D97-AF65-F5344CB8AC3E}">
        <p14:creationId xmlns:p14="http://schemas.microsoft.com/office/powerpoint/2010/main" val="188076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C6DA1D-D995-19CF-1E4A-FC0EC39FFD9F}"/>
              </a:ext>
            </a:extLst>
          </p:cNvPr>
          <p:cNvSpPr>
            <a:spLocks noGrp="1"/>
          </p:cNvSpPr>
          <p:nvPr>
            <p:ph idx="1"/>
          </p:nvPr>
        </p:nvSpPr>
        <p:spPr>
          <a:xfrm>
            <a:off x="4447308" y="337345"/>
            <a:ext cx="6906491" cy="5839618"/>
          </a:xfrm>
        </p:spPr>
        <p:txBody>
          <a:bodyPr vert="horz" lIns="91440" tIns="45720" rIns="91440" bIns="45720" rtlCol="0" anchor="ctr">
            <a:normAutofit/>
          </a:bodyPr>
          <a:lstStyle/>
          <a:p>
            <a:pPr marL="0" indent="0">
              <a:buNone/>
            </a:pPr>
            <a:r>
              <a:rPr lang="en-US" sz="2600" b="1">
                <a:ea typeface="+mn-lt"/>
                <a:cs typeface="+mn-lt"/>
              </a:rPr>
              <a:t>Supervise Robotic Hand by Voice Command</a:t>
            </a:r>
            <a:endParaRPr lang="en-US"/>
          </a:p>
          <a:p>
            <a:pPr marL="0" indent="0">
              <a:buNone/>
            </a:pPr>
            <a:r>
              <a:rPr lang="en-US" sz="2600">
                <a:ea typeface="+mn-lt"/>
                <a:cs typeface="+mn-lt"/>
              </a:rPr>
              <a:t>System will start listen to user's voice. Convert it into Text And Detect Valid Command. then As per command control signal will generate and sends it to the processor responsible for movement of the hand and the processor process the data and move hand as users command.</a:t>
            </a:r>
            <a:endParaRPr lang="en-US"/>
          </a:p>
        </p:txBody>
      </p:sp>
      <p:pic>
        <p:nvPicPr>
          <p:cNvPr id="4" name="Picture 4" descr="Diagram&#10;&#10;Description automatically generated">
            <a:extLst>
              <a:ext uri="{FF2B5EF4-FFF2-40B4-BE49-F238E27FC236}">
                <a16:creationId xmlns:a16="http://schemas.microsoft.com/office/drawing/2014/main" id="{1FD94163-FC1F-C39C-EA7A-6F6C585DBA85}"/>
              </a:ext>
            </a:extLst>
          </p:cNvPr>
          <p:cNvPicPr>
            <a:picLocks noChangeAspect="1"/>
          </p:cNvPicPr>
          <p:nvPr/>
        </p:nvPicPr>
        <p:blipFill>
          <a:blip r:embed="rId2"/>
          <a:stretch>
            <a:fillRect/>
          </a:stretch>
        </p:blipFill>
        <p:spPr>
          <a:xfrm>
            <a:off x="147012" y="341488"/>
            <a:ext cx="3868752" cy="6189135"/>
          </a:xfrm>
          <a:prstGeom prst="rect">
            <a:avLst/>
          </a:prstGeom>
        </p:spPr>
      </p:pic>
    </p:spTree>
    <p:extLst>
      <p:ext uri="{BB962C8B-B14F-4D97-AF65-F5344CB8AC3E}">
        <p14:creationId xmlns:p14="http://schemas.microsoft.com/office/powerpoint/2010/main" val="38721453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Supervise Robotic Hand in various ways </vt:lpstr>
      <vt:lpstr>Supervise Robotic Hand in various ways</vt:lpstr>
      <vt:lpstr>Supervise Robotic Hand by Mimicking Hand</vt:lpstr>
      <vt:lpstr>PowerPoint Presentation</vt:lpstr>
      <vt:lpstr>Supervise Robotic Hand by Mimicking Hand</vt:lpstr>
      <vt:lpstr>Supervise Robotic Hand by Eye Movement </vt:lpstr>
      <vt:lpstr>PowerPoint Presentation</vt:lpstr>
      <vt:lpstr>Supervise Robotic Hand by Voice Command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53</cp:revision>
  <dcterms:created xsi:type="dcterms:W3CDTF">2023-01-27T12:57:38Z</dcterms:created>
  <dcterms:modified xsi:type="dcterms:W3CDTF">2023-01-28T02:13:15Z</dcterms:modified>
</cp:coreProperties>
</file>