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70" r:id="rId6"/>
    <p:sldId id="292" r:id="rId7"/>
    <p:sldId id="293" r:id="rId8"/>
    <p:sldId id="294" r:id="rId9"/>
    <p:sldId id="309" r:id="rId10"/>
    <p:sldId id="307" r:id="rId11"/>
    <p:sldId id="295" r:id="rId12"/>
    <p:sldId id="308" r:id="rId13"/>
    <p:sldId id="273" r:id="rId14"/>
    <p:sldId id="299" r:id="rId15"/>
    <p:sldId id="300" r:id="rId16"/>
    <p:sldId id="305" r:id="rId17"/>
    <p:sldId id="301" r:id="rId18"/>
    <p:sldId id="306" r:id="rId19"/>
    <p:sldId id="302" r:id="rId20"/>
    <p:sldId id="303" r:id="rId21"/>
    <p:sldId id="310" r:id="rId22"/>
    <p:sldId id="298" r:id="rId23"/>
    <p:sldId id="288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76C9FE-6161-49F4-9B0C-8E8F4E0DC825}" type="datetime1">
              <a:rPr lang="fr-FR" smtClean="0"/>
              <a:t>02/05/2024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7B90-74B4-4C3F-8BC3-941162B6672A}" type="datetime1">
              <a:rPr lang="fr-FR" smtClean="0"/>
              <a:pPr/>
              <a:t>02/05/2024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76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034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75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54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3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33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71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8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7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4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1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55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81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24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5AEC0-4151-413B-B0AC-25490BB0CB5E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01BC0-7442-420D-9818-2E3D4A36FA8F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0" name="Espace réservé d’image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’image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2" name="Espace réservé d’image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’image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4" name="Espace réservé d’image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avec u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obje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22A9-F76C-4046-8B84-3638158573C0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C9460-AC45-4D28-8D2A-992BD279ED0A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6C2EC-951B-4188-89DD-3C234AE22C8A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895AD-A578-491A-A8E0-796FBA1CFCCA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5984-EE76-4972-A77C-789403698123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921A3-122E-4A1E-A73D-70B4FCDA7E44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387BA-9A4F-4085-8A5D-5732F67FD2F6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9E735-B1DE-44EE-B499-70EBF05DD47E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FDE28-C6B5-4FC2-A144-671863FE142F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832D104-F6EF-46A3-BB8C-CC3974B9BBC4}" type="datetime1">
              <a:rPr lang="fr-FR" noProof="0" smtClean="0"/>
              <a:t>02/05/2024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rofessionnels attablés, collaborant sur un ordinateur portable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2730" y="579386"/>
            <a:ext cx="9144000" cy="2618681"/>
          </a:xfrm>
        </p:spPr>
        <p:txBody>
          <a:bodyPr rtlCol="0">
            <a:normAutofit/>
          </a:bodyPr>
          <a:lstStyle/>
          <a:p>
            <a:r>
              <a:rPr lang="fr-F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Produisez une étude de marché </a:t>
            </a:r>
          </a:p>
        </p:txBody>
      </p:sp>
      <p:sp>
        <p:nvSpPr>
          <p:cNvPr id="6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2540463" y="1965741"/>
            <a:ext cx="695721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7326A6-0694-7B48-64F3-23F9DC3F8290}"/>
              </a:ext>
            </a:extLst>
          </p:cNvPr>
          <p:cNvSpPr txBox="1"/>
          <p:nvPr/>
        </p:nvSpPr>
        <p:spPr>
          <a:xfrm>
            <a:off x="2834211" y="3564024"/>
            <a:ext cx="5398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poule qui chante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69CCE-8713-B3AF-4736-8B809D10A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17" y="4766431"/>
            <a:ext cx="457805" cy="5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Personnes en train de discuter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 3" descr="Rectangle bleu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2371725"/>
            <a:ext cx="12189600" cy="4486276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Ovale 12" descr="Ovale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Analyse composante principale 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2" y="3154179"/>
            <a:ext cx="8865553" cy="3465696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>
                <a:solidFill>
                  <a:srgbClr val="FFFFFF"/>
                </a:solidFill>
                <a:cs typeface="Arial"/>
              </a:rPr>
              <a:t>Méthode de réduction non pertinente ici (</a:t>
            </a:r>
            <a:r>
              <a:rPr lang="fr-FR" sz="1800" i="1" dirty="0" err="1">
                <a:solidFill>
                  <a:srgbClr val="FFFFFF"/>
                </a:solidFill>
                <a:cs typeface="Arial"/>
              </a:rPr>
              <a:t>shape</a:t>
            </a:r>
            <a:r>
              <a:rPr lang="fr-FR" sz="1800" i="1" dirty="0">
                <a:solidFill>
                  <a:srgbClr val="FFFFFF"/>
                </a:solidFill>
                <a:cs typeface="Arial"/>
              </a:rPr>
              <a:t> 160:6)</a:t>
            </a:r>
            <a:endParaRPr lang="fr-FR" sz="1800" i="1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i="1" spc="-5" dirty="0">
                <a:solidFill>
                  <a:srgbClr val="FFFFFF"/>
                </a:solidFill>
                <a:cs typeface="Arial"/>
              </a:rPr>
              <a:t>Cependant dispo d’un </a:t>
            </a:r>
            <a:r>
              <a:rPr lang="fr-FR" sz="1800" i="1" spc="-5" dirty="0" err="1">
                <a:solidFill>
                  <a:srgbClr val="FFFFFF"/>
                </a:solidFill>
                <a:cs typeface="Arial"/>
              </a:rPr>
              <a:t>df_pca_components</a:t>
            </a:r>
            <a:r>
              <a:rPr lang="fr-FR" sz="1800" i="1" spc="-5" dirty="0">
                <a:solidFill>
                  <a:srgbClr val="FFFFFF"/>
                </a:solidFill>
                <a:cs typeface="Arial"/>
              </a:rPr>
              <a:t> à exporter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i="1" spc="-5" dirty="0">
                <a:solidFill>
                  <a:srgbClr val="FFFFFF"/>
                </a:solidFill>
                <a:cs typeface="Arial"/>
              </a:rPr>
              <a:t>OUTLIERS identifiés et visualisés</a:t>
            </a:r>
            <a:endParaRPr lang="fr-FR" sz="1800" i="1" dirty="0">
              <a:solidFill>
                <a:srgbClr val="FFFFFF"/>
              </a:solidFill>
              <a:cs typeface="Arial"/>
            </a:endParaRPr>
          </a:p>
          <a:p>
            <a:pPr marR="775335">
              <a:lnSpc>
                <a:spcPct val="125000"/>
              </a:lnSpc>
              <a:buClr>
                <a:schemeClr val="accent1"/>
              </a:buClr>
            </a:pPr>
            <a:r>
              <a:rPr lang="fr-FR" sz="1800" i="1" dirty="0">
                <a:solidFill>
                  <a:srgbClr val="FFFFFF"/>
                </a:solidFill>
                <a:cs typeface="Arial"/>
              </a:rPr>
              <a:t>valeurs ATYPIQUES correspondant à de gros pays: conservation 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Choix d’effectuer un clustering sans objet PCA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 Dispo d’un </a:t>
            </a:r>
            <a:r>
              <a:rPr lang="fr-FR" sz="1800" b="1" i="1" spc="-25" dirty="0" err="1">
                <a:solidFill>
                  <a:srgbClr val="FFFFFF"/>
                </a:solidFill>
                <a:cs typeface="Arial"/>
              </a:rPr>
              <a:t>df_cleaned</a:t>
            </a: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 sans les </a:t>
            </a:r>
            <a:r>
              <a:rPr lang="fr-FR" sz="1800" b="1" i="1" spc="-25" dirty="0" err="1">
                <a:solidFill>
                  <a:srgbClr val="FFFFFF"/>
                </a:solidFill>
                <a:cs typeface="Arial"/>
              </a:rPr>
              <a:t>outliers</a:t>
            </a: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 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Export </a:t>
            </a:r>
            <a:r>
              <a:rPr lang="fr-FR" sz="1800" b="1" i="1" spc="-25" dirty="0" err="1">
                <a:solidFill>
                  <a:srgbClr val="FFFFFF"/>
                </a:solidFill>
                <a:cs typeface="Arial"/>
              </a:rPr>
              <a:t>df</a:t>
            </a: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 normalisé pour le clustering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fr-FR" sz="1800" b="1" i="1" spc="-25" dirty="0">
              <a:solidFill>
                <a:srgbClr val="FFFFFF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fr-FR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10</a:t>
            </a:fld>
            <a:endParaRPr lang="fr-FR" sz="1000" dirty="0"/>
          </a:p>
        </p:txBody>
      </p:sp>
      <p:sp>
        <p:nvSpPr>
          <p:cNvPr id="9" name="objet 5" descr="Rectangle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3592161" y="1339455"/>
            <a:ext cx="4412143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0917445-7B21-B2ED-DA3C-9D272299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3219"/>
            <a:ext cx="11515725" cy="1054197"/>
          </a:xfrm>
        </p:spPr>
        <p:txBody>
          <a:bodyPr>
            <a:normAutofit/>
          </a:bodyPr>
          <a:lstStyle/>
          <a:p>
            <a:r>
              <a:rPr lang="fr-FR" sz="1200" dirty="0"/>
              <a:t>L’ACP a permis de visualiser des tendances: pays gros consommateur, importateur potentiel, autosuffisant, riche ou non,  démographie en évolution / non  </a:t>
            </a:r>
            <a:endParaRPr lang="fr-FR" dirty="0"/>
          </a:p>
          <a:p>
            <a:r>
              <a:rPr lang="fr-FR" dirty="0"/>
              <a:t>	Bilan PCA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700837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11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385297" y="-20835"/>
            <a:ext cx="8036896" cy="1325563"/>
          </a:xfrm>
        </p:spPr>
        <p:txBody>
          <a:bodyPr rtlCol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Ascendante hiérarchique CAH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2876491" y="1160206"/>
            <a:ext cx="8592353" cy="14452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72F2B0-9B2A-5570-A93B-48E2D680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25" y="1493520"/>
            <a:ext cx="9607550" cy="549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9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-1849260" y="0"/>
            <a:ext cx="14109840" cy="820439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12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385297" y="-20835"/>
            <a:ext cx="8036896" cy="1325563"/>
          </a:xfrm>
        </p:spPr>
        <p:txBody>
          <a:bodyPr rtlCol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Ascendante hiérarchique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1901131" y="1076386"/>
            <a:ext cx="8592353" cy="14452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99CED-A6AC-336E-EFF4-FFE5E597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1" y="1485900"/>
            <a:ext cx="6850380" cy="51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8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09" y="-135121"/>
            <a:ext cx="12228409" cy="6993121"/>
          </a:xfrm>
        </p:spPr>
      </p:pic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13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048899" y="20316"/>
            <a:ext cx="8036896" cy="1325563"/>
          </a:xfrm>
        </p:spPr>
        <p:txBody>
          <a:bodyPr rtlCol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Cluster pertinent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2106205" y="972757"/>
            <a:ext cx="8592353" cy="14452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5B39443-BAC8-38DF-48EC-8C8279BB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8" y="1345879"/>
            <a:ext cx="8592353" cy="51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B6BF375E-0A04-AB03-6455-9AACF7B3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904" y="2637741"/>
            <a:ext cx="1433221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'Afrique du Sud', 'Allemagne', 'Arabie saoudite', 'Autriche', 'Belgique', 'Danemark', 'France', 'Irlande', 'Japon', 'Koweït', 'Luxembourg', 'Mexique', 'Pays-Bas', "Royaume-Uni de Grande-Bretagne et d'Irlande du Nord", 'Suisse', 'Suède', 'Émirats arabes unis'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222AA-2765-E2E7-DAB9-EF8F41B83211}"/>
              </a:ext>
            </a:extLst>
          </p:cNvPr>
          <p:cNvSpPr/>
          <p:nvPr/>
        </p:nvSpPr>
        <p:spPr>
          <a:xfrm>
            <a:off x="9601200" y="2133600"/>
            <a:ext cx="1867644" cy="365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 cible</a:t>
            </a:r>
          </a:p>
        </p:txBody>
      </p:sp>
    </p:spTree>
    <p:extLst>
      <p:ext uri="{BB962C8B-B14F-4D97-AF65-F5344CB8AC3E}">
        <p14:creationId xmlns:p14="http://schemas.microsoft.com/office/powerpoint/2010/main" val="9791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14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496344" y="-104428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/>
              <a:t>KMEANS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465631" y="935017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22477B-A20B-EA50-B5FB-17D66588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271588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860"/>
            <a:ext cx="12192000" cy="5692140"/>
          </a:xfrm>
        </p:spPr>
      </p:pic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15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496344" y="-104428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>
                <a:solidFill>
                  <a:schemeClr val="tx1"/>
                </a:solidFill>
              </a:rPr>
              <a:t>KMEANS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960931" y="965497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4C6F868-685D-B720-91DF-443E2354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65860"/>
            <a:ext cx="669290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965992"/>
            <a:ext cx="12192000" cy="642237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16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496344" y="0"/>
            <a:ext cx="4832316" cy="1221135"/>
          </a:xfrm>
        </p:spPr>
        <p:txBody>
          <a:bodyPr rtlCol="0"/>
          <a:lstStyle/>
          <a:p>
            <a:pPr algn="ctr" rtl="0"/>
            <a:r>
              <a:rPr lang="fr-FR" dirty="0"/>
              <a:t>KMEANS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465631" y="866437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AB6F26-ABE8-3307-7D5C-FF0AC2DFA156}"/>
              </a:ext>
            </a:extLst>
          </p:cNvPr>
          <p:cNvSpPr/>
          <p:nvPr/>
        </p:nvSpPr>
        <p:spPr>
          <a:xfrm>
            <a:off x="10828020" y="1303020"/>
            <a:ext cx="997940" cy="419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Cluster 1 à retenir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0A6E02-4DF9-8D3C-95D2-F5A53E77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19994"/>
            <a:ext cx="8572500" cy="50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-76200" y="345440"/>
            <a:ext cx="12189600" cy="709695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17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496344" y="-104428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/>
              <a:t>KMEANS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4488600" y="691855"/>
            <a:ext cx="3060000" cy="13682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B7E1C45-6C12-A9B4-BA5F-557F25A23A30}"/>
              </a:ext>
            </a:extLst>
          </p:cNvPr>
          <p:cNvCxnSpPr>
            <a:cxnSpLocks/>
          </p:cNvCxnSpPr>
          <p:nvPr/>
        </p:nvCxnSpPr>
        <p:spPr>
          <a:xfrm flipH="1">
            <a:off x="9920377" y="1565910"/>
            <a:ext cx="829043" cy="1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FDA938-746E-3E78-C3AF-4A11E2A2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138687"/>
            <a:ext cx="7820025" cy="48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8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60386"/>
            <a:ext cx="12189600" cy="777447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18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496344" y="-104428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/>
              <a:t>KMEANS</a:t>
            </a:r>
            <a:br>
              <a:rPr lang="fr-FR" dirty="0"/>
            </a:br>
            <a:r>
              <a:rPr lang="fr-FR" dirty="0"/>
              <a:t>Projection des résultats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4497226" y="955604"/>
            <a:ext cx="3060000" cy="13682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13688B-FD41-3196-7298-6C3E01038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63" y="1686054"/>
            <a:ext cx="679132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4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18119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19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575001" y="188358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/>
              <a:t>Résultats et recommandations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566000" y="1419255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395BFDC-C6C9-54B3-D2B2-012DFF244326}"/>
              </a:ext>
            </a:extLst>
          </p:cNvPr>
          <p:cNvSpPr/>
          <p:nvPr/>
        </p:nvSpPr>
        <p:spPr>
          <a:xfrm>
            <a:off x="1170039" y="1868129"/>
            <a:ext cx="216309" cy="186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9570ED-C0EC-4C24-C973-B6768C8B6FE0}"/>
              </a:ext>
            </a:extLst>
          </p:cNvPr>
          <p:cNvSpPr/>
          <p:nvPr/>
        </p:nvSpPr>
        <p:spPr>
          <a:xfrm>
            <a:off x="1190794" y="2723535"/>
            <a:ext cx="216309" cy="186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A71D5C-007D-11D6-51D4-383917241370}"/>
              </a:ext>
            </a:extLst>
          </p:cNvPr>
          <p:cNvSpPr txBox="1"/>
          <p:nvPr/>
        </p:nvSpPr>
        <p:spPr>
          <a:xfrm>
            <a:off x="1582786" y="1776869"/>
            <a:ext cx="7923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Résultats retenus CAH: Belgique, Afrique du Sud, Japon et Luxembourg 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Résultats de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Kmeans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: Belgique, Oman, Angola et Iraq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C55A1A-21DC-F158-AADF-98D15232DE32}"/>
              </a:ext>
            </a:extLst>
          </p:cNvPr>
          <p:cNvSpPr txBox="1"/>
          <p:nvPr/>
        </p:nvSpPr>
        <p:spPr>
          <a:xfrm>
            <a:off x="1479269" y="3305038"/>
            <a:ext cx="7332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Filtres à ajouter en plus la Stabilité politique, l’appétence pour le poulet</a:t>
            </a:r>
          </a:p>
          <a:p>
            <a:endParaRPr lang="fr-FR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fr-FR" b="0" i="0" dirty="0">
                <a:solidFill>
                  <a:schemeClr val="bg1"/>
                </a:solidFill>
                <a:effectLst/>
                <a:latin typeface="Helvetica Neue"/>
              </a:rPr>
              <a:t>On retiendra les corrélations le plus intéressantes dans notre jeu de données: Pib/habitant et capacité à importer, consommation de poulet moyenne et TAS nég</a:t>
            </a:r>
          </a:p>
          <a:p>
            <a:endParaRPr lang="fr-FR" dirty="0">
              <a:solidFill>
                <a:schemeClr val="bg1"/>
              </a:solidFill>
              <a:latin typeface="Helvetica Neue"/>
            </a:endParaRPr>
          </a:p>
          <a:p>
            <a:endParaRPr lang="fr-FR" dirty="0">
              <a:solidFill>
                <a:schemeClr val="bg1"/>
              </a:solidFill>
              <a:latin typeface="Helvetica Neue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A763F9B-85DE-9595-D6AD-525D6EDD448E}"/>
              </a:ext>
            </a:extLst>
          </p:cNvPr>
          <p:cNvSpPr/>
          <p:nvPr/>
        </p:nvSpPr>
        <p:spPr>
          <a:xfrm>
            <a:off x="1160103" y="3461852"/>
            <a:ext cx="216309" cy="186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FBF457-B1D9-7AE4-86F2-B7F3BD8A46E5}"/>
              </a:ext>
            </a:extLst>
          </p:cNvPr>
          <p:cNvSpPr/>
          <p:nvPr/>
        </p:nvSpPr>
        <p:spPr>
          <a:xfrm>
            <a:off x="1177530" y="4269657"/>
            <a:ext cx="216309" cy="186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-28804" y="78328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6899409" y="2124764"/>
            <a:ext cx="4256271" cy="3394113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Cibler des pays :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rtl="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Exportation (Poulet PAC) 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rtl="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Critères  		indicateurs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rtl="0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5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fr-FR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Espace réservé d’image 35" descr="Icône de coche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65191" y="2329975"/>
            <a:ext cx="576000" cy="576000"/>
          </a:xfrm>
        </p:spPr>
      </p:pic>
      <p:pic>
        <p:nvPicPr>
          <p:cNvPr id="34" name="Espace réservé d’image 33" descr="Icône de coche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211498" y="2124765"/>
            <a:ext cx="576000" cy="576000"/>
          </a:xfrm>
        </p:spPr>
      </p:pic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0" name="Titre 5">
            <a:extLst>
              <a:ext uri="{FF2B5EF4-FFF2-40B4-BE49-F238E27FC236}">
                <a16:creationId xmlns:a16="http://schemas.microsoft.com/office/drawing/2014/main" id="{C293FAC6-E469-F51A-CE78-5259560A2F00}"/>
              </a:ext>
            </a:extLst>
          </p:cNvPr>
          <p:cNvSpPr txBox="1">
            <a:spLocks/>
          </p:cNvSpPr>
          <p:nvPr/>
        </p:nvSpPr>
        <p:spPr bwMode="ltGray">
          <a:xfrm>
            <a:off x="6304437" y="345321"/>
            <a:ext cx="2367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Mission</a:t>
            </a:r>
          </a:p>
        </p:txBody>
      </p:sp>
      <p:sp>
        <p:nvSpPr>
          <p:cNvPr id="25" name="objet 5" descr="Rectangle beige">
            <a:extLst>
              <a:ext uri="{FF2B5EF4-FFF2-40B4-BE49-F238E27FC236}">
                <a16:creationId xmlns:a16="http://schemas.microsoft.com/office/drawing/2014/main" id="{39811BAF-082F-4559-FE5F-7DA62D101B8F}"/>
              </a:ext>
            </a:extLst>
          </p:cNvPr>
          <p:cNvSpPr/>
          <p:nvPr/>
        </p:nvSpPr>
        <p:spPr bwMode="ltGray">
          <a:xfrm>
            <a:off x="639578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7" name="Espace réservé du contenu 26">
            <a:extLst>
              <a:ext uri="{FF2B5EF4-FFF2-40B4-BE49-F238E27FC236}">
                <a16:creationId xmlns:a16="http://schemas.microsoft.com/office/drawing/2014/main" id="{0D69EE6E-F828-9C29-D498-9D4DD7CABF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85146" y="2374228"/>
            <a:ext cx="3253104" cy="3983236"/>
          </a:xfrm>
        </p:spPr>
        <p:txBody>
          <a:bodyPr/>
          <a:lstStyle/>
          <a:p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Entreprise Française d’ éleveur de poulets </a:t>
            </a:r>
          </a:p>
          <a:p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Démarrage de l’exportation à l’international aucun pays n’est choisi.</a:t>
            </a:r>
          </a:p>
          <a:p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Prendre en compte l’intégralité des pays puis classer selon les attentes de l’étude de marché.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400796A-BBA7-51AB-CEB4-B538566A3505}"/>
              </a:ext>
            </a:extLst>
          </p:cNvPr>
          <p:cNvSpPr/>
          <p:nvPr/>
        </p:nvSpPr>
        <p:spPr>
          <a:xfrm>
            <a:off x="8381999" y="3661800"/>
            <a:ext cx="1073785" cy="32004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12192001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fr-FR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Fahima BEHILLIL</a:t>
            </a:r>
            <a:endParaRPr lang="fr-F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fr-FR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 6" descr="Rectangle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 flipV="1">
            <a:off x="931203" y="2783144"/>
            <a:ext cx="2474470" cy="111757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5000" dirty="0">
                <a:solidFill>
                  <a:schemeClr val="bg1"/>
                </a:solidFill>
              </a:rPr>
              <a:t>MERCI !</a:t>
            </a:r>
            <a:endParaRPr lang="fr-FR" sz="5000" dirty="0"/>
          </a:p>
        </p:txBody>
      </p:sp>
      <p:pic>
        <p:nvPicPr>
          <p:cNvPr id="11" name="Graphisme 10" descr="Icône de personne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Rectangle bleu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 3" descr="Rectangle bleu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9" name="Ovale 8" descr="Ovale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Etapes du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3</a:t>
            </a:fld>
            <a:endParaRPr lang="fr-FR" sz="1000" dirty="0"/>
          </a:p>
        </p:txBody>
      </p:sp>
      <p:graphicFrame>
        <p:nvGraphicFramePr>
          <p:cNvPr id="13" name="Espace réservé du contenu 12" descr="Tableau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3906696"/>
              </p:ext>
            </p:extLst>
          </p:nvPr>
        </p:nvGraphicFramePr>
        <p:xfrm>
          <a:off x="685800" y="2544763"/>
          <a:ext cx="106467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166453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23550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165686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64766"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3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DATA Prep.</a:t>
                      </a:r>
                    </a:p>
                    <a:p>
                      <a:pPr algn="ctr" rtl="0"/>
                      <a:endParaRPr lang="fr" sz="30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CAH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KMeans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Contexte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Visualisations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Merge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 err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Outliers</a:t>
                      </a:r>
                      <a:endParaRPr lang="fr-FR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 err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Scaling</a:t>
                      </a:r>
                      <a:endParaRPr lang="fr-FR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PCA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Dendrogram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Clusters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Analyses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 err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Initialisation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Centroids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PCA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Graphiques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D</a:t>
                      </a:r>
                      <a:r>
                        <a:rPr lang="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es Resultats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Propositions de pays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t 5" descr="Rectangle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6" y="1324563"/>
            <a:ext cx="5975707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12" name="Connecteur droit 11" descr="Lig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10304206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4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/>
              <a:t>Importations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6899409" y="1591370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Valeurs manquantes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Doublons et unifier les unités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Suppression des colonnes inutiles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r>
              <a:rPr lang="fr-FR" sz="1900" b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Filtrage</a:t>
            </a:r>
            <a:r>
              <a:rPr lang="fr-F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Arial"/>
              </a:rPr>
              <a:t>, </a:t>
            </a:r>
            <a:r>
              <a:rPr lang="fr-FR" sz="1800" b="1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Arial"/>
              </a:rPr>
              <a:t>groupby</a:t>
            </a:r>
            <a:endParaRPr lang="fr-FR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fr-FR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Espace réservé d’image 35" descr="Icône de coche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4" name="Espace réservé d’image 33" descr="Icône de coche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304437" y="1548765"/>
            <a:ext cx="576000" cy="576000"/>
          </a:xfrm>
        </p:spPr>
      </p:pic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0" name="Titre 5">
            <a:extLst>
              <a:ext uri="{FF2B5EF4-FFF2-40B4-BE49-F238E27FC236}">
                <a16:creationId xmlns:a16="http://schemas.microsoft.com/office/drawing/2014/main" id="{C293FAC6-E469-F51A-CE78-5259560A2F00}"/>
              </a:ext>
            </a:extLst>
          </p:cNvPr>
          <p:cNvSpPr txBox="1">
            <a:spLocks/>
          </p:cNvSpPr>
          <p:nvPr/>
        </p:nvSpPr>
        <p:spPr bwMode="ltGray">
          <a:xfrm>
            <a:off x="6304437" y="345321"/>
            <a:ext cx="2721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Traitements</a:t>
            </a:r>
          </a:p>
        </p:txBody>
      </p:sp>
      <p:sp>
        <p:nvSpPr>
          <p:cNvPr id="25" name="objet 5" descr="Rectangle beige">
            <a:extLst>
              <a:ext uri="{FF2B5EF4-FFF2-40B4-BE49-F238E27FC236}">
                <a16:creationId xmlns:a16="http://schemas.microsoft.com/office/drawing/2014/main" id="{39811BAF-082F-4559-FE5F-7DA62D101B8F}"/>
              </a:ext>
            </a:extLst>
          </p:cNvPr>
          <p:cNvSpPr/>
          <p:nvPr/>
        </p:nvSpPr>
        <p:spPr bwMode="ltGray">
          <a:xfrm>
            <a:off x="639578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7" name="Espace réservé du contenu 26">
            <a:extLst>
              <a:ext uri="{FF2B5EF4-FFF2-40B4-BE49-F238E27FC236}">
                <a16:creationId xmlns:a16="http://schemas.microsoft.com/office/drawing/2014/main" id="{0D69EE6E-F828-9C29-D498-9D4DD7CABF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59535" y="1739384"/>
            <a:ext cx="3824939" cy="19224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Fichiers: Dispo_alimentaire_2017, Pop_2017,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depuis le site du Fao en filtrant au besoin</a:t>
            </a:r>
          </a:p>
          <a:p>
            <a:endParaRPr lang="fr-FR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Librairies : pandas, </a:t>
            </a:r>
            <a:r>
              <a:rPr lang="fr-FR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fr-FR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Espace réservé d’image 35" descr="Icône de coche">
            <a:extLst>
              <a:ext uri="{FF2B5EF4-FFF2-40B4-BE49-F238E27FC236}">
                <a16:creationId xmlns:a16="http://schemas.microsoft.com/office/drawing/2014/main" id="{F782B09A-E04D-FDF5-5186-72B32BDB80D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3388" y="2596027"/>
            <a:ext cx="576000" cy="576000"/>
          </a:xfrm>
          <a:prstGeom prst="rect">
            <a:avLst/>
          </a:prstGeom>
        </p:spPr>
      </p:pic>
      <p:pic>
        <p:nvPicPr>
          <p:cNvPr id="4" name="Espace réservé d’image 35" descr="Icône de coche">
            <a:extLst>
              <a:ext uri="{FF2B5EF4-FFF2-40B4-BE49-F238E27FC236}">
                <a16:creationId xmlns:a16="http://schemas.microsoft.com/office/drawing/2014/main" id="{E8A800B8-E785-AD7E-519C-EBD8D77D6E3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917640" y="3810561"/>
            <a:ext cx="576000" cy="576000"/>
          </a:xfrm>
          <a:prstGeom prst="rect">
            <a:avLst/>
          </a:prstGeom>
        </p:spPr>
      </p:pic>
      <p:pic>
        <p:nvPicPr>
          <p:cNvPr id="5" name="Espace réservé d’image 35" descr="Icône de coche">
            <a:extLst>
              <a:ext uri="{FF2B5EF4-FFF2-40B4-BE49-F238E27FC236}">
                <a16:creationId xmlns:a16="http://schemas.microsoft.com/office/drawing/2014/main" id="{82D603CF-BBC6-CB14-D985-0D9BFB3922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274531" y="2320441"/>
            <a:ext cx="576000" cy="576000"/>
          </a:xfrm>
          <a:prstGeom prst="rect">
            <a:avLst/>
          </a:prstGeom>
        </p:spPr>
      </p:pic>
      <p:pic>
        <p:nvPicPr>
          <p:cNvPr id="8" name="Espace réservé d’image 35" descr="Icône de coche">
            <a:extLst>
              <a:ext uri="{FF2B5EF4-FFF2-40B4-BE49-F238E27FC236}">
                <a16:creationId xmlns:a16="http://schemas.microsoft.com/office/drawing/2014/main" id="{563CA54F-0B9C-AF3D-CBE4-75416CFD152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298970" y="3113527"/>
            <a:ext cx="576000" cy="576000"/>
          </a:xfrm>
          <a:prstGeom prst="rect">
            <a:avLst/>
          </a:prstGeom>
        </p:spPr>
      </p:pic>
      <p:pic>
        <p:nvPicPr>
          <p:cNvPr id="9" name="Espace réservé d’image 35" descr="Icône de coche">
            <a:extLst>
              <a:ext uri="{FF2B5EF4-FFF2-40B4-BE49-F238E27FC236}">
                <a16:creationId xmlns:a16="http://schemas.microsoft.com/office/drawing/2014/main" id="{8368BA5B-0BF8-3B75-1EE6-721FE612A7A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262466" y="4098561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9832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5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30885" y="206911"/>
            <a:ext cx="3527830" cy="1325563"/>
          </a:xfrm>
        </p:spPr>
        <p:txBody>
          <a:bodyPr rtlCol="0"/>
          <a:lstStyle/>
          <a:p>
            <a:pPr algn="ctr" rtl="0"/>
            <a:r>
              <a:rPr lang="fr-FR" dirty="0"/>
              <a:t>Démarche</a:t>
            </a:r>
          </a:p>
        </p:txBody>
      </p:sp>
      <p:pic>
        <p:nvPicPr>
          <p:cNvPr id="36" name="Espace réservé d’image 35" descr="Icône de coche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684399" y="1243995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sp>
        <p:nvSpPr>
          <p:cNvPr id="27" name="Espace réservé du contenu 26">
            <a:extLst>
              <a:ext uri="{FF2B5EF4-FFF2-40B4-BE49-F238E27FC236}">
                <a16:creationId xmlns:a16="http://schemas.microsoft.com/office/drawing/2014/main" id="{0D69EE6E-F828-9C29-D498-9D4DD7CABF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59535" y="1739384"/>
            <a:ext cx="7135535" cy="576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 sur la colonne </a:t>
            </a:r>
            <a:r>
              <a:rPr lang="fr-FR" sz="1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fr-F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lément  création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fr-FR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Espace réservé d’image 35" descr="Icône de coche">
            <a:extLst>
              <a:ext uri="{FF2B5EF4-FFF2-40B4-BE49-F238E27FC236}">
                <a16:creationId xmlns:a16="http://schemas.microsoft.com/office/drawing/2014/main" id="{8237DC3E-0AFB-CFEA-0D36-101EA8DD9B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0868" y="2670698"/>
            <a:ext cx="576000" cy="576000"/>
          </a:xfrm>
          <a:prstGeom prst="rect">
            <a:avLst/>
          </a:prstGeom>
        </p:spPr>
      </p:pic>
      <p:sp>
        <p:nvSpPr>
          <p:cNvPr id="10" name="Espace réservé du contenu 26">
            <a:extLst>
              <a:ext uri="{FF2B5EF4-FFF2-40B4-BE49-F238E27FC236}">
                <a16:creationId xmlns:a16="http://schemas.microsoft.com/office/drawing/2014/main" id="{ACC5B2FA-4665-9665-C3B6-E916D8833CF6}"/>
              </a:ext>
            </a:extLst>
          </p:cNvPr>
          <p:cNvSpPr txBox="1">
            <a:spLocks/>
          </p:cNvSpPr>
          <p:nvPr/>
        </p:nvSpPr>
        <p:spPr>
          <a:xfrm>
            <a:off x="1359535" y="2730507"/>
            <a:ext cx="9170813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Jointure dispo_alimentaire_2017/ pop_2017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fr-FR" sz="1800" b="1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-join</a:t>
            </a:r>
            <a:r>
              <a:rPr lang="fr-FR" sz="1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 ‘ Zone ’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 les colonnes inutile</a:t>
            </a:r>
            <a:r>
              <a:rPr lang="fr-FR" sz="12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(Année, Kg, source)</a:t>
            </a:r>
          </a:p>
        </p:txBody>
      </p:sp>
      <p:pic>
        <p:nvPicPr>
          <p:cNvPr id="11" name="Espace réservé d’image 35" descr="Icône de coche">
            <a:extLst>
              <a:ext uri="{FF2B5EF4-FFF2-40B4-BE49-F238E27FC236}">
                <a16:creationId xmlns:a16="http://schemas.microsoft.com/office/drawing/2014/main" id="{BA52447C-B11C-B29A-694D-CDEE56C981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3535" y="3763937"/>
            <a:ext cx="576000" cy="576000"/>
          </a:xfrm>
          <a:prstGeom prst="rect">
            <a:avLst/>
          </a:prstGeom>
        </p:spPr>
      </p:pic>
      <p:sp>
        <p:nvSpPr>
          <p:cNvPr id="12" name="Espace réservé du contenu 26">
            <a:extLst>
              <a:ext uri="{FF2B5EF4-FFF2-40B4-BE49-F238E27FC236}">
                <a16:creationId xmlns:a16="http://schemas.microsoft.com/office/drawing/2014/main" id="{78A5F773-08AF-8088-CB75-3B71EC375BC8}"/>
              </a:ext>
            </a:extLst>
          </p:cNvPr>
          <p:cNvSpPr txBox="1">
            <a:spLocks/>
          </p:cNvSpPr>
          <p:nvPr/>
        </p:nvSpPr>
        <p:spPr>
          <a:xfrm>
            <a:off x="1359534" y="3847632"/>
            <a:ext cx="9170813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9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Jointure de pop_2017 et PIB </a:t>
            </a:r>
            <a:r>
              <a:rPr lang="fr-FR" sz="19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left-Join</a:t>
            </a:r>
            <a:r>
              <a:rPr lang="fr-FR" sz="19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gauche sur Zone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05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Filtre sur l’année 2017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05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9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 final 2017 contient indicateurs marché volaille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b="1" i="0" dirty="0">
                <a:solidFill>
                  <a:schemeClr val="bg1"/>
                </a:solidFill>
                <a:effectLst/>
                <a:latin typeface="Helvetica Neue"/>
              </a:rPr>
              <a:t>variables synthétiques établir un profil économique commercial des pays</a:t>
            </a:r>
            <a:endParaRPr lang="fr-FR" sz="19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9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Espace réservé d’image 35" descr="Icône de coche">
            <a:extLst>
              <a:ext uri="{FF2B5EF4-FFF2-40B4-BE49-F238E27FC236}">
                <a16:creationId xmlns:a16="http://schemas.microsoft.com/office/drawing/2014/main" id="{9CE1CF65-4320-E45F-55D8-D0E1756EB5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3534" y="5178425"/>
            <a:ext cx="576000" cy="576000"/>
          </a:xfrm>
          <a:prstGeom prst="rect">
            <a:avLst/>
          </a:prstGeom>
        </p:spPr>
      </p:pic>
      <p:pic>
        <p:nvPicPr>
          <p:cNvPr id="4" name="Espace réservé d’image 35" descr="Icône de coche">
            <a:extLst>
              <a:ext uri="{FF2B5EF4-FFF2-40B4-BE49-F238E27FC236}">
                <a16:creationId xmlns:a16="http://schemas.microsoft.com/office/drawing/2014/main" id="{3E1FECD1-3154-3C7F-284E-D5057FC909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3534" y="5886902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Personnes en train de discuter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 3" descr="Rectangle bleu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2368551"/>
            <a:ext cx="12189600" cy="448945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Ovale 12" descr="Ovale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composante principale 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2" y="3434047"/>
            <a:ext cx="5375409" cy="275561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>
                <a:solidFill>
                  <a:srgbClr val="FFFFFF"/>
                </a:solidFill>
                <a:cs typeface="Arial"/>
              </a:rPr>
              <a:t>Variables quantitatives</a:t>
            </a:r>
            <a:endParaRPr lang="fr-FR" sz="1800" i="1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i="1" spc="-5" dirty="0">
                <a:solidFill>
                  <a:srgbClr val="FFFFFF"/>
                </a:solidFill>
                <a:cs typeface="Arial"/>
              </a:rPr>
              <a:t>Standardiser: </a:t>
            </a:r>
            <a:r>
              <a:rPr lang="fr-FR" sz="1800" i="1" spc="-5" dirty="0" err="1">
                <a:solidFill>
                  <a:srgbClr val="FFFFFF"/>
                </a:solidFill>
                <a:cs typeface="Arial"/>
              </a:rPr>
              <a:t>scaling</a:t>
            </a:r>
            <a:r>
              <a:rPr lang="fr-FR" sz="1800" i="1" spc="-5" dirty="0">
                <a:solidFill>
                  <a:srgbClr val="FFFFFF"/>
                </a:solidFill>
                <a:cs typeface="Arial"/>
              </a:rPr>
              <a:t> normaliser pour éviter l’effet de taille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i="1" spc="-5" dirty="0">
                <a:solidFill>
                  <a:srgbClr val="FFFFFF"/>
                </a:solidFill>
                <a:cs typeface="Arial"/>
              </a:rPr>
              <a:t>Boite à moustaches OUTLIERS</a:t>
            </a:r>
            <a:endParaRPr lang="fr-FR" sz="1800" i="1" dirty="0">
              <a:solidFill>
                <a:srgbClr val="FFFFFF"/>
              </a:solidFill>
              <a:cs typeface="Arial"/>
            </a:endParaRPr>
          </a:p>
          <a:p>
            <a:pPr marR="775335">
              <a:lnSpc>
                <a:spcPct val="125000"/>
              </a:lnSpc>
              <a:buClr>
                <a:schemeClr val="accent1"/>
              </a:buClr>
            </a:pPr>
            <a:r>
              <a:rPr lang="fr-FR" sz="1800" i="1" dirty="0">
                <a:solidFill>
                  <a:srgbClr val="FFFFFF"/>
                </a:solidFill>
                <a:cs typeface="Arial"/>
              </a:rPr>
              <a:t>Choix avec les valeurs ATYPIQUES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i="1" spc="-25" dirty="0">
                <a:solidFill>
                  <a:srgbClr val="FFFFFF"/>
                </a:solidFill>
                <a:cs typeface="Arial"/>
              </a:rPr>
              <a:t>Analyse des Composantes matrice de </a:t>
            </a:r>
            <a:r>
              <a:rPr lang="fr-FR" sz="1800" i="1" spc="-25" dirty="0" err="1">
                <a:solidFill>
                  <a:srgbClr val="FFFFFF"/>
                </a:solidFill>
                <a:cs typeface="Arial"/>
              </a:rPr>
              <a:t>corré</a:t>
            </a:r>
            <a:r>
              <a:rPr lang="fr-FR" sz="1800" i="1" spc="-25" dirty="0">
                <a:solidFill>
                  <a:srgbClr val="FFFFFF"/>
                </a:solidFill>
                <a:cs typeface="Arial"/>
              </a:rPr>
              <a:t> 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fr-FR" sz="1800" b="1" i="1" spc="-25" dirty="0">
                <a:solidFill>
                  <a:srgbClr val="FFFFFF"/>
                </a:solidFill>
                <a:cs typeface="Arial"/>
              </a:rPr>
              <a:t>Choix des composantes 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6</a:t>
            </a:fld>
            <a:endParaRPr lang="fr-FR" sz="1000" dirty="0"/>
          </a:p>
        </p:txBody>
      </p:sp>
      <p:sp>
        <p:nvSpPr>
          <p:cNvPr id="9" name="objet 5" descr="Rectangle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300665"/>
            <a:ext cx="4412143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0917445-7B21-B2ED-DA3C-9D272299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6589712" cy="1119187"/>
          </a:xfrm>
        </p:spPr>
        <p:txBody>
          <a:bodyPr>
            <a:normAutofit/>
          </a:bodyPr>
          <a:lstStyle/>
          <a:p>
            <a:r>
              <a:rPr lang="fr-FR" sz="1200" dirty="0"/>
              <a:t>Objectifs: réduire la dimension des datas pour mieux les comprendre</a:t>
            </a:r>
            <a:r>
              <a:rPr lang="fr-FR" dirty="0"/>
              <a:t> </a:t>
            </a:r>
          </a:p>
          <a:p>
            <a:r>
              <a:rPr lang="fr-FR" dirty="0"/>
              <a:t>Etapes: </a:t>
            </a:r>
          </a:p>
        </p:txBody>
      </p:sp>
    </p:spTree>
    <p:extLst>
      <p:ext uri="{BB962C8B-B14F-4D97-AF65-F5344CB8AC3E}">
        <p14:creationId xmlns:p14="http://schemas.microsoft.com/office/powerpoint/2010/main" val="11762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275014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7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882505" y="115901"/>
            <a:ext cx="4831580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Aide au choix du nombre de composantes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768295" y="1428159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A5260B7-662F-0944-C5DC-0EA592AA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557365"/>
            <a:ext cx="71151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5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8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623425" y="20316"/>
            <a:ext cx="4831580" cy="1325563"/>
          </a:xfrm>
        </p:spPr>
        <p:txBody>
          <a:bodyPr rtlCol="0"/>
          <a:lstStyle/>
          <a:p>
            <a:pPr algn="ctr" rtl="0"/>
            <a:r>
              <a:rPr lang="fr-FR" dirty="0"/>
              <a:t>Cercle de corrélation </a:t>
            </a:r>
            <a:br>
              <a:rPr lang="fr-FR" dirty="0"/>
            </a:br>
            <a:r>
              <a:rPr lang="fr-FR" dirty="0"/>
              <a:t>PC1 / PC2</a:t>
            </a:r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509215" y="1243995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760F5D-9A2D-E548-3B82-D06FF590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6194"/>
            <a:ext cx="5798054" cy="52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31E6E44-8E0E-7B8C-F4A5-6BB989EF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18" y="1435100"/>
            <a:ext cx="5751082" cy="51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20" descr="Deux personnes se serrant la main">
            <a:extLst>
              <a:ext uri="{FF2B5EF4-FFF2-40B4-BE49-F238E27FC236}">
                <a16:creationId xmlns:a16="http://schemas.microsoft.com/office/drawing/2014/main" id="{A9F8444C-8AA6-FA85-2EBD-7493DC5B5B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" y="-1149350"/>
            <a:ext cx="11983928" cy="7987034"/>
          </a:xfrm>
        </p:spPr>
      </p:pic>
      <p:sp>
        <p:nvSpPr>
          <p:cNvPr id="10" name="objet 3" descr="Rectangle bleu">
            <a:extLst>
              <a:ext uri="{FF2B5EF4-FFF2-40B4-BE49-F238E27FC236}">
                <a16:creationId xmlns:a16="http://schemas.microsoft.com/office/drawing/2014/main" id="{3E87C5FA-4290-0012-0554-04449DC877A2}"/>
              </a:ext>
            </a:extLst>
          </p:cNvPr>
          <p:cNvSpPr/>
          <p:nvPr/>
        </p:nvSpPr>
        <p:spPr>
          <a:xfrm>
            <a:off x="2400" y="-1149350"/>
            <a:ext cx="12189600" cy="828236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9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623425" y="-990600"/>
            <a:ext cx="4831580" cy="2336479"/>
          </a:xfrm>
        </p:spPr>
        <p:txBody>
          <a:bodyPr rtlCol="0"/>
          <a:lstStyle/>
          <a:p>
            <a:pPr algn="ctr" rtl="0"/>
            <a:r>
              <a:rPr lang="fr-FR" dirty="0"/>
              <a:t>Contribution</a:t>
            </a:r>
            <a:br>
              <a:rPr lang="fr-FR" dirty="0"/>
            </a:br>
            <a:endParaRPr lang="fr-FR" dirty="0"/>
          </a:p>
        </p:txBody>
      </p:sp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4566000" y="297845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 rtl="0"/>
            <a:endParaRPr lang="fr-F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0F94A7-F06A-04BE-A28D-234A40E7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52" y="499792"/>
            <a:ext cx="5493508" cy="537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98A8E97-79FB-A357-9457-989E4D3C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8" y="499792"/>
            <a:ext cx="5314950" cy="54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98_TF23188392" id="{5CC67371-79D9-43A6-BA9E-632980EB64FD}" vid="{F1385A2A-8CDB-41FD-B16C-5A4DE6EC444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des services professionnels</Template>
  <TotalTime>15645</TotalTime>
  <Words>542</Words>
  <Application>Microsoft Office PowerPoint</Application>
  <PresentationFormat>Grand écran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Arial </vt:lpstr>
      <vt:lpstr>Calibri</vt:lpstr>
      <vt:lpstr>Courier New</vt:lpstr>
      <vt:lpstr>Gill Sans MT</vt:lpstr>
      <vt:lpstr>Helvetica Neue</vt:lpstr>
      <vt:lpstr>Segoe UI Semilight</vt:lpstr>
      <vt:lpstr>Thème Office</vt:lpstr>
      <vt:lpstr>Produisez une étude de marché </vt:lpstr>
      <vt:lpstr>Contexte</vt:lpstr>
      <vt:lpstr>Etapes du projet</vt:lpstr>
      <vt:lpstr>Importations</vt:lpstr>
      <vt:lpstr>Démarche</vt:lpstr>
      <vt:lpstr>Analyse composante principale </vt:lpstr>
      <vt:lpstr>Aide au choix du nombre de composantes</vt:lpstr>
      <vt:lpstr>Cercle de corrélation  PC1 / PC2</vt:lpstr>
      <vt:lpstr>Contribution </vt:lpstr>
      <vt:lpstr>Résultats Analyse composante principale </vt:lpstr>
      <vt:lpstr>Classification Ascendante hiérarchique CAH</vt:lpstr>
      <vt:lpstr>Classification Ascendante hiérarchique</vt:lpstr>
      <vt:lpstr>Visualisation Cluster pertinent</vt:lpstr>
      <vt:lpstr>KMEANS</vt:lpstr>
      <vt:lpstr>KMEANS</vt:lpstr>
      <vt:lpstr>KMEANS</vt:lpstr>
      <vt:lpstr>KMEANS</vt:lpstr>
      <vt:lpstr>KMEANS Projection des résultats</vt:lpstr>
      <vt:lpstr>Résultats et recommandations</vt:lpstr>
      <vt:lpstr>MERCI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</dc:title>
  <cp:lastModifiedBy>Fahima</cp:lastModifiedBy>
  <cp:revision>40</cp:revision>
  <dcterms:created xsi:type="dcterms:W3CDTF">2024-03-09T15:16:59Z</dcterms:created>
  <dcterms:modified xsi:type="dcterms:W3CDTF">2024-05-03T09:58:09Z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