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embeddedFontLst>
    <p:embeddedFont>
      <p:font typeface="Tahoma"/>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jtnQJ8xD/88YjtV8r8u9yWcIUS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Tahoma-regular.fntdata"/><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Tahoma-bold.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4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44"/>
          <p:cNvGrpSpPr/>
          <p:nvPr/>
        </p:nvGrpSpPr>
        <p:grpSpPr>
          <a:xfrm>
            <a:off x="0" y="0"/>
            <a:ext cx="2305051" cy="6858001"/>
            <a:chOff x="0" y="0"/>
            <a:chExt cx="2305051" cy="6858001"/>
          </a:xfrm>
        </p:grpSpPr>
        <p:sp>
          <p:nvSpPr>
            <p:cNvPr id="59" name="Google Shape;59;p44"/>
            <p:cNvSpPr/>
            <p:nvPr/>
          </p:nvSpPr>
          <p:spPr>
            <a:xfrm>
              <a:off x="1209675" y="4763"/>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4"/>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4"/>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4"/>
            <p:cNvSpPr/>
            <p:nvPr/>
          </p:nvSpPr>
          <p:spPr>
            <a:xfrm>
              <a:off x="414338" y="9525"/>
              <a:ext cx="28575" cy="4481513"/>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4"/>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4"/>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65747C"/>
                </a:gs>
              </a:gsLst>
              <a:lin ang="5400000" scaled="0"/>
            </a:gradFill>
            <a:ln>
              <a:noFill/>
            </a:ln>
          </p:spPr>
        </p:sp>
        <p:sp>
          <p:nvSpPr>
            <p:cNvPr id="65" name="Google Shape;65;p44"/>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65747C"/>
                </a:gs>
              </a:gsLst>
              <a:lin ang="5400000" scaled="0"/>
            </a:gradFill>
            <a:ln>
              <a:noFill/>
            </a:ln>
          </p:spPr>
        </p:sp>
        <p:sp>
          <p:nvSpPr>
            <p:cNvPr id="66" name="Google Shape;66;p44"/>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4"/>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65747C"/>
                </a:gs>
              </a:gsLst>
              <a:lin ang="5400000" scaled="0"/>
            </a:gradFill>
            <a:ln>
              <a:noFill/>
            </a:ln>
          </p:spPr>
        </p:sp>
        <p:sp>
          <p:nvSpPr>
            <p:cNvPr id="68" name="Google Shape;68;p44"/>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69" name="Google Shape;69;p44"/>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4"/>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4"/>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65747C"/>
                </a:gs>
              </a:gsLst>
              <a:lin ang="5400000" scaled="0"/>
            </a:gradFill>
            <a:ln>
              <a:noFill/>
            </a:ln>
          </p:spPr>
        </p:sp>
        <p:sp>
          <p:nvSpPr>
            <p:cNvPr id="72" name="Google Shape;72;p44"/>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4"/>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65747C"/>
                </a:gs>
              </a:gsLst>
              <a:lin ang="5400000" scaled="0"/>
            </a:gradFill>
            <a:ln>
              <a:noFill/>
            </a:ln>
          </p:spPr>
        </p:sp>
        <p:sp>
          <p:nvSpPr>
            <p:cNvPr id="74" name="Google Shape;74;p44"/>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4"/>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4"/>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65747C"/>
                </a:gs>
              </a:gsLst>
              <a:lin ang="5400000" scaled="0"/>
            </a:gradFill>
            <a:ln>
              <a:noFill/>
            </a:ln>
          </p:spPr>
        </p:sp>
        <p:sp>
          <p:nvSpPr>
            <p:cNvPr id="77" name="Google Shape;77;p44"/>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4"/>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4"/>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65747C"/>
                </a:gs>
              </a:gsLst>
              <a:lin ang="5400000" scaled="0"/>
            </a:gradFill>
            <a:ln>
              <a:noFill/>
            </a:ln>
          </p:spPr>
        </p:sp>
        <p:sp>
          <p:nvSpPr>
            <p:cNvPr id="80" name="Google Shape;80;p44"/>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4"/>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65747C"/>
                </a:gs>
              </a:gsLst>
              <a:lin ang="5400000" scaled="0"/>
            </a:gradFill>
            <a:ln>
              <a:noFill/>
            </a:ln>
          </p:spPr>
        </p:sp>
        <p:sp>
          <p:nvSpPr>
            <p:cNvPr id="82" name="Google Shape;82;p44"/>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4"/>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65747C"/>
                </a:gs>
              </a:gsLst>
              <a:lin ang="5400000" scaled="0"/>
            </a:gradFill>
            <a:ln>
              <a:noFill/>
            </a:ln>
          </p:spPr>
        </p:sp>
        <p:sp>
          <p:nvSpPr>
            <p:cNvPr id="84" name="Google Shape;84;p44"/>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4"/>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65747C"/>
                </a:gs>
              </a:gsLst>
              <a:lin ang="5400000" scaled="0"/>
            </a:gradFill>
            <a:ln>
              <a:noFill/>
            </a:ln>
          </p:spPr>
        </p:sp>
        <p:sp>
          <p:nvSpPr>
            <p:cNvPr id="86" name="Google Shape;86;p44"/>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4"/>
            <p:cNvSpPr/>
            <p:nvPr/>
          </p:nvSpPr>
          <p:spPr>
            <a:xfrm>
              <a:off x="642938" y="6610350"/>
              <a:ext cx="23813" cy="242888"/>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4"/>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4"/>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65747C"/>
                </a:gs>
              </a:gsLst>
              <a:lin ang="5400000" scaled="0"/>
            </a:gradFill>
            <a:ln>
              <a:noFill/>
            </a:ln>
          </p:spPr>
        </p:sp>
        <p:sp>
          <p:nvSpPr>
            <p:cNvPr id="90" name="Google Shape;90;p44"/>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65747C"/>
                </a:gs>
              </a:gsLst>
              <a:lin ang="5400000" scaled="0"/>
            </a:gradFill>
            <a:ln>
              <a:noFill/>
            </a:ln>
          </p:spPr>
        </p:sp>
        <p:sp>
          <p:nvSpPr>
            <p:cNvPr id="91" name="Google Shape;91;p44"/>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4"/>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65747C"/>
                </a:gs>
              </a:gsLst>
              <a:lin ang="5400000" scaled="0"/>
            </a:gradFill>
            <a:ln>
              <a:noFill/>
            </a:ln>
          </p:spPr>
        </p:sp>
        <p:sp>
          <p:nvSpPr>
            <p:cNvPr id="93" name="Google Shape;93;p44"/>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94" name="Google Shape;94;p44"/>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4"/>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65747C"/>
                </a:gs>
              </a:gsLst>
              <a:lin ang="5400000" scaled="0"/>
            </a:gradFill>
            <a:ln>
              <a:noFill/>
            </a:ln>
          </p:spPr>
        </p:sp>
        <p:sp>
          <p:nvSpPr>
            <p:cNvPr id="96" name="Google Shape;96;p44"/>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4"/>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65747C"/>
                </a:gs>
              </a:gsLst>
              <a:lin ang="5400000" scaled="0"/>
            </a:gradFill>
            <a:ln>
              <a:noFill/>
            </a:ln>
          </p:spPr>
        </p:sp>
        <p:sp>
          <p:nvSpPr>
            <p:cNvPr id="98" name="Google Shape;98;p44"/>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4"/>
            <p:cNvSpPr/>
            <p:nvPr/>
          </p:nvSpPr>
          <p:spPr>
            <a:xfrm>
              <a:off x="1228725" y="4662488"/>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4"/>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65747C"/>
                </a:gs>
              </a:gsLst>
              <a:lin ang="5400000" scaled="0"/>
            </a:gradFill>
            <a:ln>
              <a:noFill/>
            </a:ln>
          </p:spPr>
        </p:sp>
        <p:sp>
          <p:nvSpPr>
            <p:cNvPr id="101" name="Google Shape;101;p44"/>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4"/>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65747C"/>
                </a:gs>
              </a:gsLst>
              <a:lin ang="5400000" scaled="0"/>
            </a:gradFill>
            <a:ln>
              <a:noFill/>
            </a:ln>
          </p:spPr>
        </p:sp>
        <p:sp>
          <p:nvSpPr>
            <p:cNvPr id="103" name="Google Shape;103;p44"/>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4"/>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4"/>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65747C"/>
                </a:gs>
              </a:gsLst>
              <a:lin ang="5400000" scaled="0"/>
            </a:gradFill>
            <a:ln>
              <a:noFill/>
            </a:ln>
          </p:spPr>
        </p:sp>
        <p:sp>
          <p:nvSpPr>
            <p:cNvPr id="106" name="Google Shape;106;p44"/>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107" name="Google Shape;107;p44"/>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4"/>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4"/>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65747C"/>
                </a:gs>
              </a:gsLst>
              <a:lin ang="5400000" scaled="0"/>
            </a:gradFill>
            <a:ln>
              <a:noFill/>
            </a:ln>
          </p:spPr>
        </p:sp>
        <p:sp>
          <p:nvSpPr>
            <p:cNvPr id="110" name="Google Shape;110;p44"/>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4"/>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65747C"/>
                </a:gs>
              </a:gsLst>
              <a:lin ang="5400000" scaled="0"/>
            </a:gradFill>
            <a:ln>
              <a:noFill/>
            </a:ln>
          </p:spPr>
        </p:sp>
        <p:sp>
          <p:nvSpPr>
            <p:cNvPr id="112" name="Google Shape;112;p44"/>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44"/>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44"/>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44"/>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4"/>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4"/>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53"/>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53"/>
          <p:cNvSpPr/>
          <p:nvPr>
            <p:ph idx="2" type="pic"/>
          </p:nvPr>
        </p:nvSpPr>
        <p:spPr>
          <a:xfrm>
            <a:off x="1141411" y="606426"/>
            <a:ext cx="9912354" cy="3299778"/>
          </a:xfrm>
          <a:prstGeom prst="round2DiagRect">
            <a:avLst>
              <a:gd fmla="val 4860"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53"/>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5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5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54"/>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54"/>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5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5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55"/>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55"/>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55"/>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5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5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55"/>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90" name="Google Shape;190;p55"/>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56"/>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56"/>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5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5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5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57"/>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57"/>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57"/>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57"/>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57"/>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57"/>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5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5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5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58"/>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58"/>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58"/>
          <p:cNvSpPr/>
          <p:nvPr>
            <p:ph idx="2" type="pic"/>
          </p:nvPr>
        </p:nvSpPr>
        <p:spPr>
          <a:xfrm>
            <a:off x="1141413" y="2666998"/>
            <a:ext cx="3195240"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58"/>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58"/>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58"/>
          <p:cNvSpPr/>
          <p:nvPr>
            <p:ph idx="5" type="pic"/>
          </p:nvPr>
        </p:nvSpPr>
        <p:spPr>
          <a:xfrm>
            <a:off x="4489053" y="2666998"/>
            <a:ext cx="3198940"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58"/>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58"/>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58"/>
          <p:cNvSpPr/>
          <p:nvPr>
            <p:ph idx="8" type="pic"/>
          </p:nvPr>
        </p:nvSpPr>
        <p:spPr>
          <a:xfrm>
            <a:off x="7852442" y="2666998"/>
            <a:ext cx="3194969"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58"/>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5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5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5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5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59"/>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5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5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5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60"/>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60"/>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6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6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6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4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4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4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4" name="Shape 124"/>
        <p:cNvGrpSpPr/>
        <p:nvPr/>
      </p:nvGrpSpPr>
      <p:grpSpPr>
        <a:xfrm>
          <a:off x="0" y="0"/>
          <a:ext cx="0" cy="0"/>
          <a:chOff x="0" y="0"/>
          <a:chExt cx="0" cy="0"/>
        </a:xfrm>
      </p:grpSpPr>
      <p:sp>
        <p:nvSpPr>
          <p:cNvPr id="125" name="Google Shape;125;p4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7" name="Google Shape;127;p4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8" name="Google Shape;128;p4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4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48"/>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8"/>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8" name="Google Shape;138;p4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1" name="Shape 141"/>
        <p:cNvGrpSpPr/>
        <p:nvPr/>
      </p:nvGrpSpPr>
      <p:grpSpPr>
        <a:xfrm>
          <a:off x="0" y="0"/>
          <a:ext cx="0" cy="0"/>
          <a:chOff x="0" y="0"/>
          <a:chExt cx="0" cy="0"/>
        </a:xfrm>
      </p:grpSpPr>
      <p:sp>
        <p:nvSpPr>
          <p:cNvPr id="142" name="Google Shape;142;p49"/>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49"/>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4" name="Google Shape;144;p49"/>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5" name="Google Shape;145;p49"/>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6" name="Google Shape;146;p49"/>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7" name="Google Shape;147;p4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5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5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5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5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51"/>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51"/>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51"/>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5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5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5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52"/>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52"/>
          <p:cNvSpPr/>
          <p:nvPr>
            <p:ph idx="2" type="pic"/>
          </p:nvPr>
        </p:nvSpPr>
        <p:spPr>
          <a:xfrm>
            <a:off x="7380721" y="609601"/>
            <a:ext cx="3666690" cy="5181599"/>
          </a:xfrm>
          <a:prstGeom prst="round2DiagRect">
            <a:avLst>
              <a:gd fmla="val 5608"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52"/>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5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5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5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4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43"/>
          <p:cNvGrpSpPr/>
          <p:nvPr/>
        </p:nvGrpSpPr>
        <p:grpSpPr>
          <a:xfrm>
            <a:off x="-14288" y="0"/>
            <a:ext cx="12053888" cy="6858001"/>
            <a:chOff x="-14288" y="0"/>
            <a:chExt cx="12053888" cy="6858001"/>
          </a:xfrm>
        </p:grpSpPr>
        <p:grpSp>
          <p:nvGrpSpPr>
            <p:cNvPr id="12" name="Google Shape;12;p43"/>
            <p:cNvGrpSpPr/>
            <p:nvPr/>
          </p:nvGrpSpPr>
          <p:grpSpPr>
            <a:xfrm>
              <a:off x="-14288" y="0"/>
              <a:ext cx="1220788" cy="6858001"/>
              <a:chOff x="-14288" y="0"/>
              <a:chExt cx="1220788" cy="6858001"/>
            </a:xfrm>
          </p:grpSpPr>
          <p:sp>
            <p:nvSpPr>
              <p:cNvPr id="13" name="Google Shape;13;p43"/>
              <p:cNvSpPr/>
              <p:nvPr/>
            </p:nvSpPr>
            <p:spPr>
              <a:xfrm>
                <a:off x="114300" y="4763"/>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43"/>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3"/>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3"/>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65747C"/>
                  </a:gs>
                </a:gsLst>
                <a:lin ang="5400000" scaled="0"/>
              </a:gradFill>
              <a:ln>
                <a:noFill/>
              </a:ln>
            </p:spPr>
          </p:sp>
          <p:sp>
            <p:nvSpPr>
              <p:cNvPr id="17" name="Google Shape;17;p43"/>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3"/>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65747C"/>
                  </a:gs>
                </a:gsLst>
                <a:lin ang="5400000" scaled="0"/>
              </a:gradFill>
              <a:ln>
                <a:noFill/>
              </a:ln>
            </p:spPr>
          </p:sp>
          <p:sp>
            <p:nvSpPr>
              <p:cNvPr id="19" name="Google Shape;19;p43"/>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20" name="Google Shape;20;p43"/>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3"/>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3"/>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65747C"/>
                  </a:gs>
                </a:gsLst>
                <a:lin ang="5400000" scaled="0"/>
              </a:gradFill>
              <a:ln>
                <a:noFill/>
              </a:ln>
            </p:spPr>
          </p:sp>
          <p:sp>
            <p:nvSpPr>
              <p:cNvPr id="23" name="Google Shape;23;p43"/>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43"/>
              <p:cNvCxnSpPr/>
              <p:nvPr/>
            </p:nvCxnSpPr>
            <p:spPr>
              <a:xfrm>
                <a:off x="-4763" y="9525"/>
                <a:ext cx="0" cy="0"/>
              </a:xfrm>
              <a:prstGeom prst="straightConnector1">
                <a:avLst/>
              </a:prstGeom>
              <a:gradFill>
                <a:gsLst>
                  <a:gs pos="0">
                    <a:schemeClr val="lt2"/>
                  </a:gs>
                  <a:gs pos="100000">
                    <a:srgbClr val="65747C"/>
                  </a:gs>
                </a:gsLst>
                <a:lin ang="5400000" scaled="0"/>
              </a:gradFill>
              <a:ln cap="flat" cmpd="sng" w="9525">
                <a:solidFill>
                  <a:srgbClr val="FFFFFF"/>
                </a:solidFill>
                <a:prstDash val="solid"/>
                <a:miter lim="800000"/>
                <a:headEnd len="med" w="med" type="none"/>
                <a:tailEnd len="med" w="med" type="none"/>
              </a:ln>
            </p:spPr>
          </p:cxnSp>
          <p:sp>
            <p:nvSpPr>
              <p:cNvPr id="25" name="Google Shape;25;p43"/>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65747C"/>
                  </a:gs>
                </a:gsLst>
                <a:lin ang="5400000" scaled="0"/>
              </a:gradFill>
              <a:ln>
                <a:noFill/>
              </a:ln>
            </p:spPr>
          </p:sp>
          <p:sp>
            <p:nvSpPr>
              <p:cNvPr id="26" name="Google Shape;26;p43"/>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65747C"/>
                  </a:gs>
                </a:gsLst>
                <a:lin ang="5400000" scaled="0"/>
              </a:gradFill>
              <a:ln>
                <a:noFill/>
              </a:ln>
            </p:spPr>
          </p:sp>
          <p:sp>
            <p:nvSpPr>
              <p:cNvPr id="27" name="Google Shape;27;p43"/>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28" name="Google Shape;28;p43"/>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3"/>
              <p:cNvSpPr/>
              <p:nvPr/>
            </p:nvSpPr>
            <p:spPr>
              <a:xfrm>
                <a:off x="133350" y="4662488"/>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3"/>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65747C"/>
                  </a:gs>
                </a:gsLst>
                <a:lin ang="5400000" scaled="0"/>
              </a:gradFill>
              <a:ln>
                <a:noFill/>
              </a:ln>
            </p:spPr>
          </p:sp>
          <p:sp>
            <p:nvSpPr>
              <p:cNvPr id="31" name="Google Shape;31;p43"/>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3"/>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65747C"/>
                  </a:gs>
                </a:gsLst>
                <a:lin ang="5400000" scaled="0"/>
              </a:gradFill>
              <a:ln>
                <a:noFill/>
              </a:ln>
            </p:spPr>
          </p:sp>
          <p:sp>
            <p:nvSpPr>
              <p:cNvPr id="33" name="Google Shape;33;p43"/>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3"/>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65747C"/>
                  </a:gs>
                </a:gsLst>
                <a:lin ang="5400000" scaled="0"/>
              </a:gradFill>
              <a:ln>
                <a:noFill/>
              </a:ln>
            </p:spPr>
          </p:sp>
          <p:sp>
            <p:nvSpPr>
              <p:cNvPr id="35" name="Google Shape;35;p43"/>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36" name="Google Shape;36;p43"/>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3"/>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3"/>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65747C"/>
                  </a:gs>
                </a:gsLst>
                <a:lin ang="5400000" scaled="0"/>
              </a:gradFill>
              <a:ln>
                <a:noFill/>
              </a:ln>
            </p:spPr>
          </p:sp>
          <p:sp>
            <p:nvSpPr>
              <p:cNvPr id="39" name="Google Shape;39;p43"/>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43"/>
            <p:cNvGrpSpPr/>
            <p:nvPr/>
          </p:nvGrpSpPr>
          <p:grpSpPr>
            <a:xfrm>
              <a:off x="11364912" y="0"/>
              <a:ext cx="674688" cy="6848476"/>
              <a:chOff x="11364912" y="0"/>
              <a:chExt cx="674688" cy="6848476"/>
            </a:xfrm>
          </p:grpSpPr>
          <p:sp>
            <p:nvSpPr>
              <p:cNvPr id="41" name="Google Shape;41;p43"/>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65747C"/>
                  </a:gs>
                </a:gsLst>
                <a:lin ang="5400000" scaled="0"/>
              </a:gradFill>
              <a:ln>
                <a:noFill/>
              </a:ln>
            </p:spPr>
          </p:sp>
          <p:sp>
            <p:nvSpPr>
              <p:cNvPr id="42" name="Google Shape;42;p43"/>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3"/>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3"/>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65747C"/>
                  </a:gs>
                </a:gsLst>
                <a:lin ang="5400000" scaled="0"/>
              </a:gradFill>
              <a:ln>
                <a:noFill/>
              </a:ln>
            </p:spPr>
          </p:sp>
          <p:sp>
            <p:nvSpPr>
              <p:cNvPr id="45" name="Google Shape;45;p43"/>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3"/>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65747C"/>
                  </a:gs>
                </a:gsLst>
                <a:lin ang="5400000" scaled="0"/>
              </a:gradFill>
              <a:ln>
                <a:noFill/>
              </a:ln>
            </p:spPr>
          </p:sp>
          <p:sp>
            <p:nvSpPr>
              <p:cNvPr id="47" name="Google Shape;47;p43"/>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3"/>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65747C"/>
                  </a:gs>
                </a:gsLst>
                <a:lin ang="5400000" scaled="0"/>
              </a:gradFill>
              <a:ln>
                <a:noFill/>
              </a:ln>
            </p:spPr>
          </p:sp>
          <p:sp>
            <p:nvSpPr>
              <p:cNvPr id="49" name="Google Shape;49;p43"/>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3"/>
              <p:cNvSpPr/>
              <p:nvPr/>
            </p:nvSpPr>
            <p:spPr>
              <a:xfrm>
                <a:off x="11939587" y="6596063"/>
                <a:ext cx="23813" cy="252413"/>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4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4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4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4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2.png"/><Relationship Id="rId6"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geeksforgeeks.org/graph-and-its-representations/" TargetMode="External"/><Relationship Id="rId4" Type="http://schemas.openxmlformats.org/officeDocument/2006/relationships/hyperlink" Target="https://www.geeksforgeeks.org/applications-of-minimum-spanning-tre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0" Type="http://schemas.openxmlformats.org/officeDocument/2006/relationships/hyperlink" Target="https://en.wikipedia.org/wiki/Graph_theory"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en.wikipedia.org/wiki/Greedy_algorithm" TargetMode="External"/><Relationship Id="rId4" Type="http://schemas.openxmlformats.org/officeDocument/2006/relationships/hyperlink" Target="https://en.wikipedia.org/wiki/Minimum_spanning_tree" TargetMode="External"/><Relationship Id="rId9" Type="http://schemas.openxmlformats.org/officeDocument/2006/relationships/hyperlink" Target="https://en.wikipedia.org/wiki/Vertex_(graph_theory)" TargetMode="External"/><Relationship Id="rId5" Type="http://schemas.openxmlformats.org/officeDocument/2006/relationships/hyperlink" Target="https://en.wikipedia.org/wiki/Weighted_graph" TargetMode="External"/><Relationship Id="rId6" Type="http://schemas.openxmlformats.org/officeDocument/2006/relationships/hyperlink" Target="https://en.wikipedia.org/wiki/Undirected_graph" TargetMode="External"/><Relationship Id="rId7" Type="http://schemas.openxmlformats.org/officeDocument/2006/relationships/hyperlink" Target="https://en.wikipedia.org/wiki/Edge_(graph_theory)" TargetMode="External"/><Relationship Id="rId8" Type="http://schemas.openxmlformats.org/officeDocument/2006/relationships/hyperlink" Target="https://en.wikipedia.org/wiki/Tree_(graph_theor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44.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2461524" y="1722915"/>
            <a:ext cx="8477400" cy="2387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wentieth Century"/>
              <a:buNone/>
            </a:pPr>
            <a:r>
              <a:rPr lang="en-US"/>
              <a:t>IMPLEMENTATION OF MINIMUM SPANNING TREE (MST) USING</a:t>
            </a:r>
            <a:r>
              <a:rPr lang="en-US"/>
              <a:t> ON KRUSKAL’S AND PRIM’S ALGORITHM</a:t>
            </a:r>
            <a:endParaRPr/>
          </a:p>
        </p:txBody>
      </p:sp>
      <p:sp>
        <p:nvSpPr>
          <p:cNvPr id="239" name="Google Shape;239;p1"/>
          <p:cNvSpPr txBox="1"/>
          <p:nvPr/>
        </p:nvSpPr>
        <p:spPr>
          <a:xfrm>
            <a:off x="4958665" y="93549"/>
            <a:ext cx="29991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rgbClr val="A7EBEF"/>
                </a:solidFill>
                <a:latin typeface="Twentieth Century"/>
                <a:ea typeface="Twentieth Century"/>
                <a:cs typeface="Twentieth Century"/>
                <a:sym typeface="Twentieth Century"/>
              </a:rPr>
              <a:t>CSE225</a:t>
            </a:r>
            <a:endParaRPr/>
          </a:p>
        </p:txBody>
      </p:sp>
      <p:sp>
        <p:nvSpPr>
          <p:cNvPr id="240" name="Google Shape;240;p1"/>
          <p:cNvSpPr txBox="1"/>
          <p:nvPr/>
        </p:nvSpPr>
        <p:spPr>
          <a:xfrm>
            <a:off x="5022725" y="7878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rgbClr val="A7EBEF"/>
                </a:solidFill>
                <a:latin typeface="Twentieth Century"/>
                <a:ea typeface="Twentieth Century"/>
                <a:cs typeface="Twentieth Century"/>
                <a:sym typeface="Twentieth Century"/>
              </a:rPr>
              <a:t>Spring 2020</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0"/>
          <p:cNvSpPr txBox="1"/>
          <p:nvPr>
            <p:ph idx="1" type="body"/>
          </p:nvPr>
        </p:nvSpPr>
        <p:spPr>
          <a:xfrm>
            <a:off x="1141410" y="661183"/>
            <a:ext cx="4878389" cy="3545058"/>
          </a:xfrm>
          <a:prstGeom prst="rect">
            <a:avLst/>
          </a:prstGeom>
          <a:noFill/>
          <a:ln>
            <a:noFill/>
          </a:ln>
        </p:spPr>
        <p:txBody>
          <a:bodyPr anchorCtr="0" anchor="t" bIns="45700" lIns="91425" spcFirstLastPara="1" rIns="91425" wrap="square" tIns="45700">
            <a:normAutofit fontScale="92500" lnSpcReduction="10000"/>
          </a:bodyPr>
          <a:lstStyle/>
          <a:p>
            <a:pPr indent="0" lvl="1" marL="457200" rtl="0" algn="l">
              <a:lnSpc>
                <a:spcPct val="120000"/>
              </a:lnSpc>
              <a:spcBef>
                <a:spcPts val="0"/>
              </a:spcBef>
              <a:spcAft>
                <a:spcPts val="0"/>
              </a:spcAft>
              <a:buClr>
                <a:schemeClr val="lt1"/>
              </a:buClr>
              <a:buSzPct val="125000"/>
              <a:buNone/>
            </a:pPr>
            <a:r>
              <a:rPr b="1" lang="en-US" sz="2400"/>
              <a:t>Step C:</a:t>
            </a:r>
            <a:endParaRPr/>
          </a:p>
          <a:p>
            <a:pPr indent="0" lvl="1" marL="457200" rtl="0" algn="l">
              <a:lnSpc>
                <a:spcPct val="120000"/>
              </a:lnSpc>
              <a:spcBef>
                <a:spcPts val="500"/>
              </a:spcBef>
              <a:spcAft>
                <a:spcPts val="0"/>
              </a:spcAft>
              <a:buClr>
                <a:schemeClr val="lt1"/>
              </a:buClr>
              <a:buSzPct val="125000"/>
              <a:buNone/>
            </a:pPr>
            <a:r>
              <a:rPr lang="en-US" sz="2400"/>
              <a:t>The arrays key[] and visited[] will be searched for finding the next vertex.f has the minimum key value but will not be considered since it is already added (visited[f]==1).Next vertex having the minimum key value is c. Since visited[c]==0, it will be added to the spanning tree.</a:t>
            </a:r>
            <a:endParaRPr/>
          </a:p>
          <a:p>
            <a:pPr indent="0" lvl="1" marL="457200" rtl="0" algn="l">
              <a:lnSpc>
                <a:spcPct val="120000"/>
              </a:lnSpc>
              <a:spcBef>
                <a:spcPts val="500"/>
              </a:spcBef>
              <a:spcAft>
                <a:spcPts val="0"/>
              </a:spcAft>
              <a:buClr>
                <a:schemeClr val="lt1"/>
              </a:buClr>
              <a:buSzPct val="125000"/>
              <a:buNone/>
            </a:pPr>
            <a:r>
              <a:t/>
            </a:r>
            <a:endParaRPr sz="2400"/>
          </a:p>
        </p:txBody>
      </p:sp>
      <p:pic>
        <p:nvPicPr>
          <p:cNvPr descr="adding vertex" id="335" name="Google Shape;335;p10"/>
          <p:cNvPicPr preferRelativeResize="0"/>
          <p:nvPr/>
        </p:nvPicPr>
        <p:blipFill rotWithShape="1">
          <a:blip r:embed="rId3">
            <a:alphaModFix/>
          </a:blip>
          <a:srcRect b="0" l="0" r="0" t="0"/>
          <a:stretch/>
        </p:blipFill>
        <p:spPr>
          <a:xfrm>
            <a:off x="1674936" y="4410158"/>
            <a:ext cx="1630972" cy="1230987"/>
          </a:xfrm>
          <a:prstGeom prst="rect">
            <a:avLst/>
          </a:prstGeom>
          <a:noFill/>
          <a:ln>
            <a:noFill/>
          </a:ln>
        </p:spPr>
      </p:pic>
      <p:sp>
        <p:nvSpPr>
          <p:cNvPr id="336" name="Google Shape;336;p10"/>
          <p:cNvSpPr txBox="1"/>
          <p:nvPr/>
        </p:nvSpPr>
        <p:spPr>
          <a:xfrm>
            <a:off x="1336431" y="5880295"/>
            <a:ext cx="44453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minCost = 0 + key[c] = 0 + 1</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descr="key array" id="337" name="Google Shape;337;p10"/>
          <p:cNvPicPr preferRelativeResize="0"/>
          <p:nvPr>
            <p:ph idx="2" type="body"/>
          </p:nvPr>
        </p:nvPicPr>
        <p:blipFill rotWithShape="1">
          <a:blip r:embed="rId4">
            <a:alphaModFix/>
          </a:blip>
          <a:srcRect b="0" l="0" r="0" t="0"/>
          <a:stretch/>
        </p:blipFill>
        <p:spPr>
          <a:xfrm>
            <a:off x="7789777" y="1737232"/>
            <a:ext cx="2775060" cy="729187"/>
          </a:xfrm>
          <a:prstGeom prst="rect">
            <a:avLst/>
          </a:prstGeom>
          <a:noFill/>
          <a:ln>
            <a:noFill/>
          </a:ln>
        </p:spPr>
      </p:pic>
      <p:pic>
        <p:nvPicPr>
          <p:cNvPr descr="visited array" id="338" name="Google Shape;338;p10"/>
          <p:cNvPicPr preferRelativeResize="0"/>
          <p:nvPr/>
        </p:nvPicPr>
        <p:blipFill rotWithShape="1">
          <a:blip r:embed="rId5">
            <a:alphaModFix/>
          </a:blip>
          <a:srcRect b="0" l="0" r="0" t="0"/>
          <a:stretch/>
        </p:blipFill>
        <p:spPr>
          <a:xfrm>
            <a:off x="7789777" y="2672863"/>
            <a:ext cx="2812485" cy="787790"/>
          </a:xfrm>
          <a:prstGeom prst="rect">
            <a:avLst/>
          </a:prstGeom>
          <a:noFill/>
          <a:ln>
            <a:noFill/>
          </a:ln>
        </p:spPr>
      </p:pic>
      <p:pic>
        <p:nvPicPr>
          <p:cNvPr descr="parent array" id="339" name="Google Shape;339;p10"/>
          <p:cNvPicPr preferRelativeResize="0"/>
          <p:nvPr/>
        </p:nvPicPr>
        <p:blipFill rotWithShape="1">
          <a:blip r:embed="rId6">
            <a:alphaModFix/>
          </a:blip>
          <a:srcRect b="0" l="0" r="0" t="0"/>
          <a:stretch/>
        </p:blipFill>
        <p:spPr>
          <a:xfrm>
            <a:off x="7789777" y="3699804"/>
            <a:ext cx="2775060" cy="7103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1"/>
          <p:cNvSpPr txBox="1"/>
          <p:nvPr/>
        </p:nvSpPr>
        <p:spPr>
          <a:xfrm>
            <a:off x="168811" y="844061"/>
            <a:ext cx="2461847" cy="3970318"/>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This is how the visited[] array will look like.And, the parent[] array (f becomes the parent of c):And, the parent[] array (f becomes the parent of c).For every adjacent vertex of c, say v, values in key[v] will be updated using the formula:</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key[v] = min(key[v], cost[c][v])</a:t>
            </a:r>
            <a:endParaRPr/>
          </a:p>
        </p:txBody>
      </p:sp>
      <p:pic>
        <p:nvPicPr>
          <p:cNvPr id="345" name="Google Shape;345;p11"/>
          <p:cNvPicPr preferRelativeResize="0"/>
          <p:nvPr>
            <p:ph idx="2" type="body"/>
          </p:nvPr>
        </p:nvPicPr>
        <p:blipFill rotWithShape="1">
          <a:blip r:embed="rId3">
            <a:alphaModFix/>
          </a:blip>
          <a:srcRect b="0" l="0" r="0" t="0"/>
          <a:stretch/>
        </p:blipFill>
        <p:spPr>
          <a:xfrm>
            <a:off x="2892678" y="628275"/>
            <a:ext cx="8628762" cy="58049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2"/>
          <p:cNvSpPr txBox="1"/>
          <p:nvPr>
            <p:ph idx="1" type="body"/>
          </p:nvPr>
        </p:nvSpPr>
        <p:spPr>
          <a:xfrm>
            <a:off x="1155477" y="422032"/>
            <a:ext cx="4077705" cy="3038621"/>
          </a:xfrm>
          <a:prstGeom prst="rect">
            <a:avLst/>
          </a:prstGeom>
          <a:noFill/>
          <a:ln>
            <a:noFill/>
          </a:ln>
        </p:spPr>
        <p:txBody>
          <a:bodyPr anchorCtr="0" anchor="t" bIns="45700" lIns="91425" spcFirstLastPara="1" rIns="91425" wrap="square" tIns="45700">
            <a:normAutofit fontScale="92500" lnSpcReduction="10000"/>
          </a:bodyPr>
          <a:lstStyle/>
          <a:p>
            <a:pPr indent="0" lvl="1" marL="457200" rtl="0" algn="l">
              <a:lnSpc>
                <a:spcPct val="120000"/>
              </a:lnSpc>
              <a:spcBef>
                <a:spcPts val="0"/>
              </a:spcBef>
              <a:spcAft>
                <a:spcPts val="0"/>
              </a:spcAft>
              <a:buClr>
                <a:schemeClr val="lt1"/>
              </a:buClr>
              <a:buSzPct val="125000"/>
              <a:buNone/>
            </a:pPr>
            <a:r>
              <a:rPr b="1" lang="en-US" sz="2400"/>
              <a:t>Step D:</a:t>
            </a:r>
            <a:endParaRPr/>
          </a:p>
          <a:p>
            <a:pPr indent="-228600" lvl="1" marL="685800" rtl="0" algn="l">
              <a:lnSpc>
                <a:spcPct val="120000"/>
              </a:lnSpc>
              <a:spcBef>
                <a:spcPts val="500"/>
              </a:spcBef>
              <a:spcAft>
                <a:spcPts val="0"/>
              </a:spcAft>
              <a:buClr>
                <a:schemeClr val="lt1"/>
              </a:buClr>
              <a:buSzPct val="125000"/>
              <a:buFont typeface="Noto Sans Symbols"/>
              <a:buChar char="❖"/>
            </a:pPr>
            <a:r>
              <a:rPr lang="en-US"/>
              <a:t>Next vertex to be selected is </a:t>
            </a:r>
            <a:r>
              <a:rPr b="1" lang="en-US"/>
              <a:t>a</a:t>
            </a:r>
            <a:r>
              <a:rPr lang="en-US"/>
              <a:t>. </a:t>
            </a:r>
            <a:endParaRPr/>
          </a:p>
          <a:p>
            <a:pPr indent="0" lvl="1" marL="457200" rtl="0" algn="l">
              <a:lnSpc>
                <a:spcPct val="120000"/>
              </a:lnSpc>
              <a:spcBef>
                <a:spcPts val="500"/>
              </a:spcBef>
              <a:spcAft>
                <a:spcPts val="0"/>
              </a:spcAft>
              <a:buClr>
                <a:schemeClr val="lt1"/>
              </a:buClr>
              <a:buSzPct val="125000"/>
              <a:buNone/>
            </a:pPr>
            <a:r>
              <a:t/>
            </a:r>
            <a:endParaRPr sz="2400"/>
          </a:p>
          <a:p>
            <a:pPr indent="0" lvl="1" marL="457200" rtl="0" algn="l">
              <a:lnSpc>
                <a:spcPct val="120000"/>
              </a:lnSpc>
              <a:spcBef>
                <a:spcPts val="500"/>
              </a:spcBef>
              <a:spcAft>
                <a:spcPts val="0"/>
              </a:spcAft>
              <a:buClr>
                <a:schemeClr val="lt1"/>
              </a:buClr>
              <a:buSzPct val="125000"/>
              <a:buNone/>
            </a:pPr>
            <a:r>
              <a:t/>
            </a:r>
            <a:endParaRPr sz="2400"/>
          </a:p>
          <a:p>
            <a:pPr indent="0" lvl="1" marL="457200" rtl="0" algn="l">
              <a:lnSpc>
                <a:spcPct val="120000"/>
              </a:lnSpc>
              <a:spcBef>
                <a:spcPts val="500"/>
              </a:spcBef>
              <a:spcAft>
                <a:spcPts val="0"/>
              </a:spcAft>
              <a:buClr>
                <a:schemeClr val="lt1"/>
              </a:buClr>
              <a:buSzPct val="125000"/>
              <a:buNone/>
            </a:pPr>
            <a:r>
              <a:t/>
            </a:r>
            <a:endParaRPr sz="2400"/>
          </a:p>
          <a:p>
            <a:pPr indent="0" lvl="1" marL="457200" rtl="0" algn="l">
              <a:lnSpc>
                <a:spcPct val="120000"/>
              </a:lnSpc>
              <a:spcBef>
                <a:spcPts val="500"/>
              </a:spcBef>
              <a:spcAft>
                <a:spcPts val="0"/>
              </a:spcAft>
              <a:buClr>
                <a:schemeClr val="lt1"/>
              </a:buClr>
              <a:buSzPct val="125000"/>
              <a:buNone/>
            </a:pPr>
            <a:r>
              <a:t/>
            </a:r>
            <a:endParaRPr sz="2400"/>
          </a:p>
          <a:p>
            <a:pPr indent="0" lvl="1" marL="457200" rtl="0" algn="l">
              <a:lnSpc>
                <a:spcPct val="120000"/>
              </a:lnSpc>
              <a:spcBef>
                <a:spcPts val="500"/>
              </a:spcBef>
              <a:spcAft>
                <a:spcPts val="0"/>
              </a:spcAft>
              <a:buClr>
                <a:schemeClr val="lt1"/>
              </a:buClr>
              <a:buSzPct val="125000"/>
              <a:buNone/>
            </a:pPr>
            <a:r>
              <a:rPr lang="en-US" sz="2400"/>
              <a:t> minCost=1+2=3</a:t>
            </a:r>
            <a:endParaRPr/>
          </a:p>
        </p:txBody>
      </p:sp>
      <p:pic>
        <p:nvPicPr>
          <p:cNvPr descr="adding vertex" id="351" name="Google Shape;351;p12"/>
          <p:cNvPicPr preferRelativeResize="0"/>
          <p:nvPr/>
        </p:nvPicPr>
        <p:blipFill rotWithShape="1">
          <a:blip r:embed="rId3">
            <a:alphaModFix/>
          </a:blip>
          <a:srcRect b="0" l="0" r="0" t="0"/>
          <a:stretch/>
        </p:blipFill>
        <p:spPr>
          <a:xfrm>
            <a:off x="1686363" y="1380380"/>
            <a:ext cx="2308861" cy="1292483"/>
          </a:xfrm>
          <a:prstGeom prst="rect">
            <a:avLst/>
          </a:prstGeom>
          <a:noFill/>
          <a:ln>
            <a:noFill/>
          </a:ln>
        </p:spPr>
      </p:pic>
      <p:sp>
        <p:nvSpPr>
          <p:cNvPr id="352" name="Google Shape;352;p12"/>
          <p:cNvSpPr txBox="1"/>
          <p:nvPr/>
        </p:nvSpPr>
        <p:spPr>
          <a:xfrm>
            <a:off x="984320" y="3584918"/>
            <a:ext cx="4077705" cy="3038621"/>
          </a:xfrm>
          <a:prstGeom prst="rect">
            <a:avLst/>
          </a:prstGeom>
          <a:noFill/>
          <a:ln>
            <a:noFill/>
          </a:ln>
        </p:spPr>
        <p:txBody>
          <a:bodyPr anchorCtr="0" anchor="t" bIns="45700" lIns="91425" spcFirstLastPara="1" rIns="91425" wrap="square" tIns="45700">
            <a:normAutofit fontScale="92500"/>
          </a:bodyPr>
          <a:lstStyle/>
          <a:p>
            <a:pPr indent="-228600" lvl="1" marL="685800" marR="0" rtl="0" algn="l">
              <a:lnSpc>
                <a:spcPct val="120000"/>
              </a:lnSpc>
              <a:spcBef>
                <a:spcPts val="0"/>
              </a:spcBef>
              <a:spcAft>
                <a:spcPts val="0"/>
              </a:spcAft>
              <a:buClr>
                <a:schemeClr val="lt1"/>
              </a:buClr>
              <a:buSzPct val="125000"/>
              <a:buFont typeface="Noto Sans Symbols"/>
              <a:buChar char="❖"/>
            </a:pPr>
            <a:r>
              <a:rPr b="0" i="0" lang="en-US" sz="2000" u="none" cap="none" strike="noStrike">
                <a:solidFill>
                  <a:schemeClr val="lt1"/>
                </a:solidFill>
                <a:latin typeface="Twentieth Century"/>
                <a:ea typeface="Twentieth Century"/>
                <a:cs typeface="Twentieth Century"/>
                <a:sym typeface="Twentieth Century"/>
              </a:rPr>
              <a:t>Next vertex to be selected is </a:t>
            </a:r>
            <a:r>
              <a:rPr b="1" i="0" lang="en-US" sz="2000" u="none" cap="none" strike="noStrike">
                <a:solidFill>
                  <a:schemeClr val="lt1"/>
                </a:solidFill>
                <a:latin typeface="Twentieth Century"/>
                <a:ea typeface="Twentieth Century"/>
                <a:cs typeface="Twentieth Century"/>
                <a:sym typeface="Twentieth Century"/>
              </a:rPr>
              <a:t>b</a:t>
            </a:r>
            <a:r>
              <a:rPr b="0" i="0" lang="en-US" sz="2000" u="none" cap="none" strike="noStrike">
                <a:solidFill>
                  <a:schemeClr val="lt1"/>
                </a:solidFill>
                <a:latin typeface="Twentieth Century"/>
                <a:ea typeface="Twentieth Century"/>
                <a:cs typeface="Twentieth Century"/>
                <a:sym typeface="Twentieth Century"/>
              </a:rPr>
              <a:t>. </a:t>
            </a:r>
            <a:endParaRPr/>
          </a:p>
          <a:p>
            <a:pPr indent="0" lvl="1" marL="457200" marR="0" rtl="0" algn="l">
              <a:lnSpc>
                <a:spcPct val="120000"/>
              </a:lnSpc>
              <a:spcBef>
                <a:spcPts val="500"/>
              </a:spcBef>
              <a:spcAft>
                <a:spcPts val="0"/>
              </a:spcAft>
              <a:buClr>
                <a:schemeClr val="lt1"/>
              </a:buClr>
              <a:buSzPct val="125000"/>
              <a:buFont typeface="Arial"/>
              <a:buNone/>
            </a:pPr>
            <a:r>
              <a:t/>
            </a:r>
            <a:endParaRPr b="0" i="0" sz="2400" u="none" cap="none" strike="noStrike">
              <a:solidFill>
                <a:schemeClr val="lt1"/>
              </a:solidFill>
              <a:latin typeface="Twentieth Century"/>
              <a:ea typeface="Twentieth Century"/>
              <a:cs typeface="Twentieth Century"/>
              <a:sym typeface="Twentieth Century"/>
            </a:endParaRPr>
          </a:p>
          <a:p>
            <a:pPr indent="0" lvl="1" marL="457200" marR="0" rtl="0" algn="l">
              <a:lnSpc>
                <a:spcPct val="120000"/>
              </a:lnSpc>
              <a:spcBef>
                <a:spcPts val="500"/>
              </a:spcBef>
              <a:spcAft>
                <a:spcPts val="0"/>
              </a:spcAft>
              <a:buClr>
                <a:schemeClr val="lt1"/>
              </a:buClr>
              <a:buSzPct val="125000"/>
              <a:buFont typeface="Arial"/>
              <a:buNone/>
            </a:pPr>
            <a:r>
              <a:t/>
            </a:r>
            <a:endParaRPr b="0" i="0" sz="2400" u="none" cap="none" strike="noStrike">
              <a:solidFill>
                <a:schemeClr val="lt1"/>
              </a:solidFill>
              <a:latin typeface="Twentieth Century"/>
              <a:ea typeface="Twentieth Century"/>
              <a:cs typeface="Twentieth Century"/>
              <a:sym typeface="Twentieth Century"/>
            </a:endParaRPr>
          </a:p>
          <a:p>
            <a:pPr indent="0" lvl="1" marL="457200" marR="0" rtl="0" algn="l">
              <a:lnSpc>
                <a:spcPct val="120000"/>
              </a:lnSpc>
              <a:spcBef>
                <a:spcPts val="500"/>
              </a:spcBef>
              <a:spcAft>
                <a:spcPts val="0"/>
              </a:spcAft>
              <a:buClr>
                <a:schemeClr val="lt1"/>
              </a:buClr>
              <a:buSzPct val="125000"/>
              <a:buFont typeface="Arial"/>
              <a:buNone/>
            </a:pPr>
            <a:r>
              <a:t/>
            </a:r>
            <a:endParaRPr b="0" i="0" sz="2400" u="none" cap="none" strike="noStrike">
              <a:solidFill>
                <a:schemeClr val="lt1"/>
              </a:solidFill>
              <a:latin typeface="Twentieth Century"/>
              <a:ea typeface="Twentieth Century"/>
              <a:cs typeface="Twentieth Century"/>
              <a:sym typeface="Twentieth Century"/>
            </a:endParaRPr>
          </a:p>
          <a:p>
            <a:pPr indent="0" lvl="1" marL="457200" marR="0" rtl="0" algn="l">
              <a:lnSpc>
                <a:spcPct val="120000"/>
              </a:lnSpc>
              <a:spcBef>
                <a:spcPts val="500"/>
              </a:spcBef>
              <a:spcAft>
                <a:spcPts val="0"/>
              </a:spcAft>
              <a:buClr>
                <a:schemeClr val="lt1"/>
              </a:buClr>
              <a:buSzPct val="125000"/>
              <a:buFont typeface="Arial"/>
              <a:buNone/>
            </a:pPr>
            <a:r>
              <a:t/>
            </a:r>
            <a:endParaRPr b="0" i="0" sz="2400" u="none" cap="none" strike="noStrike">
              <a:solidFill>
                <a:schemeClr val="lt1"/>
              </a:solidFill>
              <a:latin typeface="Twentieth Century"/>
              <a:ea typeface="Twentieth Century"/>
              <a:cs typeface="Twentieth Century"/>
              <a:sym typeface="Twentieth Century"/>
            </a:endParaRPr>
          </a:p>
          <a:p>
            <a:pPr indent="0" lvl="1" marL="457200" marR="0" rtl="0" algn="l">
              <a:lnSpc>
                <a:spcPct val="120000"/>
              </a:lnSpc>
              <a:spcBef>
                <a:spcPts val="500"/>
              </a:spcBef>
              <a:spcAft>
                <a:spcPts val="0"/>
              </a:spcAft>
              <a:buClr>
                <a:schemeClr val="lt1"/>
              </a:buClr>
              <a:buSzPct val="125000"/>
              <a:buFont typeface="Arial"/>
              <a:buNone/>
            </a:pPr>
            <a:r>
              <a:rPr b="0" i="0" lang="en-US" sz="2400" u="none" cap="none" strike="noStrike">
                <a:solidFill>
                  <a:schemeClr val="lt1"/>
                </a:solidFill>
                <a:latin typeface="Twentieth Century"/>
                <a:ea typeface="Twentieth Century"/>
                <a:cs typeface="Twentieth Century"/>
                <a:sym typeface="Twentieth Century"/>
              </a:rPr>
              <a:t> minCost=3+3=6</a:t>
            </a:r>
            <a:endParaRPr/>
          </a:p>
        </p:txBody>
      </p:sp>
      <p:pic>
        <p:nvPicPr>
          <p:cNvPr descr=" key visited parent" id="353" name="Google Shape;353;p12"/>
          <p:cNvPicPr preferRelativeResize="0"/>
          <p:nvPr/>
        </p:nvPicPr>
        <p:blipFill rotWithShape="1">
          <a:blip r:embed="rId4">
            <a:alphaModFix/>
          </a:blip>
          <a:srcRect b="0" l="0" r="0" t="0"/>
          <a:stretch/>
        </p:blipFill>
        <p:spPr>
          <a:xfrm>
            <a:off x="6780629" y="1069146"/>
            <a:ext cx="4149968" cy="149608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descr="adding vertex" id="354" name="Google Shape;354;p12"/>
          <p:cNvPicPr preferRelativeResize="0"/>
          <p:nvPr/>
        </p:nvPicPr>
        <p:blipFill rotWithShape="1">
          <a:blip r:embed="rId5">
            <a:alphaModFix/>
          </a:blip>
          <a:srcRect b="0" l="0" r="0" t="0"/>
          <a:stretch/>
        </p:blipFill>
        <p:spPr>
          <a:xfrm>
            <a:off x="1686363" y="4419001"/>
            <a:ext cx="2308861" cy="1320617"/>
          </a:xfrm>
          <a:prstGeom prst="rect">
            <a:avLst/>
          </a:prstGeom>
          <a:noFill/>
          <a:ln>
            <a:noFill/>
          </a:ln>
        </p:spPr>
      </p:pic>
      <p:pic>
        <p:nvPicPr>
          <p:cNvPr descr=" key visited parent" id="355" name="Google Shape;355;p12"/>
          <p:cNvPicPr preferRelativeResize="0"/>
          <p:nvPr/>
        </p:nvPicPr>
        <p:blipFill rotWithShape="1">
          <a:blip r:embed="rId6">
            <a:alphaModFix/>
          </a:blip>
          <a:srcRect b="0" l="0" r="0" t="0"/>
          <a:stretch/>
        </p:blipFill>
        <p:spPr>
          <a:xfrm>
            <a:off x="6780629" y="4132238"/>
            <a:ext cx="4149968" cy="160738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3"/>
          <p:cNvSpPr txBox="1"/>
          <p:nvPr>
            <p:ph idx="1" type="body"/>
          </p:nvPr>
        </p:nvSpPr>
        <p:spPr>
          <a:xfrm>
            <a:off x="1155477" y="422032"/>
            <a:ext cx="4077705" cy="3038621"/>
          </a:xfrm>
          <a:prstGeom prst="rect">
            <a:avLst/>
          </a:prstGeom>
          <a:noFill/>
          <a:ln>
            <a:noFill/>
          </a:ln>
        </p:spPr>
        <p:txBody>
          <a:bodyPr anchorCtr="0" anchor="t" bIns="45700" lIns="91425" spcFirstLastPara="1" rIns="91425" wrap="square" tIns="45700">
            <a:normAutofit fontScale="92500" lnSpcReduction="10000"/>
          </a:bodyPr>
          <a:lstStyle/>
          <a:p>
            <a:pPr indent="-228600" lvl="1" marL="685800" rtl="0" algn="l">
              <a:lnSpc>
                <a:spcPct val="120000"/>
              </a:lnSpc>
              <a:spcBef>
                <a:spcPts val="0"/>
              </a:spcBef>
              <a:spcAft>
                <a:spcPts val="0"/>
              </a:spcAft>
              <a:buClr>
                <a:schemeClr val="lt1"/>
              </a:buClr>
              <a:buSzPct val="125000"/>
              <a:buFont typeface="Noto Sans Symbols"/>
              <a:buChar char="❖"/>
            </a:pPr>
            <a:r>
              <a:rPr lang="en-US"/>
              <a:t>Next vertex to be selected is </a:t>
            </a:r>
            <a:r>
              <a:rPr b="1" lang="en-US"/>
              <a:t>d</a:t>
            </a:r>
            <a:r>
              <a:rPr lang="en-US"/>
              <a:t>. </a:t>
            </a:r>
            <a:endParaRPr/>
          </a:p>
          <a:p>
            <a:pPr indent="0" lvl="1" marL="457200" rtl="0" algn="l">
              <a:lnSpc>
                <a:spcPct val="120000"/>
              </a:lnSpc>
              <a:spcBef>
                <a:spcPts val="500"/>
              </a:spcBef>
              <a:spcAft>
                <a:spcPts val="0"/>
              </a:spcAft>
              <a:buClr>
                <a:schemeClr val="lt1"/>
              </a:buClr>
              <a:buSzPct val="125000"/>
              <a:buNone/>
            </a:pPr>
            <a:r>
              <a:t/>
            </a:r>
            <a:endParaRPr sz="2400"/>
          </a:p>
          <a:p>
            <a:pPr indent="0" lvl="1" marL="457200" rtl="0" algn="l">
              <a:lnSpc>
                <a:spcPct val="120000"/>
              </a:lnSpc>
              <a:spcBef>
                <a:spcPts val="500"/>
              </a:spcBef>
              <a:spcAft>
                <a:spcPts val="0"/>
              </a:spcAft>
              <a:buClr>
                <a:schemeClr val="lt1"/>
              </a:buClr>
              <a:buSzPct val="125000"/>
              <a:buNone/>
            </a:pPr>
            <a:r>
              <a:t/>
            </a:r>
            <a:endParaRPr sz="2400"/>
          </a:p>
          <a:p>
            <a:pPr indent="0" lvl="1" marL="457200" rtl="0" algn="l">
              <a:lnSpc>
                <a:spcPct val="120000"/>
              </a:lnSpc>
              <a:spcBef>
                <a:spcPts val="500"/>
              </a:spcBef>
              <a:spcAft>
                <a:spcPts val="0"/>
              </a:spcAft>
              <a:buClr>
                <a:schemeClr val="lt1"/>
              </a:buClr>
              <a:buSzPct val="125000"/>
              <a:buNone/>
            </a:pPr>
            <a:r>
              <a:t/>
            </a:r>
            <a:endParaRPr sz="2400"/>
          </a:p>
          <a:p>
            <a:pPr indent="0" lvl="1" marL="457200" rtl="0" algn="l">
              <a:lnSpc>
                <a:spcPct val="120000"/>
              </a:lnSpc>
              <a:spcBef>
                <a:spcPts val="500"/>
              </a:spcBef>
              <a:spcAft>
                <a:spcPts val="0"/>
              </a:spcAft>
              <a:buClr>
                <a:schemeClr val="lt1"/>
              </a:buClr>
              <a:buSzPct val="125000"/>
              <a:buNone/>
            </a:pPr>
            <a:r>
              <a:t/>
            </a:r>
            <a:endParaRPr sz="2400"/>
          </a:p>
          <a:p>
            <a:pPr indent="0" lvl="1" marL="457200" rtl="0" algn="l">
              <a:lnSpc>
                <a:spcPct val="120000"/>
              </a:lnSpc>
              <a:spcBef>
                <a:spcPts val="500"/>
              </a:spcBef>
              <a:spcAft>
                <a:spcPts val="0"/>
              </a:spcAft>
              <a:buClr>
                <a:schemeClr val="lt1"/>
              </a:buClr>
              <a:buSzPct val="125000"/>
              <a:buNone/>
            </a:pPr>
            <a:r>
              <a:rPr lang="en-US" sz="2400"/>
              <a:t>  </a:t>
            </a:r>
            <a:endParaRPr/>
          </a:p>
          <a:p>
            <a:pPr indent="0" lvl="1" marL="457200" rtl="0" algn="l">
              <a:lnSpc>
                <a:spcPct val="120000"/>
              </a:lnSpc>
              <a:spcBef>
                <a:spcPts val="500"/>
              </a:spcBef>
              <a:spcAft>
                <a:spcPts val="0"/>
              </a:spcAft>
              <a:buClr>
                <a:schemeClr val="lt1"/>
              </a:buClr>
              <a:buSzPct val="125000"/>
              <a:buNone/>
            </a:pPr>
            <a:r>
              <a:rPr lang="en-US" sz="2400"/>
              <a:t>minCost=6+3=9</a:t>
            </a:r>
            <a:endParaRPr/>
          </a:p>
        </p:txBody>
      </p:sp>
      <p:sp>
        <p:nvSpPr>
          <p:cNvPr id="361" name="Google Shape;361;p13"/>
          <p:cNvSpPr txBox="1"/>
          <p:nvPr/>
        </p:nvSpPr>
        <p:spPr>
          <a:xfrm>
            <a:off x="984320" y="3584918"/>
            <a:ext cx="4077705" cy="2661137"/>
          </a:xfrm>
          <a:prstGeom prst="rect">
            <a:avLst/>
          </a:prstGeom>
          <a:noFill/>
          <a:ln>
            <a:noFill/>
          </a:ln>
        </p:spPr>
        <p:txBody>
          <a:bodyPr anchorCtr="0" anchor="t" bIns="45700" lIns="91425" spcFirstLastPara="1" rIns="91425" wrap="square" tIns="45700">
            <a:normAutofit fontScale="92500" lnSpcReduction="10000"/>
          </a:bodyPr>
          <a:lstStyle/>
          <a:p>
            <a:pPr indent="-228600" lvl="1" marL="685800" marR="0" rtl="0" algn="l">
              <a:lnSpc>
                <a:spcPct val="120000"/>
              </a:lnSpc>
              <a:spcBef>
                <a:spcPts val="0"/>
              </a:spcBef>
              <a:spcAft>
                <a:spcPts val="0"/>
              </a:spcAft>
              <a:buClr>
                <a:schemeClr val="lt1"/>
              </a:buClr>
              <a:buSzPct val="125000"/>
              <a:buFont typeface="Noto Sans Symbols"/>
              <a:buChar char="❖"/>
            </a:pPr>
            <a:r>
              <a:rPr b="0" i="0" lang="en-US" sz="2000" u="none" cap="none" strike="noStrike">
                <a:solidFill>
                  <a:schemeClr val="lt1"/>
                </a:solidFill>
                <a:latin typeface="Twentieth Century"/>
                <a:ea typeface="Twentieth Century"/>
                <a:cs typeface="Twentieth Century"/>
                <a:sym typeface="Twentieth Century"/>
              </a:rPr>
              <a:t>Next vertex to be selected is </a:t>
            </a:r>
            <a:r>
              <a:rPr b="1" i="0" lang="en-US" sz="2000" u="none" cap="none" strike="noStrike">
                <a:solidFill>
                  <a:schemeClr val="lt1"/>
                </a:solidFill>
                <a:latin typeface="Twentieth Century"/>
                <a:ea typeface="Twentieth Century"/>
                <a:cs typeface="Twentieth Century"/>
                <a:sym typeface="Twentieth Century"/>
              </a:rPr>
              <a:t>e</a:t>
            </a:r>
            <a:r>
              <a:rPr b="0" i="0" lang="en-US" sz="2000" u="none" cap="none" strike="noStrike">
                <a:solidFill>
                  <a:schemeClr val="lt1"/>
                </a:solidFill>
                <a:latin typeface="Twentieth Century"/>
                <a:ea typeface="Twentieth Century"/>
                <a:cs typeface="Twentieth Century"/>
                <a:sym typeface="Twentieth Century"/>
              </a:rPr>
              <a:t>. </a:t>
            </a:r>
            <a:endParaRPr/>
          </a:p>
          <a:p>
            <a:pPr indent="0" lvl="1" marL="457200" marR="0" rtl="0" algn="l">
              <a:lnSpc>
                <a:spcPct val="120000"/>
              </a:lnSpc>
              <a:spcBef>
                <a:spcPts val="500"/>
              </a:spcBef>
              <a:spcAft>
                <a:spcPts val="0"/>
              </a:spcAft>
              <a:buClr>
                <a:schemeClr val="lt1"/>
              </a:buClr>
              <a:buSzPct val="125000"/>
              <a:buFont typeface="Arial"/>
              <a:buNone/>
            </a:pPr>
            <a:r>
              <a:t/>
            </a:r>
            <a:endParaRPr b="0" i="0" sz="2400" u="none" cap="none" strike="noStrike">
              <a:solidFill>
                <a:schemeClr val="lt1"/>
              </a:solidFill>
              <a:latin typeface="Twentieth Century"/>
              <a:ea typeface="Twentieth Century"/>
              <a:cs typeface="Twentieth Century"/>
              <a:sym typeface="Twentieth Century"/>
            </a:endParaRPr>
          </a:p>
          <a:p>
            <a:pPr indent="0" lvl="1" marL="457200" marR="0" rtl="0" algn="l">
              <a:lnSpc>
                <a:spcPct val="120000"/>
              </a:lnSpc>
              <a:spcBef>
                <a:spcPts val="500"/>
              </a:spcBef>
              <a:spcAft>
                <a:spcPts val="0"/>
              </a:spcAft>
              <a:buClr>
                <a:schemeClr val="lt1"/>
              </a:buClr>
              <a:buSzPct val="125000"/>
              <a:buFont typeface="Arial"/>
              <a:buNone/>
            </a:pPr>
            <a:r>
              <a:t/>
            </a:r>
            <a:endParaRPr b="0" i="0" sz="2400" u="none" cap="none" strike="noStrike">
              <a:solidFill>
                <a:schemeClr val="lt1"/>
              </a:solidFill>
              <a:latin typeface="Twentieth Century"/>
              <a:ea typeface="Twentieth Century"/>
              <a:cs typeface="Twentieth Century"/>
              <a:sym typeface="Twentieth Century"/>
            </a:endParaRPr>
          </a:p>
          <a:p>
            <a:pPr indent="0" lvl="1" marL="457200" marR="0" rtl="0" algn="l">
              <a:lnSpc>
                <a:spcPct val="120000"/>
              </a:lnSpc>
              <a:spcBef>
                <a:spcPts val="500"/>
              </a:spcBef>
              <a:spcAft>
                <a:spcPts val="0"/>
              </a:spcAft>
              <a:buClr>
                <a:schemeClr val="lt1"/>
              </a:buClr>
              <a:buSzPct val="125000"/>
              <a:buFont typeface="Arial"/>
              <a:buNone/>
            </a:pPr>
            <a:r>
              <a:t/>
            </a:r>
            <a:endParaRPr b="0" i="0" sz="2400" u="none" cap="none" strike="noStrike">
              <a:solidFill>
                <a:schemeClr val="lt1"/>
              </a:solidFill>
              <a:latin typeface="Twentieth Century"/>
              <a:ea typeface="Twentieth Century"/>
              <a:cs typeface="Twentieth Century"/>
              <a:sym typeface="Twentieth Century"/>
            </a:endParaRPr>
          </a:p>
          <a:p>
            <a:pPr indent="0" lvl="1" marL="457200" marR="0" rtl="0" algn="l">
              <a:lnSpc>
                <a:spcPct val="120000"/>
              </a:lnSpc>
              <a:spcBef>
                <a:spcPts val="500"/>
              </a:spcBef>
              <a:spcAft>
                <a:spcPts val="0"/>
              </a:spcAft>
              <a:buClr>
                <a:schemeClr val="lt1"/>
              </a:buClr>
              <a:buSzPct val="125000"/>
              <a:buFont typeface="Arial"/>
              <a:buNone/>
            </a:pPr>
            <a:r>
              <a:t/>
            </a:r>
            <a:endParaRPr b="0" i="0" sz="2400" u="none" cap="none" strike="noStrike">
              <a:solidFill>
                <a:schemeClr val="lt1"/>
              </a:solidFill>
              <a:latin typeface="Twentieth Century"/>
              <a:ea typeface="Twentieth Century"/>
              <a:cs typeface="Twentieth Century"/>
              <a:sym typeface="Twentieth Century"/>
            </a:endParaRPr>
          </a:p>
          <a:p>
            <a:pPr indent="0" lvl="1" marL="457200" marR="0" rtl="0" algn="l">
              <a:lnSpc>
                <a:spcPct val="120000"/>
              </a:lnSpc>
              <a:spcBef>
                <a:spcPts val="500"/>
              </a:spcBef>
              <a:spcAft>
                <a:spcPts val="0"/>
              </a:spcAft>
              <a:buClr>
                <a:schemeClr val="lt1"/>
              </a:buClr>
              <a:buSzPct val="125000"/>
              <a:buFont typeface="Arial"/>
              <a:buNone/>
            </a:pPr>
            <a:r>
              <a:rPr b="0" i="0" lang="en-US" sz="2400" u="none" cap="none" strike="noStrike">
                <a:solidFill>
                  <a:schemeClr val="lt1"/>
                </a:solidFill>
                <a:latin typeface="Twentieth Century"/>
                <a:ea typeface="Twentieth Century"/>
                <a:cs typeface="Twentieth Century"/>
                <a:sym typeface="Twentieth Century"/>
              </a:rPr>
              <a:t> minCost=9+2=11</a:t>
            </a:r>
            <a:endParaRPr/>
          </a:p>
        </p:txBody>
      </p:sp>
      <p:pic>
        <p:nvPicPr>
          <p:cNvPr descr="adding vertex" id="362" name="Google Shape;362;p13"/>
          <p:cNvPicPr preferRelativeResize="0"/>
          <p:nvPr/>
        </p:nvPicPr>
        <p:blipFill rotWithShape="1">
          <a:blip r:embed="rId3">
            <a:alphaModFix/>
          </a:blip>
          <a:srcRect b="0" l="0" r="0" t="0"/>
          <a:stretch/>
        </p:blipFill>
        <p:spPr>
          <a:xfrm>
            <a:off x="1686363" y="1458278"/>
            <a:ext cx="2762753" cy="1242719"/>
          </a:xfrm>
          <a:prstGeom prst="rect">
            <a:avLst/>
          </a:prstGeom>
          <a:noFill/>
          <a:ln>
            <a:noFill/>
          </a:ln>
        </p:spPr>
      </p:pic>
      <p:pic>
        <p:nvPicPr>
          <p:cNvPr descr=" key visited parent" id="363" name="Google Shape;363;p13"/>
          <p:cNvPicPr preferRelativeResize="0"/>
          <p:nvPr/>
        </p:nvPicPr>
        <p:blipFill rotWithShape="1">
          <a:blip r:embed="rId4">
            <a:alphaModFix/>
          </a:blip>
          <a:srcRect b="0" l="0" r="0" t="0"/>
          <a:stretch/>
        </p:blipFill>
        <p:spPr>
          <a:xfrm>
            <a:off x="6780629" y="1069145"/>
            <a:ext cx="4149968" cy="150560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descr="adding vertex" id="364" name="Google Shape;364;p13"/>
          <p:cNvPicPr preferRelativeResize="0"/>
          <p:nvPr/>
        </p:nvPicPr>
        <p:blipFill rotWithShape="1">
          <a:blip r:embed="rId5">
            <a:alphaModFix/>
          </a:blip>
          <a:srcRect b="0" l="0" r="0" t="0"/>
          <a:stretch/>
        </p:blipFill>
        <p:spPr>
          <a:xfrm>
            <a:off x="1686363" y="4132239"/>
            <a:ext cx="2871569" cy="1532352"/>
          </a:xfrm>
          <a:prstGeom prst="rect">
            <a:avLst/>
          </a:prstGeom>
          <a:noFill/>
          <a:ln>
            <a:noFill/>
          </a:ln>
        </p:spPr>
      </p:pic>
      <p:pic>
        <p:nvPicPr>
          <p:cNvPr descr=" key visited parent" id="365" name="Google Shape;365;p13"/>
          <p:cNvPicPr preferRelativeResize="0"/>
          <p:nvPr/>
        </p:nvPicPr>
        <p:blipFill rotWithShape="1">
          <a:blip r:embed="rId6">
            <a:alphaModFix/>
          </a:blip>
          <a:srcRect b="0" l="0" r="0" t="0"/>
          <a:stretch/>
        </p:blipFill>
        <p:spPr>
          <a:xfrm>
            <a:off x="6788688" y="4075969"/>
            <a:ext cx="4141909" cy="158862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4"/>
          <p:cNvSpPr txBox="1"/>
          <p:nvPr>
            <p:ph type="title"/>
          </p:nvPr>
        </p:nvSpPr>
        <p:spPr>
          <a:xfrm>
            <a:off x="1141413" y="618518"/>
            <a:ext cx="9905998" cy="7179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Font typeface="Twentieth Century"/>
              <a:buNone/>
            </a:pPr>
            <a:r>
              <a:rPr lang="en-US" sz="2000">
                <a:latin typeface="Twentieth Century"/>
                <a:ea typeface="Twentieth Century"/>
                <a:cs typeface="Twentieth Century"/>
                <a:sym typeface="Twentieth Century"/>
              </a:rPr>
              <a:t>SINCE ALL THE VERTICES HAVE BEEN VISITED NOW, THE ALGORITHM TERMINATES. THUS, THE MINIMUM SPANNING TREE WITH TOTAL </a:t>
            </a:r>
            <a:r>
              <a:rPr b="1" lang="en-US" sz="2000">
                <a:latin typeface="Twentieth Century"/>
                <a:ea typeface="Twentieth Century"/>
                <a:cs typeface="Twentieth Century"/>
                <a:sym typeface="Twentieth Century"/>
              </a:rPr>
              <a:t>COST=11</a:t>
            </a:r>
            <a:r>
              <a:rPr lang="en-US" sz="2000">
                <a:latin typeface="Twentieth Century"/>
                <a:ea typeface="Twentieth Century"/>
                <a:cs typeface="Twentieth Century"/>
                <a:sym typeface="Twentieth Century"/>
              </a:rPr>
              <a:t>.</a:t>
            </a:r>
            <a:endParaRPr/>
          </a:p>
        </p:txBody>
      </p:sp>
      <p:pic>
        <p:nvPicPr>
          <p:cNvPr id="371" name="Google Shape;371;p14"/>
          <p:cNvPicPr preferRelativeResize="0"/>
          <p:nvPr/>
        </p:nvPicPr>
        <p:blipFill rotWithShape="1">
          <a:blip r:embed="rId3">
            <a:alphaModFix/>
          </a:blip>
          <a:srcRect b="3999" l="0" r="38247" t="3419"/>
          <a:stretch/>
        </p:blipFill>
        <p:spPr>
          <a:xfrm>
            <a:off x="309489" y="1519524"/>
            <a:ext cx="4656407" cy="5036021"/>
          </a:xfrm>
          <a:prstGeom prst="rect">
            <a:avLst/>
          </a:prstGeom>
          <a:noFill/>
          <a:ln>
            <a:noFill/>
          </a:ln>
        </p:spPr>
      </p:pic>
      <p:pic>
        <p:nvPicPr>
          <p:cNvPr id="372" name="Google Shape;372;p14"/>
          <p:cNvPicPr preferRelativeResize="0"/>
          <p:nvPr/>
        </p:nvPicPr>
        <p:blipFill rotWithShape="1">
          <a:blip r:embed="rId4">
            <a:alphaModFix/>
          </a:blip>
          <a:srcRect b="3402" l="0" r="5708" t="2420"/>
          <a:stretch/>
        </p:blipFill>
        <p:spPr>
          <a:xfrm>
            <a:off x="5134709" y="1519524"/>
            <a:ext cx="6822830" cy="50360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5"/>
          <p:cNvSpPr txBox="1"/>
          <p:nvPr>
            <p:ph idx="1" type="body"/>
          </p:nvPr>
        </p:nvSpPr>
        <p:spPr>
          <a:xfrm>
            <a:off x="787791" y="2096087"/>
            <a:ext cx="10733649" cy="229303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In the code we found the total cost of spanning tree. The organization, thus, wants to use minimum cost for connecting all its offices. This requires that all the offices should be connected using minimum number of leased lines so as to reduce the effective cost. By Implementing of Prim's Minimum Spanning Tree Algorithm we can connect the offices with easier way.</a:t>
            </a:r>
            <a:endParaRPr/>
          </a:p>
          <a:p>
            <a:pPr indent="-38100" lvl="0" marL="228600" rtl="0" algn="l">
              <a:lnSpc>
                <a:spcPct val="120000"/>
              </a:lnSpc>
              <a:spcBef>
                <a:spcPts val="1000"/>
              </a:spcBef>
              <a:spcAft>
                <a:spcPts val="0"/>
              </a:spcAft>
              <a:buClr>
                <a:schemeClr val="lt1"/>
              </a:buClr>
              <a:buSzPts val="3000"/>
              <a:buNone/>
            </a:pPr>
            <a:r>
              <a:t/>
            </a:r>
            <a:endParaRPr>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6"/>
          <p:cNvSpPr txBox="1"/>
          <p:nvPr>
            <p:ph type="ctrTitle"/>
          </p:nvPr>
        </p:nvSpPr>
        <p:spPr>
          <a:xfrm>
            <a:off x="2240805" y="935301"/>
            <a:ext cx="8825658" cy="80241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n-US"/>
              <a:t>KRUSKAL ALGORITHM FOR MST</a:t>
            </a:r>
            <a:endParaRPr/>
          </a:p>
        </p:txBody>
      </p:sp>
      <p:sp>
        <p:nvSpPr>
          <p:cNvPr id="383" name="Google Shape;383;p16"/>
          <p:cNvSpPr txBox="1"/>
          <p:nvPr>
            <p:ph idx="1" type="subTitle"/>
          </p:nvPr>
        </p:nvSpPr>
        <p:spPr>
          <a:xfrm>
            <a:off x="2240805" y="2273162"/>
            <a:ext cx="8825658" cy="297511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Clr>
                <a:schemeClr val="lt2"/>
              </a:buClr>
              <a:buSzPct val="125000"/>
              <a:buNone/>
            </a:pPr>
            <a:r>
              <a:rPr lang="en-US"/>
              <a:t>GIVEN A CONNECTED AND UNDIRECTED </a:t>
            </a:r>
            <a:r>
              <a:rPr lang="en-US" u="sng">
                <a:solidFill>
                  <a:schemeClr val="hlink"/>
                </a:solidFill>
                <a:hlinkClick r:id="rId3"/>
              </a:rPr>
              <a:t>GRAPH</a:t>
            </a:r>
            <a:r>
              <a:rPr lang="en-US"/>
              <a:t>, A SPANNING TREE OF THAT GRAPH IS A SUBGRAPH THAT IS A TREE AND CONNECTS ALL THE VERTICES TOGETHER. A SINGLE GRAPH CAN HAVE MANY DIFFERENT SPANNING TREES. A </a:t>
            </a:r>
            <a:r>
              <a:rPr lang="en-US" u="sng">
                <a:solidFill>
                  <a:schemeClr val="hlink"/>
                </a:solidFill>
                <a:hlinkClick r:id="rId4"/>
              </a:rPr>
              <a:t>MINIMUM SPANNING TREE (MST)</a:t>
            </a:r>
            <a:r>
              <a:rPr lang="en-US"/>
              <a:t> OR MINIMUM WEIGHT SPANNING TREE FOR A WEIGHTED, CONNECTED AND UNDIRECTED GRAPH IS A SPANNING TREE WITH WEIGHT LESS THAN OR EQUAL TO THE WEIGHT OF EVERY OTHER SPANNING TREE. THE WEIGHT OF A SPANNING TREE IS THE SUM OF WEIGHTS GIVEN TO EACH EDGE OF THE </a:t>
            </a:r>
            <a:endParaRPr/>
          </a:p>
          <a:p>
            <a:pPr indent="0" lvl="0" marL="0" rtl="0" algn="l">
              <a:lnSpc>
                <a:spcPct val="120000"/>
              </a:lnSpc>
              <a:spcBef>
                <a:spcPts val="1000"/>
              </a:spcBef>
              <a:spcAft>
                <a:spcPts val="0"/>
              </a:spcAft>
              <a:buClr>
                <a:schemeClr val="lt2"/>
              </a:buClr>
              <a:buSzPct val="125000"/>
              <a:buNone/>
            </a:pPr>
            <a:r>
              <a:rPr lang="en-US"/>
              <a:t>SPANNING TREE.</a:t>
            </a:r>
            <a:endParaRPr/>
          </a:p>
          <a:p>
            <a:pPr indent="0" lvl="0" marL="0" rtl="0" algn="l">
              <a:lnSpc>
                <a:spcPct val="120000"/>
              </a:lnSpc>
              <a:spcBef>
                <a:spcPts val="1000"/>
              </a:spcBef>
              <a:spcAft>
                <a:spcPts val="0"/>
              </a:spcAft>
              <a:buClr>
                <a:schemeClr val="lt2"/>
              </a:buClr>
              <a:buSzPct val="125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7"/>
          <p:cNvSpPr txBox="1"/>
          <p:nvPr>
            <p:ph type="ctrTitle"/>
          </p:nvPr>
        </p:nvSpPr>
        <p:spPr>
          <a:xfrm>
            <a:off x="2221755" y="990601"/>
            <a:ext cx="8825658" cy="108866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KRUSKAL ALGORITHM APPLICATION</a:t>
            </a:r>
            <a:endParaRPr/>
          </a:p>
        </p:txBody>
      </p:sp>
      <p:sp>
        <p:nvSpPr>
          <p:cNvPr id="389" name="Google Shape;389;p17"/>
          <p:cNvSpPr txBox="1"/>
          <p:nvPr>
            <p:ph idx="1" type="subTitle"/>
          </p:nvPr>
        </p:nvSpPr>
        <p:spPr>
          <a:xfrm>
            <a:off x="2221755" y="2308446"/>
            <a:ext cx="8150970" cy="276837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lang="en-US"/>
              <a:t>THE BEST USE FOR KRUSKAL ALGORITHM WOULD BE FINDING OUT THE SHORTEST PATH FOR LAYING DOWN TELEPHONE OR CABLE WIRES. IN THIS WAY, THE TELEPHONE OR THE CABLE COMPANY SAVES HUGE AMOUNT ON THE COST OF WIRES AND AT THE SAME TIME, THE REDUNDANCY OF PATH FROM WHICH INFORMATION TRAVELS DECREASES AND HENCE MUCH LESS NOISE.</a:t>
            </a:r>
            <a:endParaRPr/>
          </a:p>
          <a:p>
            <a:pPr indent="0" lvl="0" marL="0" rtl="0" algn="l">
              <a:lnSpc>
                <a:spcPct val="120000"/>
              </a:lnSpc>
              <a:spcBef>
                <a:spcPts val="1000"/>
              </a:spcBef>
              <a:spcAft>
                <a:spcPts val="0"/>
              </a:spcAft>
              <a:buClr>
                <a:schemeClr val="lt2"/>
              </a:buClr>
              <a:buSzPts val="25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8"/>
          <p:cNvSpPr txBox="1"/>
          <p:nvPr>
            <p:ph type="title"/>
          </p:nvPr>
        </p:nvSpPr>
        <p:spPr>
          <a:xfrm>
            <a:off x="1484313" y="770917"/>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PRIMS ALGORITHM FOR MST</a:t>
            </a:r>
            <a:br>
              <a:rPr lang="en-US"/>
            </a:br>
            <a:endParaRPr/>
          </a:p>
        </p:txBody>
      </p:sp>
      <p:sp>
        <p:nvSpPr>
          <p:cNvPr id="395" name="Google Shape;395;p1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 </a:t>
            </a:r>
            <a:r>
              <a:rPr b="1" lang="en-US"/>
              <a:t>Prim's</a:t>
            </a:r>
            <a:r>
              <a:rPr lang="en-US"/>
              <a:t> (also known as </a:t>
            </a:r>
            <a:r>
              <a:rPr b="1" lang="en-US"/>
              <a:t>Jarník's</a:t>
            </a:r>
            <a:r>
              <a:rPr lang="en-US"/>
              <a:t>) </a:t>
            </a:r>
            <a:r>
              <a:rPr b="1" lang="en-US"/>
              <a:t>algorithm</a:t>
            </a:r>
            <a:r>
              <a:rPr lang="en-US"/>
              <a:t> is a</a:t>
            </a:r>
            <a:r>
              <a:rPr lang="en-US">
                <a:solidFill>
                  <a:srgbClr val="76CEEF"/>
                </a:solidFill>
              </a:rPr>
              <a:t> </a:t>
            </a:r>
            <a:r>
              <a:rPr lang="en-US" u="sng">
                <a:solidFill>
                  <a:srgbClr val="76CEEF"/>
                </a:solidFill>
                <a:hlinkClick r:id="rId3">
                  <a:extLst>
                    <a:ext uri="{A12FA001-AC4F-418D-AE19-62706E023703}">
                      <ahyp:hlinkClr val="tx"/>
                    </a:ext>
                  </a:extLst>
                </a:hlinkClick>
              </a:rPr>
              <a:t>greedy algorithm</a:t>
            </a:r>
            <a:r>
              <a:rPr lang="en-US">
                <a:solidFill>
                  <a:srgbClr val="76CEEF"/>
                </a:solidFill>
              </a:rPr>
              <a:t> </a:t>
            </a:r>
            <a:r>
              <a:rPr lang="en-US"/>
              <a:t>that finds a </a:t>
            </a:r>
            <a:r>
              <a:rPr lang="en-US" u="sng">
                <a:solidFill>
                  <a:srgbClr val="76CEEF"/>
                </a:solidFill>
                <a:hlinkClick r:id="rId4">
                  <a:extLst>
                    <a:ext uri="{A12FA001-AC4F-418D-AE19-62706E023703}">
                      <ahyp:hlinkClr val="tx"/>
                    </a:ext>
                  </a:extLst>
                </a:hlinkClick>
              </a:rPr>
              <a:t>minimum spanning tree</a:t>
            </a:r>
            <a:r>
              <a:rPr lang="en-US">
                <a:solidFill>
                  <a:srgbClr val="76CEEF"/>
                </a:solidFill>
              </a:rPr>
              <a:t> </a:t>
            </a:r>
            <a:r>
              <a:rPr lang="en-US"/>
              <a:t>for a </a:t>
            </a:r>
            <a:r>
              <a:rPr lang="en-US" u="sng">
                <a:solidFill>
                  <a:srgbClr val="76CEEF"/>
                </a:solidFill>
                <a:hlinkClick r:id="rId5">
                  <a:extLst>
                    <a:ext uri="{A12FA001-AC4F-418D-AE19-62706E023703}">
                      <ahyp:hlinkClr val="tx"/>
                    </a:ext>
                  </a:extLst>
                </a:hlinkClick>
              </a:rPr>
              <a:t>weighted</a:t>
            </a:r>
            <a:r>
              <a:rPr lang="en-US">
                <a:solidFill>
                  <a:srgbClr val="76CEEF"/>
                </a:solidFill>
              </a:rPr>
              <a:t> </a:t>
            </a:r>
            <a:r>
              <a:rPr lang="en-US" u="sng">
                <a:solidFill>
                  <a:srgbClr val="76CEEF"/>
                </a:solidFill>
                <a:hlinkClick r:id="rId6">
                  <a:extLst>
                    <a:ext uri="{A12FA001-AC4F-418D-AE19-62706E023703}">
                      <ahyp:hlinkClr val="tx"/>
                    </a:ext>
                  </a:extLst>
                </a:hlinkClick>
              </a:rPr>
              <a:t>undirected graph</a:t>
            </a:r>
            <a:r>
              <a:rPr lang="en-US"/>
              <a:t>. This means it finds a subset of the </a:t>
            </a:r>
            <a:r>
              <a:rPr lang="en-US" u="sng">
                <a:solidFill>
                  <a:srgbClr val="76CEEF"/>
                </a:solidFill>
                <a:hlinkClick r:id="rId7">
                  <a:extLst>
                    <a:ext uri="{A12FA001-AC4F-418D-AE19-62706E023703}">
                      <ahyp:hlinkClr val="tx"/>
                    </a:ext>
                  </a:extLst>
                </a:hlinkClick>
              </a:rPr>
              <a:t>edges</a:t>
            </a:r>
            <a:r>
              <a:rPr lang="en-US"/>
              <a:t> that forms a </a:t>
            </a:r>
            <a:r>
              <a:rPr lang="en-US" u="sng">
                <a:solidFill>
                  <a:srgbClr val="76CEEF"/>
                </a:solidFill>
                <a:hlinkClick r:id="rId8">
                  <a:extLst>
                    <a:ext uri="{A12FA001-AC4F-418D-AE19-62706E023703}">
                      <ahyp:hlinkClr val="tx"/>
                    </a:ext>
                  </a:extLst>
                </a:hlinkClick>
              </a:rPr>
              <a:t>tree</a:t>
            </a:r>
            <a:r>
              <a:rPr lang="en-US"/>
              <a:t> that includes every </a:t>
            </a:r>
            <a:r>
              <a:rPr lang="en-US" u="sng">
                <a:solidFill>
                  <a:srgbClr val="76CEEF"/>
                </a:solidFill>
                <a:hlinkClick r:id="rId9">
                  <a:extLst>
                    <a:ext uri="{A12FA001-AC4F-418D-AE19-62706E023703}">
                      <ahyp:hlinkClr val="tx"/>
                    </a:ext>
                  </a:extLst>
                </a:hlinkClick>
              </a:rPr>
              <a:t>vertex</a:t>
            </a:r>
            <a:r>
              <a:rPr lang="en-US"/>
              <a:t>, where the total weight of all the </a:t>
            </a:r>
            <a:r>
              <a:rPr lang="en-US" u="sng">
                <a:solidFill>
                  <a:srgbClr val="76CEEF"/>
                </a:solidFill>
                <a:hlinkClick r:id="rId10">
                  <a:extLst>
                    <a:ext uri="{A12FA001-AC4F-418D-AE19-62706E023703}">
                      <ahyp:hlinkClr val="tx"/>
                    </a:ext>
                  </a:extLst>
                </a:hlinkClick>
              </a:rPr>
              <a:t>edges</a:t>
            </a:r>
            <a:r>
              <a:rPr lang="en-US"/>
              <a:t> in the tree is minimized. The algorithm operates by building this tree one vertex at a time, from an arbitrary starting vertex, at each step adding the cheapest possible connection from the tree to another vertex.</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9"/>
          <p:cNvSpPr txBox="1"/>
          <p:nvPr>
            <p:ph type="title"/>
          </p:nvPr>
        </p:nvSpPr>
        <p:spPr>
          <a:xfrm>
            <a:off x="1427163" y="685193"/>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PRIMS ALGORITHM APPLICATION</a:t>
            </a:r>
            <a:br>
              <a:rPr lang="en-US"/>
            </a:br>
            <a:endParaRPr/>
          </a:p>
        </p:txBody>
      </p:sp>
      <p:sp>
        <p:nvSpPr>
          <p:cNvPr id="401" name="Google Shape;401;p1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Prim’s algorithm calculates a minimum spanning tree. I learned it in grad school and thought I would never need it. It turns out it was the perfect solution for a problem I had in my work in computational military reasoning (that is AI that made tactical combat decisions). It comes in handy when trying to understand the relationship between combat units on a battlefield.</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pSp>
        <p:nvGrpSpPr>
          <p:cNvPr id="245" name="Google Shape;245;p2"/>
          <p:cNvGrpSpPr/>
          <p:nvPr/>
        </p:nvGrpSpPr>
        <p:grpSpPr>
          <a:xfrm>
            <a:off x="1141413" y="966651"/>
            <a:ext cx="9906000" cy="4824549"/>
            <a:chOff x="0" y="0"/>
            <a:chExt cx="9906000" cy="4824549"/>
          </a:xfrm>
        </p:grpSpPr>
        <p:cxnSp>
          <p:nvCxnSpPr>
            <p:cNvPr id="246" name="Google Shape;246;p2"/>
            <p:cNvCxnSpPr/>
            <p:nvPr/>
          </p:nvCxnSpPr>
          <p:spPr>
            <a:xfrm>
              <a:off x="0" y="0"/>
              <a:ext cx="9906000" cy="0"/>
            </a:xfrm>
            <a:prstGeom prst="straightConnector1">
              <a:avLst/>
            </a:prstGeom>
            <a:gradFill>
              <a:gsLst>
                <a:gs pos="0">
                  <a:schemeClr val="lt1"/>
                </a:gs>
                <a:gs pos="100000">
                  <a:srgbClr val="DEDEDE"/>
                </a:gs>
              </a:gsLst>
              <a:lin ang="5400000" scaled="0"/>
            </a:gradFill>
            <a:ln cap="flat" cmpd="sng" w="9525">
              <a:solidFill>
                <a:srgbClr val="2E5268"/>
              </a:solidFill>
              <a:prstDash val="solid"/>
              <a:round/>
              <a:headEnd len="sm" w="sm" type="none"/>
              <a:tailEnd len="sm" w="sm" type="none"/>
            </a:ln>
            <a:effectLst>
              <a:outerShdw blurRad="57150" rotWithShape="0" algn="ctr" dir="5400000" dist="19050">
                <a:srgbClr val="000000">
                  <a:alpha val="62745"/>
                </a:srgbClr>
              </a:outerShdw>
            </a:effectLst>
          </p:spPr>
        </p:cxnSp>
        <p:sp>
          <p:nvSpPr>
            <p:cNvPr id="247" name="Google Shape;247;p2"/>
            <p:cNvSpPr/>
            <p:nvPr/>
          </p:nvSpPr>
          <p:spPr>
            <a:xfrm>
              <a:off x="0" y="0"/>
              <a:ext cx="1981200" cy="48245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txBox="1"/>
            <p:nvPr/>
          </p:nvSpPr>
          <p:spPr>
            <a:xfrm>
              <a:off x="0" y="0"/>
              <a:ext cx="1981200" cy="4824549"/>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lt1"/>
                </a:buClr>
                <a:buSzPts val="3600"/>
                <a:buFont typeface="Twentieth Century"/>
                <a:buNone/>
              </a:pPr>
              <a:r>
                <a:rPr b="1" i="1" lang="en-US" sz="3600">
                  <a:solidFill>
                    <a:schemeClr val="lt1"/>
                  </a:solidFill>
                  <a:latin typeface="Twentieth Century"/>
                  <a:ea typeface="Twentieth Century"/>
                  <a:cs typeface="Twentieth Century"/>
                  <a:sym typeface="Twentieth Century"/>
                </a:rPr>
                <a:t>How does Prim’s Algorithm Work ?</a:t>
              </a:r>
              <a:endParaRPr sz="3600">
                <a:solidFill>
                  <a:schemeClr val="lt1"/>
                </a:solidFill>
                <a:latin typeface="Tahoma"/>
                <a:ea typeface="Tahoma"/>
                <a:cs typeface="Tahoma"/>
                <a:sym typeface="Tahoma"/>
              </a:endParaRPr>
            </a:p>
          </p:txBody>
        </p:sp>
        <p:sp>
          <p:nvSpPr>
            <p:cNvPr id="249" name="Google Shape;249;p2"/>
            <p:cNvSpPr/>
            <p:nvPr/>
          </p:nvSpPr>
          <p:spPr>
            <a:xfrm>
              <a:off x="2129790" y="219083"/>
              <a:ext cx="7776210" cy="43816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txBox="1"/>
            <p:nvPr/>
          </p:nvSpPr>
          <p:spPr>
            <a:xfrm>
              <a:off x="2129790" y="219083"/>
              <a:ext cx="7776210" cy="438167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lt1"/>
                </a:buClr>
                <a:buSzPts val="3200"/>
                <a:buFont typeface="Twentieth Century"/>
                <a:buNone/>
              </a:pPr>
              <a:r>
                <a:rPr lang="en-US" sz="3200">
                  <a:solidFill>
                    <a:schemeClr val="lt1"/>
                  </a:solidFill>
                  <a:latin typeface="Twentieth Century"/>
                  <a:ea typeface="Twentieth Century"/>
                  <a:cs typeface="Twentieth Century"/>
                  <a:sym typeface="Twentieth Century"/>
                </a:rPr>
                <a:t>The idea behind Prim’s algorithm is simple, a spanning tree means all vertices must be connected. </a:t>
              </a:r>
              <a:endParaRPr/>
            </a:p>
            <a:p>
              <a:pPr indent="0" lvl="0" marL="0" marR="0" rtl="0" algn="l">
                <a:lnSpc>
                  <a:spcPct val="90000"/>
                </a:lnSpc>
                <a:spcBef>
                  <a:spcPts val="1120"/>
                </a:spcBef>
                <a:spcAft>
                  <a:spcPts val="0"/>
                </a:spcAft>
                <a:buClr>
                  <a:schemeClr val="lt1"/>
                </a:buClr>
                <a:buSzPts val="3200"/>
                <a:buFont typeface="Twentieth Century"/>
                <a:buNone/>
              </a:pPr>
              <a:r>
                <a:rPr lang="en-US" sz="3200">
                  <a:solidFill>
                    <a:schemeClr val="lt1"/>
                  </a:solidFill>
                  <a:latin typeface="Twentieth Century"/>
                  <a:ea typeface="Twentieth Century"/>
                  <a:cs typeface="Twentieth Century"/>
                  <a:sym typeface="Twentieth Century"/>
                </a:rPr>
                <a:t>So the two disjoint subsets (discussed above) of vertices must be connected to make a </a:t>
              </a:r>
              <a:r>
                <a:rPr i="1" lang="en-US" sz="3200">
                  <a:solidFill>
                    <a:schemeClr val="lt1"/>
                  </a:solidFill>
                  <a:latin typeface="Twentieth Century"/>
                  <a:ea typeface="Twentieth Century"/>
                  <a:cs typeface="Twentieth Century"/>
                  <a:sym typeface="Twentieth Century"/>
                </a:rPr>
                <a:t>Spanning </a:t>
              </a:r>
              <a:r>
                <a:rPr lang="en-US" sz="3200">
                  <a:solidFill>
                    <a:schemeClr val="lt1"/>
                  </a:solidFill>
                  <a:latin typeface="Twentieth Century"/>
                  <a:ea typeface="Twentieth Century"/>
                  <a:cs typeface="Twentieth Century"/>
                  <a:sym typeface="Twentieth Century"/>
                </a:rPr>
                <a:t>Tree. And they must be connected with the minimum weight edge to make it a </a:t>
              </a:r>
              <a:r>
                <a:rPr i="1" lang="en-US" sz="3200">
                  <a:solidFill>
                    <a:schemeClr val="lt1"/>
                  </a:solidFill>
                  <a:latin typeface="Twentieth Century"/>
                  <a:ea typeface="Twentieth Century"/>
                  <a:cs typeface="Twentieth Century"/>
                  <a:sym typeface="Twentieth Century"/>
                </a:rPr>
                <a:t>Minimum </a:t>
              </a:r>
              <a:r>
                <a:rPr lang="en-US" sz="3200">
                  <a:solidFill>
                    <a:schemeClr val="lt1"/>
                  </a:solidFill>
                  <a:latin typeface="Twentieth Century"/>
                  <a:ea typeface="Twentieth Century"/>
                  <a:cs typeface="Twentieth Century"/>
                  <a:sym typeface="Twentieth Century"/>
                </a:rPr>
                <a:t>Spanning Tree.</a:t>
              </a:r>
              <a:endParaRPr sz="3200">
                <a:solidFill>
                  <a:schemeClr val="lt1"/>
                </a:solidFill>
                <a:latin typeface="Tahoma"/>
                <a:ea typeface="Tahoma"/>
                <a:cs typeface="Tahoma"/>
                <a:sym typeface="Tahoma"/>
              </a:endParaRPr>
            </a:p>
          </p:txBody>
        </p:sp>
        <p:cxnSp>
          <p:nvCxnSpPr>
            <p:cNvPr id="251" name="Google Shape;251;p2"/>
            <p:cNvCxnSpPr/>
            <p:nvPr/>
          </p:nvCxnSpPr>
          <p:spPr>
            <a:xfrm>
              <a:off x="1981200" y="4600754"/>
              <a:ext cx="7924800" cy="0"/>
            </a:xfrm>
            <a:prstGeom prst="straightConnector1">
              <a:avLst/>
            </a:prstGeom>
            <a:noFill/>
            <a:ln cap="flat" cmpd="sng" w="9525">
              <a:solidFill>
                <a:srgbClr val="335A74"/>
              </a:solidFill>
              <a:prstDash val="solid"/>
              <a:round/>
              <a:headEnd len="sm" w="sm" type="none"/>
              <a:tailEnd len="sm" w="sm" type="none"/>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0"/>
          <p:cNvSpPr txBox="1"/>
          <p:nvPr>
            <p:ph type="title"/>
          </p:nvPr>
        </p:nvSpPr>
        <p:spPr>
          <a:xfrm>
            <a:off x="1408113" y="770917"/>
            <a:ext cx="9905998" cy="14785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DIFFERENCE BETWEEN KRUSKAL ALGORITHM AND PRIM’S ALGORITHM</a:t>
            </a:r>
            <a:br>
              <a:rPr lang="en-US"/>
            </a:br>
            <a:endParaRPr/>
          </a:p>
        </p:txBody>
      </p:sp>
      <p:sp>
        <p:nvSpPr>
          <p:cNvPr id="407" name="Google Shape;407;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Clr>
                <a:schemeClr val="lt1"/>
              </a:buClr>
              <a:buSzPct val="125000"/>
              <a:buChar char="•"/>
            </a:pPr>
            <a:r>
              <a:rPr lang="en-US"/>
              <a:t>Kruskal algorithm:</a:t>
            </a:r>
            <a:endParaRPr/>
          </a:p>
          <a:p>
            <a:pPr indent="-228600" lvl="0" marL="228600" rtl="0" algn="l">
              <a:lnSpc>
                <a:spcPct val="120000"/>
              </a:lnSpc>
              <a:spcBef>
                <a:spcPts val="1000"/>
              </a:spcBef>
              <a:spcAft>
                <a:spcPts val="0"/>
              </a:spcAft>
              <a:buClr>
                <a:schemeClr val="lt1"/>
              </a:buClr>
              <a:buSzPct val="125000"/>
              <a:buChar char="•"/>
            </a:pPr>
            <a:r>
              <a:rPr lang="en-US"/>
              <a:t>It start to build the MST from minimum weighted vertex in the graph</a:t>
            </a:r>
            <a:endParaRPr/>
          </a:p>
          <a:p>
            <a:pPr indent="-228600" lvl="0" marL="228600" rtl="0" algn="l">
              <a:lnSpc>
                <a:spcPct val="120000"/>
              </a:lnSpc>
              <a:spcBef>
                <a:spcPts val="1000"/>
              </a:spcBef>
              <a:spcAft>
                <a:spcPts val="0"/>
              </a:spcAft>
              <a:buClr>
                <a:schemeClr val="lt1"/>
              </a:buClr>
              <a:buSzPct val="125000"/>
              <a:buChar char="•"/>
            </a:pPr>
            <a:r>
              <a:rPr lang="en-US"/>
              <a:t>Disjoint set is used in Kruskal algorithm</a:t>
            </a:r>
            <a:endParaRPr/>
          </a:p>
          <a:p>
            <a:pPr indent="-228600" lvl="0" marL="228600" rtl="0" algn="l">
              <a:lnSpc>
                <a:spcPct val="120000"/>
              </a:lnSpc>
              <a:spcBef>
                <a:spcPts val="1000"/>
              </a:spcBef>
              <a:spcAft>
                <a:spcPts val="0"/>
              </a:spcAft>
              <a:buClr>
                <a:schemeClr val="lt1"/>
              </a:buClr>
              <a:buSzPct val="125000"/>
              <a:buChar char="•"/>
            </a:pPr>
            <a:r>
              <a:rPr lang="en-US"/>
              <a:t>Kruskal algorithm run faster in sparse graphs</a:t>
            </a:r>
            <a:endParaRPr/>
          </a:p>
          <a:p>
            <a:pPr indent="-228600" lvl="0" marL="228600" rtl="0" algn="l">
              <a:lnSpc>
                <a:spcPct val="120000"/>
              </a:lnSpc>
              <a:spcBef>
                <a:spcPts val="1000"/>
              </a:spcBef>
              <a:spcAft>
                <a:spcPts val="0"/>
              </a:spcAft>
              <a:buClr>
                <a:schemeClr val="lt1"/>
              </a:buClr>
              <a:buSzPct val="125000"/>
              <a:buChar char="•"/>
            </a:pPr>
            <a:r>
              <a:rPr lang="en-US"/>
              <a:t>Time complexity is O(E log v)</a:t>
            </a:r>
            <a:endParaRPr/>
          </a:p>
          <a:p>
            <a:pPr indent="-228600" lvl="0" marL="228600" rtl="0" algn="l">
              <a:lnSpc>
                <a:spcPct val="120000"/>
              </a:lnSpc>
              <a:spcBef>
                <a:spcPts val="1000"/>
              </a:spcBef>
              <a:spcAft>
                <a:spcPts val="0"/>
              </a:spcAft>
              <a:buClr>
                <a:schemeClr val="lt1"/>
              </a:buClr>
              <a:buSzPct val="125000"/>
              <a:buChar char="•"/>
            </a:pPr>
            <a:r>
              <a:rPr lang="en-US"/>
              <a:t>The next edge include may or may not be connected but should not form the cycle</a:t>
            </a:r>
            <a:endParaRPr/>
          </a:p>
          <a:p>
            <a:pPr indent="-228600" lvl="0" marL="228600" rtl="0" algn="l">
              <a:lnSpc>
                <a:spcPct val="120000"/>
              </a:lnSpc>
              <a:spcBef>
                <a:spcPts val="1000"/>
              </a:spcBef>
              <a:spcAft>
                <a:spcPts val="0"/>
              </a:spcAft>
              <a:buClr>
                <a:schemeClr val="lt1"/>
              </a:buClr>
              <a:buSzPct val="125000"/>
              <a:buChar char="•"/>
            </a:pPr>
            <a:r>
              <a:rPr lang="en-US"/>
              <a:t>It traverse the edge only once based on cycle it will either reject or accept it</a:t>
            </a:r>
            <a:endParaRPr/>
          </a:p>
          <a:p>
            <a:pPr indent="-228600" lvl="0" marL="228600" rtl="0" algn="l">
              <a:lnSpc>
                <a:spcPct val="120000"/>
              </a:lnSpc>
              <a:spcBef>
                <a:spcPts val="1000"/>
              </a:spcBef>
              <a:spcAft>
                <a:spcPts val="0"/>
              </a:spcAft>
              <a:buClr>
                <a:schemeClr val="lt1"/>
              </a:buClr>
              <a:buSzPct val="125000"/>
              <a:buChar char="•"/>
            </a:pPr>
            <a:r>
              <a:rPr lang="en-US"/>
              <a:t>Greedy algorithm</a:t>
            </a:r>
            <a:endParaRPr/>
          </a:p>
          <a:p>
            <a:pPr indent="-66675" lvl="0" marL="228600" rtl="0" algn="l">
              <a:lnSpc>
                <a:spcPct val="120000"/>
              </a:lnSpc>
              <a:spcBef>
                <a:spcPts val="1000"/>
              </a:spcBef>
              <a:spcAft>
                <a:spcPts val="0"/>
              </a:spcAft>
              <a:buClr>
                <a:schemeClr val="lt1"/>
              </a:buClr>
              <a:buSzPct val="125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1"/>
          <p:cNvSpPr txBox="1"/>
          <p:nvPr>
            <p:ph type="title"/>
          </p:nvPr>
        </p:nvSpPr>
        <p:spPr>
          <a:xfrm>
            <a:off x="1312863" y="770917"/>
            <a:ext cx="9905998" cy="14785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DIFFERENCE BETWEEN KRUSKAL ALGORITHM AND PRIM’S ALGORITHM</a:t>
            </a:r>
            <a:br>
              <a:rPr lang="en-US"/>
            </a:br>
            <a:endParaRPr/>
          </a:p>
        </p:txBody>
      </p:sp>
      <p:sp>
        <p:nvSpPr>
          <p:cNvPr id="413" name="Google Shape;413;p2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Clr>
                <a:schemeClr val="lt1"/>
              </a:buClr>
              <a:buSzPct val="125000"/>
              <a:buChar char="•"/>
            </a:pPr>
            <a:r>
              <a:rPr lang="en-US"/>
              <a:t>Prim’s algorithm</a:t>
            </a:r>
            <a:endParaRPr/>
          </a:p>
          <a:p>
            <a:pPr indent="-228600" lvl="0" marL="228600" rtl="0" algn="l">
              <a:lnSpc>
                <a:spcPct val="120000"/>
              </a:lnSpc>
              <a:spcBef>
                <a:spcPts val="1000"/>
              </a:spcBef>
              <a:spcAft>
                <a:spcPts val="0"/>
              </a:spcAft>
              <a:buClr>
                <a:schemeClr val="lt1"/>
              </a:buClr>
              <a:buSzPct val="125000"/>
              <a:buChar char="•"/>
            </a:pPr>
            <a:r>
              <a:rPr lang="en-US"/>
              <a:t>It start to build the MST from any of the node</a:t>
            </a:r>
            <a:endParaRPr/>
          </a:p>
          <a:p>
            <a:pPr indent="-228600" lvl="0" marL="228600" rtl="0" algn="l">
              <a:lnSpc>
                <a:spcPct val="120000"/>
              </a:lnSpc>
              <a:spcBef>
                <a:spcPts val="1000"/>
              </a:spcBef>
              <a:spcAft>
                <a:spcPts val="0"/>
              </a:spcAft>
              <a:buClr>
                <a:schemeClr val="lt1"/>
              </a:buClr>
              <a:buSzPct val="125000"/>
              <a:buChar char="•"/>
            </a:pPr>
            <a:r>
              <a:rPr lang="en-US"/>
              <a:t>Adjency matrix ,binary heap or Fibonacci heap is used in prim’s algorithm</a:t>
            </a:r>
            <a:endParaRPr/>
          </a:p>
          <a:p>
            <a:pPr indent="-228600" lvl="0" marL="228600" rtl="0" algn="l">
              <a:lnSpc>
                <a:spcPct val="120000"/>
              </a:lnSpc>
              <a:spcBef>
                <a:spcPts val="1000"/>
              </a:spcBef>
              <a:spcAft>
                <a:spcPts val="0"/>
              </a:spcAft>
              <a:buClr>
                <a:schemeClr val="lt1"/>
              </a:buClr>
              <a:buSzPct val="125000"/>
              <a:buChar char="•"/>
            </a:pPr>
            <a:r>
              <a:rPr lang="en-US"/>
              <a:t>Prim’s algorithm run faster in dense graphs</a:t>
            </a:r>
            <a:endParaRPr/>
          </a:p>
          <a:p>
            <a:pPr indent="-228600" lvl="0" marL="228600" rtl="0" algn="l">
              <a:lnSpc>
                <a:spcPct val="120000"/>
              </a:lnSpc>
              <a:spcBef>
                <a:spcPts val="1000"/>
              </a:spcBef>
              <a:spcAft>
                <a:spcPts val="0"/>
              </a:spcAft>
              <a:buClr>
                <a:schemeClr val="lt1"/>
              </a:buClr>
              <a:buSzPct val="125000"/>
              <a:buChar char="•"/>
            </a:pPr>
            <a:r>
              <a:rPr lang="en-US"/>
              <a:t> Time complexity is O(Ev log v) with binary heap and O(E+Vlogv) with Fibonacci heap</a:t>
            </a:r>
            <a:endParaRPr/>
          </a:p>
          <a:p>
            <a:pPr indent="-228600" lvl="0" marL="228600" rtl="0" algn="l">
              <a:lnSpc>
                <a:spcPct val="120000"/>
              </a:lnSpc>
              <a:spcBef>
                <a:spcPts val="1000"/>
              </a:spcBef>
              <a:spcAft>
                <a:spcPts val="0"/>
              </a:spcAft>
              <a:buClr>
                <a:schemeClr val="lt1"/>
              </a:buClr>
              <a:buSzPct val="125000"/>
              <a:buChar char="•"/>
            </a:pPr>
            <a:r>
              <a:rPr lang="en-US"/>
              <a:t>The next node included must be connected with the node we traverse</a:t>
            </a:r>
            <a:endParaRPr/>
          </a:p>
          <a:p>
            <a:pPr indent="-228600" lvl="0" marL="228600" rtl="0" algn="l">
              <a:lnSpc>
                <a:spcPct val="120000"/>
              </a:lnSpc>
              <a:spcBef>
                <a:spcPts val="1000"/>
              </a:spcBef>
              <a:spcAft>
                <a:spcPts val="0"/>
              </a:spcAft>
              <a:buClr>
                <a:schemeClr val="lt1"/>
              </a:buClr>
              <a:buSzPct val="125000"/>
              <a:buChar char="•"/>
            </a:pPr>
            <a:r>
              <a:rPr lang="en-US"/>
              <a:t>It traverse the one node several time in oder to get it minimum distance </a:t>
            </a:r>
            <a:endParaRPr/>
          </a:p>
          <a:p>
            <a:pPr indent="-228600" lvl="0" marL="228600" rtl="0" algn="l">
              <a:lnSpc>
                <a:spcPct val="120000"/>
              </a:lnSpc>
              <a:spcBef>
                <a:spcPts val="1000"/>
              </a:spcBef>
              <a:spcAft>
                <a:spcPts val="0"/>
              </a:spcAft>
              <a:buClr>
                <a:schemeClr val="lt1"/>
              </a:buClr>
              <a:buSzPct val="125000"/>
              <a:buChar char="•"/>
            </a:pPr>
            <a:r>
              <a:rPr lang="en-US"/>
              <a:t>Greedy algorithm </a:t>
            </a:r>
            <a:endParaRPr/>
          </a:p>
          <a:p>
            <a:pPr indent="-66675" lvl="0" marL="228600" rtl="0" algn="l">
              <a:lnSpc>
                <a:spcPct val="120000"/>
              </a:lnSpc>
              <a:spcBef>
                <a:spcPts val="1000"/>
              </a:spcBef>
              <a:spcAft>
                <a:spcPts val="0"/>
              </a:spcAft>
              <a:buClr>
                <a:schemeClr val="lt1"/>
              </a:buClr>
              <a:buSzPct val="125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2"/>
          <p:cNvSpPr txBox="1"/>
          <p:nvPr>
            <p:ph type="title"/>
          </p:nvPr>
        </p:nvSpPr>
        <p:spPr>
          <a:xfrm>
            <a:off x="1543050" y="532793"/>
            <a:ext cx="9420226"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KRUSKAL’S ALGORITHM</a:t>
            </a:r>
            <a:endParaRPr/>
          </a:p>
        </p:txBody>
      </p:sp>
      <p:sp>
        <p:nvSpPr>
          <p:cNvPr id="419" name="Google Shape;419;p22"/>
          <p:cNvSpPr txBox="1"/>
          <p:nvPr>
            <p:ph idx="1" type="body"/>
          </p:nvPr>
        </p:nvSpPr>
        <p:spPr>
          <a:xfrm>
            <a:off x="1543050" y="1790700"/>
            <a:ext cx="9420226" cy="42005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Clr>
                <a:schemeClr val="lt1"/>
              </a:buClr>
              <a:buSzPts val="3000"/>
              <a:buNone/>
            </a:pPr>
            <a:r>
              <a:rPr lang="en-US"/>
              <a:t>Sort the graph edges with respect to their weights.</a:t>
            </a:r>
            <a:endParaRPr/>
          </a:p>
          <a:p>
            <a:pPr indent="0" lvl="0" marL="0" rtl="0" algn="l">
              <a:lnSpc>
                <a:spcPct val="120000"/>
              </a:lnSpc>
              <a:spcBef>
                <a:spcPts val="1000"/>
              </a:spcBef>
              <a:spcAft>
                <a:spcPts val="0"/>
              </a:spcAft>
              <a:buClr>
                <a:schemeClr val="lt1"/>
              </a:buClr>
              <a:buSzPts val="3000"/>
              <a:buNone/>
            </a:pPr>
            <a:r>
              <a:rPr lang="en-US"/>
              <a:t>Start adding edges to the minimum spanning tree from the edge with the smallest weight until the edge of the largest weight.</a:t>
            </a:r>
            <a:endParaRPr/>
          </a:p>
          <a:p>
            <a:pPr indent="0" lvl="0" marL="0" rtl="0" algn="l">
              <a:lnSpc>
                <a:spcPct val="120000"/>
              </a:lnSpc>
              <a:spcBef>
                <a:spcPts val="1000"/>
              </a:spcBef>
              <a:spcAft>
                <a:spcPts val="0"/>
              </a:spcAft>
              <a:buClr>
                <a:schemeClr val="lt1"/>
              </a:buClr>
              <a:buSzPts val="3000"/>
              <a:buNone/>
            </a:pPr>
            <a:r>
              <a:rPr lang="en-US"/>
              <a:t>Only add edges which don’t form a cycle—edges which connect only disconnected components.</a:t>
            </a:r>
            <a:endParaRPr/>
          </a:p>
          <a:p>
            <a:pPr indent="0" lvl="0" marL="0" rtl="0" algn="l">
              <a:lnSpc>
                <a:spcPct val="120000"/>
              </a:lnSpc>
              <a:spcBef>
                <a:spcPts val="1000"/>
              </a:spcBef>
              <a:spcAft>
                <a:spcPts val="0"/>
              </a:spcAft>
              <a:buClr>
                <a:schemeClr val="lt1"/>
              </a:buClr>
              <a:buSzPts val="3000"/>
              <a:buNone/>
            </a:pPr>
            <a:r>
              <a:rPr lang="en-US"/>
              <a:t>Or as a simpler explanation,</a:t>
            </a:r>
            <a:endParaRPr/>
          </a:p>
          <a:p>
            <a:pPr indent="-228600" lvl="1" marL="685800" rtl="0" algn="l">
              <a:lnSpc>
                <a:spcPct val="120000"/>
              </a:lnSpc>
              <a:spcBef>
                <a:spcPts val="500"/>
              </a:spcBef>
              <a:spcAft>
                <a:spcPts val="0"/>
              </a:spcAft>
              <a:buClr>
                <a:schemeClr val="lt1"/>
              </a:buClr>
              <a:buSzPts val="2500"/>
              <a:buChar char="•"/>
            </a:pPr>
            <a:r>
              <a:rPr lang="en-US"/>
              <a:t>Step 1 – Remove all loops and parallel edges</a:t>
            </a:r>
            <a:endParaRPr/>
          </a:p>
          <a:p>
            <a:pPr indent="-228600" lvl="1" marL="685800" rtl="0" algn="l">
              <a:lnSpc>
                <a:spcPct val="120000"/>
              </a:lnSpc>
              <a:spcBef>
                <a:spcPts val="500"/>
              </a:spcBef>
              <a:spcAft>
                <a:spcPts val="0"/>
              </a:spcAft>
              <a:buClr>
                <a:schemeClr val="lt1"/>
              </a:buClr>
              <a:buSzPts val="2500"/>
              <a:buChar char="•"/>
            </a:pPr>
            <a:r>
              <a:rPr lang="en-US"/>
              <a:t>Step 2 – Arrange all the edges in ascending order of cost</a:t>
            </a:r>
            <a:endParaRPr/>
          </a:p>
          <a:p>
            <a:pPr indent="-228600" lvl="1" marL="685800" rtl="0" algn="l">
              <a:lnSpc>
                <a:spcPct val="120000"/>
              </a:lnSpc>
              <a:spcBef>
                <a:spcPts val="500"/>
              </a:spcBef>
              <a:spcAft>
                <a:spcPts val="0"/>
              </a:spcAft>
              <a:buClr>
                <a:schemeClr val="lt1"/>
              </a:buClr>
              <a:buSzPts val="2500"/>
              <a:buChar char="•"/>
            </a:pPr>
            <a:r>
              <a:rPr lang="en-US"/>
              <a:t>Step 3 – Add edges with least weight</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23"/>
          <p:cNvPicPr preferRelativeResize="0"/>
          <p:nvPr/>
        </p:nvPicPr>
        <p:blipFill rotWithShape="1">
          <a:blip r:embed="rId3">
            <a:alphaModFix/>
          </a:blip>
          <a:srcRect b="0" l="0" r="0" t="0"/>
          <a:stretch/>
        </p:blipFill>
        <p:spPr>
          <a:xfrm>
            <a:off x="3976687" y="1085850"/>
            <a:ext cx="3762375" cy="3695700"/>
          </a:xfrm>
          <a:prstGeom prst="rect">
            <a:avLst/>
          </a:prstGeom>
          <a:noFill/>
          <a:ln>
            <a:noFill/>
          </a:ln>
        </p:spPr>
      </p:pic>
      <p:sp>
        <p:nvSpPr>
          <p:cNvPr id="425" name="Google Shape;425;p23"/>
          <p:cNvSpPr txBox="1"/>
          <p:nvPr/>
        </p:nvSpPr>
        <p:spPr>
          <a:xfrm>
            <a:off x="1352550" y="371475"/>
            <a:ext cx="100965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wentieth Century"/>
                <a:ea typeface="Twentieth Century"/>
                <a:cs typeface="Twentieth Century"/>
                <a:sym typeface="Twentieth Century"/>
              </a:rPr>
              <a:t>Let Us Implement the Following Graph in QT Using Kruskal’s Algorithm</a:t>
            </a:r>
            <a:endParaRPr/>
          </a:p>
        </p:txBody>
      </p:sp>
      <p:sp>
        <p:nvSpPr>
          <p:cNvPr id="426" name="Google Shape;426;p23"/>
          <p:cNvSpPr txBox="1"/>
          <p:nvPr/>
        </p:nvSpPr>
        <p:spPr>
          <a:xfrm>
            <a:off x="4391025" y="4972705"/>
            <a:ext cx="319563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Number of nodes = 5</a:t>
            </a:r>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Number of edges = 10</a:t>
            </a:r>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Weight of MST =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24"/>
          <p:cNvPicPr preferRelativeResize="0"/>
          <p:nvPr>
            <p:ph idx="1" type="body"/>
          </p:nvPr>
        </p:nvPicPr>
        <p:blipFill rotWithShape="1">
          <a:blip r:embed="rId3">
            <a:alphaModFix/>
          </a:blip>
          <a:srcRect b="0" l="0" r="0" t="0"/>
          <a:stretch/>
        </p:blipFill>
        <p:spPr>
          <a:xfrm>
            <a:off x="2800710" y="0"/>
            <a:ext cx="5921810" cy="6858000"/>
          </a:xfrm>
          <a:prstGeom prst="rect">
            <a:avLst/>
          </a:prstGeom>
          <a:noFill/>
          <a:ln>
            <a:noFill/>
          </a:ln>
        </p:spPr>
      </p:pic>
      <p:sp>
        <p:nvSpPr>
          <p:cNvPr id="432" name="Google Shape;432;p24"/>
          <p:cNvSpPr txBox="1"/>
          <p:nvPr/>
        </p:nvSpPr>
        <p:spPr>
          <a:xfrm>
            <a:off x="8972550" y="914400"/>
            <a:ext cx="226695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This is the main screen</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It takes Nodes and Edges from the user</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In the previous graph there were 5 nodes and 10 edges, so we give that input</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Next we have to press enter to initiate the graph</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Clicking Ok will go to the next pop up window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25"/>
          <p:cNvPicPr preferRelativeResize="0"/>
          <p:nvPr/>
        </p:nvPicPr>
        <p:blipFill rotWithShape="1">
          <a:blip r:embed="rId3">
            <a:alphaModFix/>
          </a:blip>
          <a:srcRect b="0" l="0" r="0" t="0"/>
          <a:stretch/>
        </p:blipFill>
        <p:spPr>
          <a:xfrm>
            <a:off x="2352675" y="0"/>
            <a:ext cx="6858000" cy="6858000"/>
          </a:xfrm>
          <a:prstGeom prst="rect">
            <a:avLst/>
          </a:prstGeom>
          <a:noFill/>
          <a:ln>
            <a:noFill/>
          </a:ln>
        </p:spPr>
      </p:pic>
      <p:sp>
        <p:nvSpPr>
          <p:cNvPr id="438" name="Google Shape;438;p25"/>
          <p:cNvSpPr txBox="1"/>
          <p:nvPr/>
        </p:nvSpPr>
        <p:spPr>
          <a:xfrm>
            <a:off x="9458325" y="1238251"/>
            <a:ext cx="241935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This is our display screen.</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There is an </a:t>
            </a:r>
            <a:r>
              <a:rPr b="1" lang="en-US" sz="1800">
                <a:solidFill>
                  <a:schemeClr val="lt1"/>
                </a:solidFill>
                <a:latin typeface="Twentieth Century"/>
                <a:ea typeface="Twentieth Century"/>
                <a:cs typeface="Twentieth Century"/>
                <a:sym typeface="Twentieth Century"/>
              </a:rPr>
              <a:t>info tab </a:t>
            </a:r>
            <a:r>
              <a:rPr lang="en-US" sz="1800">
                <a:solidFill>
                  <a:schemeClr val="lt1"/>
                </a:solidFill>
                <a:latin typeface="Twentieth Century"/>
                <a:ea typeface="Twentieth Century"/>
                <a:cs typeface="Twentieth Century"/>
                <a:sym typeface="Twentieth Century"/>
              </a:rPr>
              <a:t>that tells the user how to use the program</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The </a:t>
            </a:r>
            <a:r>
              <a:rPr b="1" lang="en-US" sz="1800">
                <a:solidFill>
                  <a:schemeClr val="lt1"/>
                </a:solidFill>
                <a:latin typeface="Twentieth Century"/>
                <a:ea typeface="Twentieth Century"/>
                <a:cs typeface="Twentieth Century"/>
                <a:sym typeface="Twentieth Century"/>
              </a:rPr>
              <a:t>Add Edge </a:t>
            </a:r>
            <a:r>
              <a:rPr lang="en-US" sz="1800">
                <a:solidFill>
                  <a:schemeClr val="lt1"/>
                </a:solidFill>
                <a:latin typeface="Twentieth Century"/>
                <a:ea typeface="Twentieth Century"/>
                <a:cs typeface="Twentieth Century"/>
                <a:sym typeface="Twentieth Century"/>
              </a:rPr>
              <a:t>Button will give another pop-up window.</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Pressing Kruskal button will compute the MST using Kruskal’s algorithm</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26"/>
          <p:cNvPicPr preferRelativeResize="0"/>
          <p:nvPr/>
        </p:nvPicPr>
        <p:blipFill rotWithShape="1">
          <a:blip r:embed="rId3">
            <a:alphaModFix/>
          </a:blip>
          <a:srcRect b="0" l="0" r="0" t="0"/>
          <a:stretch/>
        </p:blipFill>
        <p:spPr>
          <a:xfrm>
            <a:off x="2663813" y="0"/>
            <a:ext cx="6864374" cy="6858000"/>
          </a:xfrm>
          <a:prstGeom prst="rect">
            <a:avLst/>
          </a:prstGeom>
          <a:noFill/>
          <a:ln>
            <a:noFill/>
          </a:ln>
        </p:spPr>
      </p:pic>
      <p:sp>
        <p:nvSpPr>
          <p:cNvPr id="444" name="Google Shape;444;p26"/>
          <p:cNvSpPr txBox="1"/>
          <p:nvPr/>
        </p:nvSpPr>
        <p:spPr>
          <a:xfrm>
            <a:off x="10134600" y="1590675"/>
            <a:ext cx="16764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Double clicking the empty space will screen will give us a node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27"/>
          <p:cNvPicPr preferRelativeResize="0"/>
          <p:nvPr/>
        </p:nvPicPr>
        <p:blipFill rotWithShape="1">
          <a:blip r:embed="rId3">
            <a:alphaModFix/>
          </a:blip>
          <a:srcRect b="0" l="0" r="0" t="0"/>
          <a:stretch/>
        </p:blipFill>
        <p:spPr>
          <a:xfrm>
            <a:off x="2663813" y="0"/>
            <a:ext cx="6864374" cy="6858000"/>
          </a:xfrm>
          <a:prstGeom prst="rect">
            <a:avLst/>
          </a:prstGeom>
          <a:noFill/>
          <a:ln>
            <a:noFill/>
          </a:ln>
        </p:spPr>
      </p:pic>
      <p:sp>
        <p:nvSpPr>
          <p:cNvPr id="450" name="Google Shape;450;p27"/>
          <p:cNvSpPr txBox="1"/>
          <p:nvPr/>
        </p:nvSpPr>
        <p:spPr>
          <a:xfrm>
            <a:off x="9801225" y="1171575"/>
            <a:ext cx="196215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We double clicked 5 times to get 5 nodes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28"/>
          <p:cNvPicPr preferRelativeResize="0"/>
          <p:nvPr/>
        </p:nvPicPr>
        <p:blipFill rotWithShape="1">
          <a:blip r:embed="rId3">
            <a:alphaModFix/>
          </a:blip>
          <a:srcRect b="0" l="0" r="0" t="0"/>
          <a:stretch/>
        </p:blipFill>
        <p:spPr>
          <a:xfrm>
            <a:off x="2663813" y="0"/>
            <a:ext cx="6864374" cy="6858000"/>
          </a:xfrm>
          <a:prstGeom prst="rect">
            <a:avLst/>
          </a:prstGeom>
          <a:noFill/>
          <a:ln>
            <a:noFill/>
          </a:ln>
        </p:spPr>
      </p:pic>
      <p:sp>
        <p:nvSpPr>
          <p:cNvPr id="456" name="Google Shape;456;p28"/>
          <p:cNvSpPr txBox="1"/>
          <p:nvPr/>
        </p:nvSpPr>
        <p:spPr>
          <a:xfrm>
            <a:off x="9791700" y="2190749"/>
            <a:ext cx="212407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We can move the nodes to our desired position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29"/>
          <p:cNvPicPr preferRelativeResize="0"/>
          <p:nvPr/>
        </p:nvPicPr>
        <p:blipFill rotWithShape="1">
          <a:blip r:embed="rId3">
            <a:alphaModFix/>
          </a:blip>
          <a:srcRect b="0" l="0" r="0" t="0"/>
          <a:stretch/>
        </p:blipFill>
        <p:spPr>
          <a:xfrm>
            <a:off x="2663813" y="0"/>
            <a:ext cx="6864374" cy="6858000"/>
          </a:xfrm>
          <a:prstGeom prst="rect">
            <a:avLst/>
          </a:prstGeom>
          <a:noFill/>
          <a:ln>
            <a:noFill/>
          </a:ln>
        </p:spPr>
      </p:pic>
      <p:sp>
        <p:nvSpPr>
          <p:cNvPr id="462" name="Google Shape;462;p29"/>
          <p:cNvSpPr txBox="1"/>
          <p:nvPr/>
        </p:nvSpPr>
        <p:spPr>
          <a:xfrm>
            <a:off x="9877425" y="1685925"/>
            <a:ext cx="15621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We set the nodes according to the graph we want to implement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BACKGROUND INFORMATION</a:t>
            </a:r>
            <a:endParaRPr/>
          </a:p>
        </p:txBody>
      </p:sp>
      <p:sp>
        <p:nvSpPr>
          <p:cNvPr id="257" name="Google Shape;257;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2" marL="914400" rtl="0" algn="l">
              <a:lnSpc>
                <a:spcPct val="120000"/>
              </a:lnSpc>
              <a:spcBef>
                <a:spcPts val="0"/>
              </a:spcBef>
              <a:spcAft>
                <a:spcPts val="0"/>
              </a:spcAft>
              <a:buClr>
                <a:schemeClr val="lt1"/>
              </a:buClr>
              <a:buSzPts val="3500"/>
              <a:buNone/>
            </a:pPr>
            <a:r>
              <a:rPr lang="en-US" sz="2800"/>
              <a:t>We have discussed Kruskal’s algorithm for Minimum Spanning Tree. Like Kruskal’s algorithm, Prim’s algorithm is also a Greedy algorithm. </a:t>
            </a:r>
            <a:endParaRPr/>
          </a:p>
          <a:p>
            <a:pPr indent="0" lvl="2" marL="914400" rtl="0" algn="l">
              <a:lnSpc>
                <a:spcPct val="120000"/>
              </a:lnSpc>
              <a:spcBef>
                <a:spcPts val="500"/>
              </a:spcBef>
              <a:spcAft>
                <a:spcPts val="0"/>
              </a:spcAft>
              <a:buClr>
                <a:schemeClr val="lt1"/>
              </a:buClr>
              <a:buSzPts val="3500"/>
              <a:buNone/>
            </a:pPr>
            <a:r>
              <a:rPr lang="en-US" sz="2800"/>
              <a:t>It starts with an empty spanning tree. The idea is to maintain two sets of vertices. </a:t>
            </a:r>
            <a:endParaRPr/>
          </a:p>
          <a:p>
            <a:pPr indent="0" lvl="2" marL="914400" rtl="0" algn="l">
              <a:lnSpc>
                <a:spcPct val="120000"/>
              </a:lnSpc>
              <a:spcBef>
                <a:spcPts val="500"/>
              </a:spcBef>
              <a:spcAft>
                <a:spcPts val="0"/>
              </a:spcAft>
              <a:buClr>
                <a:schemeClr val="lt1"/>
              </a:buClr>
              <a:buSzPts val="2250"/>
              <a:buNone/>
            </a:pPr>
            <a:r>
              <a:t/>
            </a:r>
            <a:endParaRPr>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30"/>
          <p:cNvPicPr preferRelativeResize="0"/>
          <p:nvPr/>
        </p:nvPicPr>
        <p:blipFill rotWithShape="1">
          <a:blip r:embed="rId3">
            <a:alphaModFix/>
          </a:blip>
          <a:srcRect b="0" l="0" r="0" t="0"/>
          <a:stretch/>
        </p:blipFill>
        <p:spPr>
          <a:xfrm>
            <a:off x="2663813" y="0"/>
            <a:ext cx="6864374" cy="6858000"/>
          </a:xfrm>
          <a:prstGeom prst="rect">
            <a:avLst/>
          </a:prstGeom>
          <a:noFill/>
          <a:ln>
            <a:noFill/>
          </a:ln>
        </p:spPr>
      </p:pic>
      <p:sp>
        <p:nvSpPr>
          <p:cNvPr id="468" name="Google Shape;468;p30"/>
          <p:cNvSpPr txBox="1"/>
          <p:nvPr/>
        </p:nvSpPr>
        <p:spPr>
          <a:xfrm>
            <a:off x="9629775" y="1524000"/>
            <a:ext cx="20193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This is the screen we get when we press Add Edge button.</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This pop-up will ask the user to the source node, the destination between which the edge is to be created and also the weight of the edge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31"/>
          <p:cNvPicPr preferRelativeResize="0"/>
          <p:nvPr/>
        </p:nvPicPr>
        <p:blipFill rotWithShape="1">
          <a:blip r:embed="rId3">
            <a:alphaModFix/>
          </a:blip>
          <a:srcRect b="0" l="0" r="0" t="0"/>
          <a:stretch/>
        </p:blipFill>
        <p:spPr>
          <a:xfrm>
            <a:off x="2663813" y="0"/>
            <a:ext cx="6864374" cy="6858000"/>
          </a:xfrm>
          <a:prstGeom prst="rect">
            <a:avLst/>
          </a:prstGeom>
          <a:noFill/>
          <a:ln>
            <a:noFill/>
          </a:ln>
        </p:spPr>
      </p:pic>
      <p:sp>
        <p:nvSpPr>
          <p:cNvPr id="474" name="Google Shape;474;p31"/>
          <p:cNvSpPr txBox="1"/>
          <p:nvPr/>
        </p:nvSpPr>
        <p:spPr>
          <a:xfrm>
            <a:off x="9886950" y="1390650"/>
            <a:ext cx="1743075"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We enter the first edge.</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It is between node 0 and node 1, and the weight is also 1</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We have to press PushButton to insert the values</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Then we click Ok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32"/>
          <p:cNvPicPr preferRelativeResize="0"/>
          <p:nvPr/>
        </p:nvPicPr>
        <p:blipFill rotWithShape="1">
          <a:blip r:embed="rId3">
            <a:alphaModFix/>
          </a:blip>
          <a:srcRect b="0" l="0" r="0" t="0"/>
          <a:stretch/>
        </p:blipFill>
        <p:spPr>
          <a:xfrm>
            <a:off x="2513949" y="0"/>
            <a:ext cx="7164102" cy="6858000"/>
          </a:xfrm>
          <a:prstGeom prst="rect">
            <a:avLst/>
          </a:prstGeom>
          <a:noFill/>
          <a:ln>
            <a:noFill/>
          </a:ln>
        </p:spPr>
      </p:pic>
      <p:sp>
        <p:nvSpPr>
          <p:cNvPr id="480" name="Google Shape;480;p32"/>
          <p:cNvSpPr txBox="1"/>
          <p:nvPr/>
        </p:nvSpPr>
        <p:spPr>
          <a:xfrm>
            <a:off x="10115550" y="2047875"/>
            <a:ext cx="1933575"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First edge has been inserted between node 0 and node 1. </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We again add the next edge of weight 2 between node 0 and 2. Here the screenshot was taken before the weight 2 was inserted.</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33"/>
          <p:cNvPicPr preferRelativeResize="0"/>
          <p:nvPr/>
        </p:nvPicPr>
        <p:blipFill rotWithShape="1">
          <a:blip r:embed="rId3">
            <a:alphaModFix/>
          </a:blip>
          <a:srcRect b="0" l="0" r="0" t="0"/>
          <a:stretch/>
        </p:blipFill>
        <p:spPr>
          <a:xfrm>
            <a:off x="2667000" y="0"/>
            <a:ext cx="6858000" cy="6858000"/>
          </a:xfrm>
          <a:prstGeom prst="rect">
            <a:avLst/>
          </a:prstGeom>
          <a:noFill/>
          <a:ln>
            <a:noFill/>
          </a:ln>
        </p:spPr>
      </p:pic>
      <p:sp>
        <p:nvSpPr>
          <p:cNvPr id="486" name="Google Shape;486;p33"/>
          <p:cNvSpPr txBox="1"/>
          <p:nvPr/>
        </p:nvSpPr>
        <p:spPr>
          <a:xfrm>
            <a:off x="9991725" y="1447800"/>
            <a:ext cx="1524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New edge has been added.</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We add edge between node 0 and 3, weight =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p34"/>
          <p:cNvPicPr preferRelativeResize="0"/>
          <p:nvPr/>
        </p:nvPicPr>
        <p:blipFill rotWithShape="1">
          <a:blip r:embed="rId3">
            <a:alphaModFix/>
          </a:blip>
          <a:srcRect b="0" l="0" r="0" t="0"/>
          <a:stretch/>
        </p:blipFill>
        <p:spPr>
          <a:xfrm>
            <a:off x="2663813" y="0"/>
            <a:ext cx="6864374" cy="6858000"/>
          </a:xfrm>
          <a:prstGeom prst="rect">
            <a:avLst/>
          </a:prstGeom>
          <a:noFill/>
          <a:ln>
            <a:noFill/>
          </a:ln>
        </p:spPr>
      </p:pic>
      <p:sp>
        <p:nvSpPr>
          <p:cNvPr id="492" name="Google Shape;492;p34"/>
          <p:cNvSpPr txBox="1"/>
          <p:nvPr/>
        </p:nvSpPr>
        <p:spPr>
          <a:xfrm>
            <a:off x="10029825" y="2505670"/>
            <a:ext cx="168592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We add edge between 0 and 4 with weight 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35"/>
          <p:cNvPicPr preferRelativeResize="0"/>
          <p:nvPr/>
        </p:nvPicPr>
        <p:blipFill rotWithShape="1">
          <a:blip r:embed="rId3">
            <a:alphaModFix/>
          </a:blip>
          <a:srcRect b="0" l="0" r="0" t="0"/>
          <a:stretch/>
        </p:blipFill>
        <p:spPr>
          <a:xfrm>
            <a:off x="2494410" y="0"/>
            <a:ext cx="7203179" cy="6858000"/>
          </a:xfrm>
          <a:prstGeom prst="rect">
            <a:avLst/>
          </a:prstGeom>
          <a:noFill/>
          <a:ln>
            <a:noFill/>
          </a:ln>
        </p:spPr>
      </p:pic>
      <p:sp>
        <p:nvSpPr>
          <p:cNvPr id="498" name="Google Shape;498;p35"/>
          <p:cNvSpPr txBox="1"/>
          <p:nvPr/>
        </p:nvSpPr>
        <p:spPr>
          <a:xfrm>
            <a:off x="10296524" y="2571750"/>
            <a:ext cx="153352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Edge between 1 and 3 of weight 6 is inserted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36"/>
          <p:cNvPicPr preferRelativeResize="0"/>
          <p:nvPr/>
        </p:nvPicPr>
        <p:blipFill rotWithShape="1">
          <a:blip r:embed="rId3">
            <a:alphaModFix/>
          </a:blip>
          <a:srcRect b="0" l="0" r="0" t="0"/>
          <a:stretch/>
        </p:blipFill>
        <p:spPr>
          <a:xfrm>
            <a:off x="2663813" y="0"/>
            <a:ext cx="6864374" cy="6858000"/>
          </a:xfrm>
          <a:prstGeom prst="rect">
            <a:avLst/>
          </a:prstGeom>
          <a:noFill/>
          <a:ln>
            <a:noFill/>
          </a:ln>
        </p:spPr>
      </p:pic>
      <p:sp>
        <p:nvSpPr>
          <p:cNvPr id="504" name="Google Shape;504;p36"/>
          <p:cNvSpPr txBox="1"/>
          <p:nvPr/>
        </p:nvSpPr>
        <p:spPr>
          <a:xfrm>
            <a:off x="10039350" y="2247900"/>
            <a:ext cx="1752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Edge between 1 and 4, of weight 7 is added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37"/>
          <p:cNvPicPr preferRelativeResize="0"/>
          <p:nvPr/>
        </p:nvPicPr>
        <p:blipFill rotWithShape="1">
          <a:blip r:embed="rId3">
            <a:alphaModFix/>
          </a:blip>
          <a:srcRect b="0" l="0" r="0" t="0"/>
          <a:stretch/>
        </p:blipFill>
        <p:spPr>
          <a:xfrm>
            <a:off x="2663813" y="0"/>
            <a:ext cx="6864374" cy="6858000"/>
          </a:xfrm>
          <a:prstGeom prst="rect">
            <a:avLst/>
          </a:prstGeom>
          <a:noFill/>
          <a:ln>
            <a:noFill/>
          </a:ln>
        </p:spPr>
      </p:pic>
      <p:sp>
        <p:nvSpPr>
          <p:cNvPr id="510" name="Google Shape;510;p37"/>
          <p:cNvSpPr txBox="1"/>
          <p:nvPr/>
        </p:nvSpPr>
        <p:spPr>
          <a:xfrm>
            <a:off x="9934576" y="1924050"/>
            <a:ext cx="19526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Edge between 2 and 3 of weight 8 is inserted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id="515" name="Google Shape;515;p38"/>
          <p:cNvPicPr preferRelativeResize="0"/>
          <p:nvPr/>
        </p:nvPicPr>
        <p:blipFill rotWithShape="1">
          <a:blip r:embed="rId3">
            <a:alphaModFix/>
          </a:blip>
          <a:srcRect b="0" l="0" r="0" t="0"/>
          <a:stretch/>
        </p:blipFill>
        <p:spPr>
          <a:xfrm>
            <a:off x="2667000" y="0"/>
            <a:ext cx="6858000" cy="6858000"/>
          </a:xfrm>
          <a:prstGeom prst="rect">
            <a:avLst/>
          </a:prstGeom>
          <a:noFill/>
          <a:ln>
            <a:noFill/>
          </a:ln>
        </p:spPr>
      </p:pic>
      <p:sp>
        <p:nvSpPr>
          <p:cNvPr id="516" name="Google Shape;516;p38"/>
          <p:cNvSpPr txBox="1"/>
          <p:nvPr/>
        </p:nvSpPr>
        <p:spPr>
          <a:xfrm>
            <a:off x="10191750" y="2686050"/>
            <a:ext cx="16383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Edge between 2 and 4 is created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p39"/>
          <p:cNvPicPr preferRelativeResize="0"/>
          <p:nvPr/>
        </p:nvPicPr>
        <p:blipFill rotWithShape="1">
          <a:blip r:embed="rId3">
            <a:alphaModFix/>
          </a:blip>
          <a:srcRect b="0" l="0" r="0" t="0"/>
          <a:stretch/>
        </p:blipFill>
        <p:spPr>
          <a:xfrm>
            <a:off x="2663813" y="0"/>
            <a:ext cx="6864374" cy="6858000"/>
          </a:xfrm>
          <a:prstGeom prst="rect">
            <a:avLst/>
          </a:prstGeom>
          <a:noFill/>
          <a:ln>
            <a:noFill/>
          </a:ln>
        </p:spPr>
      </p:pic>
      <p:sp>
        <p:nvSpPr>
          <p:cNvPr id="522" name="Google Shape;522;p39"/>
          <p:cNvSpPr txBox="1"/>
          <p:nvPr/>
        </p:nvSpPr>
        <p:spPr>
          <a:xfrm>
            <a:off x="10106025" y="2152650"/>
            <a:ext cx="16002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Finally, the last edge!</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We insert the edge between 3 and 4, of weight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
          <p:cNvSpPr txBox="1"/>
          <p:nvPr>
            <p:ph type="title"/>
          </p:nvPr>
        </p:nvSpPr>
        <p:spPr>
          <a:xfrm>
            <a:off x="1141413" y="618518"/>
            <a:ext cx="9905998" cy="6747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Rockwell"/>
              <a:buNone/>
            </a:pPr>
            <a:r>
              <a:rPr lang="en-US" sz="4400">
                <a:latin typeface="Rockwell"/>
                <a:ea typeface="Rockwell"/>
                <a:cs typeface="Rockwell"/>
                <a:sym typeface="Rockwell"/>
              </a:rPr>
              <a:t>WORKABLE SOLUTIONS </a:t>
            </a:r>
            <a:endParaRPr/>
          </a:p>
        </p:txBody>
      </p:sp>
      <p:grpSp>
        <p:nvGrpSpPr>
          <p:cNvPr id="263" name="Google Shape;263;p4"/>
          <p:cNvGrpSpPr/>
          <p:nvPr/>
        </p:nvGrpSpPr>
        <p:grpSpPr>
          <a:xfrm>
            <a:off x="458432" y="1294437"/>
            <a:ext cx="11216517" cy="4787032"/>
            <a:chOff x="1233" y="1214"/>
            <a:chExt cx="11216517" cy="4787032"/>
          </a:xfrm>
        </p:grpSpPr>
        <p:sp>
          <p:nvSpPr>
            <p:cNvPr id="264" name="Google Shape;264;p4"/>
            <p:cNvSpPr/>
            <p:nvPr/>
          </p:nvSpPr>
          <p:spPr>
            <a:xfrm>
              <a:off x="1233" y="1214"/>
              <a:ext cx="5705618" cy="4771009"/>
            </a:xfrm>
            <a:prstGeom prst="roundRect">
              <a:avLst>
                <a:gd fmla="val 5000" name="adj"/>
              </a:avLst>
            </a:prstGeom>
            <a:gradFill>
              <a:gsLst>
                <a:gs pos="0">
                  <a:srgbClr val="C2D9DB"/>
                </a:gs>
                <a:gs pos="100000">
                  <a:srgbClr val="7FB7BB"/>
                </a:gs>
              </a:gsLst>
              <a:lin ang="504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txBox="1"/>
            <p:nvPr/>
          </p:nvSpPr>
          <p:spPr>
            <a:xfrm rot="-5400000">
              <a:off x="-1367607" y="1403477"/>
              <a:ext cx="3878805" cy="1107701"/>
            </a:xfrm>
            <a:prstGeom prst="rect">
              <a:avLst/>
            </a:prstGeom>
            <a:noFill/>
            <a:ln>
              <a:noFill/>
            </a:ln>
          </p:spPr>
          <p:txBody>
            <a:bodyPr anchorCtr="0" anchor="t" bIns="0" lIns="0" spcFirstLastPara="1" rIns="284475" wrap="square" tIns="219450">
              <a:noAutofit/>
            </a:bodyPr>
            <a:lstStyle/>
            <a:p>
              <a:pPr indent="0" lvl="0" marL="0" marR="0" rtl="0" algn="r">
                <a:lnSpc>
                  <a:spcPct val="90000"/>
                </a:lnSpc>
                <a:spcBef>
                  <a:spcPts val="0"/>
                </a:spcBef>
                <a:spcAft>
                  <a:spcPts val="0"/>
                </a:spcAft>
                <a:buClr>
                  <a:schemeClr val="lt1"/>
                </a:buClr>
                <a:buSzPts val="6400"/>
                <a:buFont typeface="Twentieth Century"/>
                <a:buNone/>
              </a:pPr>
              <a:r>
                <a:t/>
              </a:r>
              <a:endParaRPr b="1" sz="6400">
                <a:solidFill>
                  <a:srgbClr val="000000"/>
                </a:solidFill>
                <a:latin typeface="Tahoma"/>
                <a:ea typeface="Tahoma"/>
                <a:cs typeface="Tahoma"/>
                <a:sym typeface="Tahoma"/>
              </a:endParaRPr>
            </a:p>
          </p:txBody>
        </p:sp>
        <p:sp>
          <p:nvSpPr>
            <p:cNvPr id="266" name="Google Shape;266;p4"/>
            <p:cNvSpPr/>
            <p:nvPr/>
          </p:nvSpPr>
          <p:spPr>
            <a:xfrm>
              <a:off x="1201315" y="1214"/>
              <a:ext cx="4250685" cy="47710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txBox="1"/>
            <p:nvPr/>
          </p:nvSpPr>
          <p:spPr>
            <a:xfrm>
              <a:off x="1201315" y="1214"/>
              <a:ext cx="4250685" cy="4771009"/>
            </a:xfrm>
            <a:prstGeom prst="rect">
              <a:avLst/>
            </a:prstGeom>
            <a:noFill/>
            <a:ln>
              <a:noFill/>
            </a:ln>
          </p:spPr>
          <p:txBody>
            <a:bodyPr anchorCtr="0" anchor="t" bIns="0" lIns="0" spcFirstLastPara="1" rIns="0" wrap="square" tIns="85725">
              <a:noAutofit/>
            </a:bodyPr>
            <a:lstStyle/>
            <a:p>
              <a:pPr indent="0" lvl="0" marL="0" marR="0" rtl="0" algn="l">
                <a:lnSpc>
                  <a:spcPct val="90000"/>
                </a:lnSpc>
                <a:spcBef>
                  <a:spcPts val="0"/>
                </a:spcBef>
                <a:spcAft>
                  <a:spcPts val="0"/>
                </a:spcAft>
                <a:buClr>
                  <a:schemeClr val="dk1"/>
                </a:buClr>
                <a:buSzPts val="2500"/>
                <a:buFont typeface="Twentieth Century"/>
                <a:buNone/>
              </a:pPr>
              <a:r>
                <a:rPr b="0" lang="en-US" sz="2500">
                  <a:solidFill>
                    <a:schemeClr val="dk1"/>
                  </a:solidFill>
                  <a:latin typeface="Twentieth Century"/>
                  <a:ea typeface="Twentieth Century"/>
                  <a:cs typeface="Twentieth Century"/>
                  <a:sym typeface="Twentieth Century"/>
                </a:rPr>
                <a:t>Suppose we have to connect offices of a telecommunication organization across the multiple location we have to use minimum spanning tree.  Telecommunications organization, has offices spanned across multiple locations around the globe. It has to use leased phone lines for connecting all these offices with each other. The cost(in units) of connecting each pair of offices is different and is shown here :</a:t>
              </a:r>
              <a:endParaRPr b="0" sz="2500">
                <a:solidFill>
                  <a:schemeClr val="dk1"/>
                </a:solidFill>
                <a:latin typeface="Twentieth Century"/>
                <a:ea typeface="Twentieth Century"/>
                <a:cs typeface="Twentieth Century"/>
                <a:sym typeface="Twentieth Century"/>
              </a:endParaRPr>
            </a:p>
          </p:txBody>
        </p:sp>
        <p:sp>
          <p:nvSpPr>
            <p:cNvPr id="268" name="Google Shape;268;p4"/>
            <p:cNvSpPr/>
            <p:nvPr/>
          </p:nvSpPr>
          <p:spPr>
            <a:xfrm>
              <a:off x="5935010" y="1214"/>
              <a:ext cx="5282740" cy="4787032"/>
            </a:xfrm>
            <a:prstGeom prst="rect">
              <a:avLst/>
            </a:prstGeom>
            <a:blipFill rotWithShape="1">
              <a:blip r:embed="rId3">
                <a:alphaModFix/>
              </a:blip>
              <a:stretch>
                <a:fillRect b="0" l="0" r="0" t="0"/>
              </a:stretch>
            </a:blip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txBox="1"/>
            <p:nvPr/>
          </p:nvSpPr>
          <p:spPr>
            <a:xfrm rot="-5400000">
              <a:off x="4500601" y="1435623"/>
              <a:ext cx="3925366" cy="1056548"/>
            </a:xfrm>
            <a:prstGeom prst="rect">
              <a:avLst/>
            </a:prstGeom>
            <a:noFill/>
            <a:ln>
              <a:noFill/>
            </a:ln>
          </p:spPr>
          <p:txBody>
            <a:bodyPr anchorCtr="0" anchor="t" bIns="0" lIns="0" spcFirstLastPara="1" rIns="271125" wrap="square" tIns="209150">
              <a:noAutofit/>
            </a:bodyPr>
            <a:lstStyle/>
            <a:p>
              <a:pPr indent="0" lvl="0" marL="0" marR="0" rtl="0" algn="r">
                <a:lnSpc>
                  <a:spcPct val="90000"/>
                </a:lnSpc>
                <a:spcBef>
                  <a:spcPts val="0"/>
                </a:spcBef>
                <a:spcAft>
                  <a:spcPts val="0"/>
                </a:spcAft>
                <a:buClr>
                  <a:schemeClr val="lt1"/>
                </a:buClr>
                <a:buSzPts val="6100"/>
                <a:buFont typeface="Twentieth Century"/>
                <a:buNone/>
              </a:pPr>
              <a:r>
                <a:t/>
              </a:r>
              <a:endParaRPr b="1" sz="6100">
                <a:solidFill>
                  <a:srgbClr val="000000"/>
                </a:solidFill>
                <a:latin typeface="Tahoma"/>
                <a:ea typeface="Tahoma"/>
                <a:cs typeface="Tahoma"/>
                <a:sym typeface="Tahoma"/>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40"/>
          <p:cNvPicPr preferRelativeResize="0"/>
          <p:nvPr/>
        </p:nvPicPr>
        <p:blipFill rotWithShape="1">
          <a:blip r:embed="rId3">
            <a:alphaModFix/>
          </a:blip>
          <a:srcRect b="0" l="0" r="0" t="0"/>
          <a:stretch/>
        </p:blipFill>
        <p:spPr>
          <a:xfrm>
            <a:off x="2663813" y="0"/>
            <a:ext cx="6864374" cy="6858000"/>
          </a:xfrm>
          <a:prstGeom prst="rect">
            <a:avLst/>
          </a:prstGeom>
          <a:noFill/>
          <a:ln>
            <a:noFill/>
          </a:ln>
        </p:spPr>
      </p:pic>
      <p:sp>
        <p:nvSpPr>
          <p:cNvPr id="528" name="Google Shape;528;p40"/>
          <p:cNvSpPr txBox="1"/>
          <p:nvPr/>
        </p:nvSpPr>
        <p:spPr>
          <a:xfrm>
            <a:off x="9705975" y="2247900"/>
            <a:ext cx="172402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Our graph is now complete.</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We click the button Kruskal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pic>
        <p:nvPicPr>
          <p:cNvPr id="533" name="Google Shape;533;p41"/>
          <p:cNvPicPr preferRelativeResize="0"/>
          <p:nvPr/>
        </p:nvPicPr>
        <p:blipFill rotWithShape="1">
          <a:blip r:embed="rId3">
            <a:alphaModFix/>
          </a:blip>
          <a:srcRect b="0" l="0" r="0" t="0"/>
          <a:stretch/>
        </p:blipFill>
        <p:spPr>
          <a:xfrm>
            <a:off x="3667125" y="0"/>
            <a:ext cx="5861062" cy="6858000"/>
          </a:xfrm>
          <a:prstGeom prst="rect">
            <a:avLst/>
          </a:prstGeom>
          <a:noFill/>
          <a:ln>
            <a:noFill/>
          </a:ln>
        </p:spPr>
      </p:pic>
      <p:sp>
        <p:nvSpPr>
          <p:cNvPr id="534" name="Google Shape;534;p41"/>
          <p:cNvSpPr txBox="1"/>
          <p:nvPr/>
        </p:nvSpPr>
        <p:spPr>
          <a:xfrm>
            <a:off x="10182225" y="2419350"/>
            <a:ext cx="16002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The next pop up gives the total weight of the minimum spanning tree.</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Also it has given us the MST graph.</a:t>
            </a:r>
            <a:endParaRPr/>
          </a:p>
        </p:txBody>
      </p:sp>
      <p:pic>
        <p:nvPicPr>
          <p:cNvPr id="535" name="Google Shape;535;p41"/>
          <p:cNvPicPr preferRelativeResize="0"/>
          <p:nvPr/>
        </p:nvPicPr>
        <p:blipFill rotWithShape="1">
          <a:blip r:embed="rId4">
            <a:alphaModFix/>
          </a:blip>
          <a:srcRect b="0" l="0" r="0" t="0"/>
          <a:stretch/>
        </p:blipFill>
        <p:spPr>
          <a:xfrm>
            <a:off x="409575" y="771525"/>
            <a:ext cx="2924176" cy="2952749"/>
          </a:xfrm>
          <a:prstGeom prst="rect">
            <a:avLst/>
          </a:prstGeom>
          <a:noFill/>
          <a:ln>
            <a:noFill/>
          </a:ln>
        </p:spPr>
      </p:pic>
      <p:sp>
        <p:nvSpPr>
          <p:cNvPr id="536" name="Google Shape;536;p41"/>
          <p:cNvSpPr txBox="1"/>
          <p:nvPr/>
        </p:nvSpPr>
        <p:spPr>
          <a:xfrm>
            <a:off x="612787" y="3976687"/>
            <a:ext cx="24003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The MST obtained from the QT implementation matched the MST we implemented.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
          <p:cNvSpPr txBox="1"/>
          <p:nvPr>
            <p:ph type="title"/>
          </p:nvPr>
        </p:nvSpPr>
        <p:spPr>
          <a:xfrm>
            <a:off x="1141413" y="618518"/>
            <a:ext cx="9905998" cy="6747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Rockwell"/>
              <a:buNone/>
            </a:pPr>
            <a:r>
              <a:rPr lang="en-US" sz="4400">
                <a:latin typeface="Rockwell"/>
                <a:ea typeface="Rockwell"/>
                <a:cs typeface="Rockwell"/>
                <a:sym typeface="Rockwell"/>
              </a:rPr>
              <a:t>WORKABLE SOLUTIONS </a:t>
            </a:r>
            <a:endParaRPr/>
          </a:p>
        </p:txBody>
      </p:sp>
      <p:grpSp>
        <p:nvGrpSpPr>
          <p:cNvPr id="275" name="Google Shape;275;p5"/>
          <p:cNvGrpSpPr/>
          <p:nvPr/>
        </p:nvGrpSpPr>
        <p:grpSpPr>
          <a:xfrm>
            <a:off x="459840" y="1411627"/>
            <a:ext cx="11382516" cy="4777295"/>
            <a:chOff x="2640" y="839"/>
            <a:chExt cx="11382516" cy="4777295"/>
          </a:xfrm>
        </p:grpSpPr>
        <p:sp>
          <p:nvSpPr>
            <p:cNvPr id="276" name="Google Shape;276;p5"/>
            <p:cNvSpPr/>
            <p:nvPr/>
          </p:nvSpPr>
          <p:spPr>
            <a:xfrm>
              <a:off x="2640" y="839"/>
              <a:ext cx="5703868" cy="4708639"/>
            </a:xfrm>
            <a:prstGeom prst="roundRect">
              <a:avLst>
                <a:gd fmla="val 5000" name="adj"/>
              </a:avLst>
            </a:prstGeom>
            <a:gradFill>
              <a:gsLst>
                <a:gs pos="0">
                  <a:srgbClr val="C2D9DB"/>
                </a:gs>
                <a:gs pos="100000">
                  <a:srgbClr val="7FB7BB"/>
                </a:gs>
              </a:gsLst>
              <a:lin ang="504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txBox="1"/>
            <p:nvPr/>
          </p:nvSpPr>
          <p:spPr>
            <a:xfrm rot="-5400000">
              <a:off x="-1340808" y="1377700"/>
              <a:ext cx="3827672" cy="1107361"/>
            </a:xfrm>
            <a:prstGeom prst="rect">
              <a:avLst/>
            </a:prstGeom>
            <a:noFill/>
            <a:ln>
              <a:noFill/>
            </a:ln>
          </p:spPr>
          <p:txBody>
            <a:bodyPr anchorCtr="0" anchor="t" bIns="0" lIns="0" spcFirstLastPara="1" rIns="284475" wrap="square" tIns="219450">
              <a:noAutofit/>
            </a:bodyPr>
            <a:lstStyle/>
            <a:p>
              <a:pPr indent="0" lvl="0" marL="0" marR="0" rtl="0" algn="r">
                <a:lnSpc>
                  <a:spcPct val="90000"/>
                </a:lnSpc>
                <a:spcBef>
                  <a:spcPts val="0"/>
                </a:spcBef>
                <a:spcAft>
                  <a:spcPts val="0"/>
                </a:spcAft>
                <a:buClr>
                  <a:schemeClr val="lt1"/>
                </a:buClr>
                <a:buSzPts val="6400"/>
                <a:buFont typeface="Twentieth Century"/>
                <a:buNone/>
              </a:pPr>
              <a:r>
                <a:t/>
              </a:r>
              <a:endParaRPr b="1" sz="6400">
                <a:solidFill>
                  <a:srgbClr val="000000"/>
                </a:solidFill>
                <a:latin typeface="Tahoma"/>
                <a:ea typeface="Tahoma"/>
                <a:cs typeface="Tahoma"/>
                <a:sym typeface="Tahoma"/>
              </a:endParaRPr>
            </a:p>
          </p:txBody>
        </p:sp>
        <p:sp>
          <p:nvSpPr>
            <p:cNvPr id="278" name="Google Shape;278;p5"/>
            <p:cNvSpPr/>
            <p:nvPr/>
          </p:nvSpPr>
          <p:spPr>
            <a:xfrm>
              <a:off x="1202354" y="839"/>
              <a:ext cx="4249381" cy="47086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txBox="1"/>
            <p:nvPr/>
          </p:nvSpPr>
          <p:spPr>
            <a:xfrm>
              <a:off x="381250" y="180089"/>
              <a:ext cx="5396100" cy="4529400"/>
            </a:xfrm>
            <a:prstGeom prst="rect">
              <a:avLst/>
            </a:prstGeom>
            <a:noFill/>
            <a:ln>
              <a:noFill/>
            </a:ln>
          </p:spPr>
          <p:txBody>
            <a:bodyPr anchorCtr="0" anchor="t" bIns="0" lIns="0" spcFirstLastPara="1" rIns="0" wrap="square" tIns="154300">
              <a:noAutofit/>
            </a:bodyPr>
            <a:lstStyle/>
            <a:p>
              <a:pPr indent="0" lvl="0" marL="0" marR="0" rtl="0" algn="l">
                <a:lnSpc>
                  <a:spcPct val="90000"/>
                </a:lnSpc>
                <a:spcBef>
                  <a:spcPts val="0"/>
                </a:spcBef>
                <a:spcAft>
                  <a:spcPts val="0"/>
                </a:spcAft>
                <a:buClr>
                  <a:schemeClr val="dk1"/>
                </a:buClr>
                <a:buSzPts val="4500"/>
                <a:buFont typeface="Twentieth Century"/>
                <a:buNone/>
              </a:pPr>
              <a:r>
                <a:rPr lang="en-US" sz="4500">
                  <a:solidFill>
                    <a:schemeClr val="dk1"/>
                  </a:solidFill>
                  <a:latin typeface="Twentieth Century"/>
                  <a:ea typeface="Twentieth Century"/>
                  <a:cs typeface="Twentieth Century"/>
                  <a:sym typeface="Twentieth Century"/>
                </a:rPr>
                <a:t>The concepts related to Prim's Algorithm which is used for finding the minimum spanning tree for a given graph are given here :</a:t>
              </a:r>
              <a:endParaRPr b="0" sz="4500">
                <a:solidFill>
                  <a:schemeClr val="dk1"/>
                </a:solidFill>
                <a:latin typeface="Twentieth Century"/>
                <a:ea typeface="Twentieth Century"/>
                <a:cs typeface="Twentieth Century"/>
                <a:sym typeface="Twentieth Century"/>
              </a:endParaRPr>
            </a:p>
          </p:txBody>
        </p:sp>
        <p:sp>
          <p:nvSpPr>
            <p:cNvPr id="280" name="Google Shape;280;p5"/>
            <p:cNvSpPr/>
            <p:nvPr/>
          </p:nvSpPr>
          <p:spPr>
            <a:xfrm>
              <a:off x="5934598" y="839"/>
              <a:ext cx="5450558" cy="477729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txBox="1"/>
            <p:nvPr/>
          </p:nvSpPr>
          <p:spPr>
            <a:xfrm rot="-5400000">
              <a:off x="4520963" y="1414474"/>
              <a:ext cx="3917381" cy="1090111"/>
            </a:xfrm>
            <a:prstGeom prst="rect">
              <a:avLst/>
            </a:prstGeom>
            <a:noFill/>
            <a:ln>
              <a:noFill/>
            </a:ln>
          </p:spPr>
          <p:txBody>
            <a:bodyPr anchorCtr="0" anchor="t" bIns="0" lIns="0" spcFirstLastPara="1" rIns="280025" wrap="square" tIns="216025">
              <a:noAutofit/>
            </a:bodyPr>
            <a:lstStyle/>
            <a:p>
              <a:pPr indent="0" lvl="0" marL="0" marR="0" rtl="0" algn="r">
                <a:lnSpc>
                  <a:spcPct val="90000"/>
                </a:lnSpc>
                <a:spcBef>
                  <a:spcPts val="0"/>
                </a:spcBef>
                <a:spcAft>
                  <a:spcPts val="0"/>
                </a:spcAft>
                <a:buClr>
                  <a:schemeClr val="lt1"/>
                </a:buClr>
                <a:buSzPts val="6300"/>
                <a:buFont typeface="Noto Sans Symbols"/>
                <a:buNone/>
              </a:pPr>
              <a:r>
                <a:t/>
              </a:r>
              <a:endParaRPr sz="6300">
                <a:solidFill>
                  <a:srgbClr val="FFFFFF"/>
                </a:solidFill>
                <a:latin typeface="Tahoma"/>
                <a:ea typeface="Tahoma"/>
                <a:cs typeface="Tahoma"/>
                <a:sym typeface="Tahom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grpSp>
        <p:nvGrpSpPr>
          <p:cNvPr id="286" name="Google Shape;286;p6"/>
          <p:cNvGrpSpPr/>
          <p:nvPr/>
        </p:nvGrpSpPr>
        <p:grpSpPr>
          <a:xfrm>
            <a:off x="1141413" y="404949"/>
            <a:ext cx="9905998" cy="5799908"/>
            <a:chOff x="0" y="0"/>
            <a:chExt cx="9905998" cy="5799908"/>
          </a:xfrm>
        </p:grpSpPr>
        <p:cxnSp>
          <p:nvCxnSpPr>
            <p:cNvPr id="287" name="Google Shape;287;p6"/>
            <p:cNvCxnSpPr/>
            <p:nvPr/>
          </p:nvCxnSpPr>
          <p:spPr>
            <a:xfrm>
              <a:off x="0" y="0"/>
              <a:ext cx="9905998" cy="0"/>
            </a:xfrm>
            <a:prstGeom prst="straightConnector1">
              <a:avLst/>
            </a:prstGeom>
            <a:gradFill>
              <a:gsLst>
                <a:gs pos="0">
                  <a:srgbClr val="536F85"/>
                </a:gs>
                <a:gs pos="100000">
                  <a:srgbClr val="234F6C"/>
                </a:gs>
              </a:gsLst>
              <a:lin ang="5400000" scaled="0"/>
            </a:gradFill>
            <a:ln cap="flat" cmpd="sng" w="9525">
              <a:solidFill>
                <a:srgbClr val="335A74"/>
              </a:solidFill>
              <a:prstDash val="solid"/>
              <a:round/>
              <a:headEnd len="sm" w="sm" type="none"/>
              <a:tailEnd len="sm" w="sm" type="none"/>
            </a:ln>
            <a:effectLst>
              <a:outerShdw blurRad="57150" rotWithShape="0" algn="ctr" dir="5400000" dist="19050">
                <a:srgbClr val="000000">
                  <a:alpha val="62745"/>
                </a:srgbClr>
              </a:outerShdw>
            </a:effectLst>
          </p:spPr>
        </p:cxnSp>
        <p:sp>
          <p:nvSpPr>
            <p:cNvPr id="288" name="Google Shape;288;p6"/>
            <p:cNvSpPr/>
            <p:nvPr/>
          </p:nvSpPr>
          <p:spPr>
            <a:xfrm>
              <a:off x="0" y="0"/>
              <a:ext cx="1981199" cy="57999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txBox="1"/>
            <p:nvPr/>
          </p:nvSpPr>
          <p:spPr>
            <a:xfrm>
              <a:off x="0" y="0"/>
              <a:ext cx="1981199" cy="5799908"/>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Twentieth Century"/>
                <a:buNone/>
              </a:pPr>
              <a:r>
                <a:rPr lang="en-US" sz="3500">
                  <a:solidFill>
                    <a:schemeClr val="lt1"/>
                  </a:solidFill>
                  <a:latin typeface="Twentieth Century"/>
                  <a:ea typeface="Twentieth Century"/>
                  <a:cs typeface="Twentieth Century"/>
                  <a:sym typeface="Twentieth Century"/>
                </a:rPr>
                <a:t>Algorithm for Prim's Minimum Spanning Tree</a:t>
              </a:r>
              <a:endParaRPr/>
            </a:p>
          </p:txBody>
        </p:sp>
        <p:sp>
          <p:nvSpPr>
            <p:cNvPr id="290" name="Google Shape;290;p6"/>
            <p:cNvSpPr/>
            <p:nvPr/>
          </p:nvSpPr>
          <p:spPr>
            <a:xfrm>
              <a:off x="2129789" y="74622"/>
              <a:ext cx="7776208" cy="8018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txBox="1"/>
            <p:nvPr/>
          </p:nvSpPr>
          <p:spPr>
            <a:xfrm>
              <a:off x="2129789" y="74622"/>
              <a:ext cx="7776208" cy="801837"/>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wentieth Century"/>
                <a:buNone/>
              </a:pPr>
              <a:r>
                <a:rPr b="1" lang="en-US" sz="1800">
                  <a:solidFill>
                    <a:schemeClr val="lt1"/>
                  </a:solidFill>
                  <a:latin typeface="Twentieth Century"/>
                  <a:ea typeface="Twentieth Century"/>
                  <a:cs typeface="Twentieth Century"/>
                  <a:sym typeface="Twentieth Century"/>
                </a:rPr>
                <a:t>Step 1</a:t>
              </a:r>
              <a:r>
                <a:rPr lang="en-US" sz="1800">
                  <a:solidFill>
                    <a:schemeClr val="lt1"/>
                  </a:solidFill>
                  <a:latin typeface="Twentieth Century"/>
                  <a:ea typeface="Twentieth Century"/>
                  <a:cs typeface="Twentieth Century"/>
                  <a:sym typeface="Twentieth Century"/>
                </a:rPr>
                <a:t>: Keep a track of all the vertices that have been visited and added to the spanning tree.</a:t>
              </a:r>
              <a:endParaRPr/>
            </a:p>
          </p:txBody>
        </p:sp>
        <p:cxnSp>
          <p:nvCxnSpPr>
            <p:cNvPr id="292" name="Google Shape;292;p6"/>
            <p:cNvCxnSpPr/>
            <p:nvPr/>
          </p:nvCxnSpPr>
          <p:spPr>
            <a:xfrm>
              <a:off x="1981199" y="876460"/>
              <a:ext cx="7924798" cy="0"/>
            </a:xfrm>
            <a:prstGeom prst="straightConnector1">
              <a:avLst/>
            </a:prstGeom>
            <a:noFill/>
            <a:ln cap="flat" cmpd="sng" w="9525">
              <a:solidFill>
                <a:srgbClr val="BDC3C8"/>
              </a:solidFill>
              <a:prstDash val="solid"/>
              <a:round/>
              <a:headEnd len="sm" w="sm" type="none"/>
              <a:tailEnd len="sm" w="sm" type="none"/>
            </a:ln>
          </p:spPr>
        </p:cxnSp>
        <p:sp>
          <p:nvSpPr>
            <p:cNvPr id="293" name="Google Shape;293;p6"/>
            <p:cNvSpPr/>
            <p:nvPr/>
          </p:nvSpPr>
          <p:spPr>
            <a:xfrm>
              <a:off x="2129789" y="951083"/>
              <a:ext cx="7776208" cy="7191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txBox="1"/>
            <p:nvPr/>
          </p:nvSpPr>
          <p:spPr>
            <a:xfrm>
              <a:off x="2129789" y="951083"/>
              <a:ext cx="7776208" cy="719185"/>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wentieth Century"/>
                <a:buNone/>
              </a:pPr>
              <a:r>
                <a:rPr b="1" lang="en-US" sz="1800">
                  <a:solidFill>
                    <a:schemeClr val="lt1"/>
                  </a:solidFill>
                  <a:latin typeface="Twentieth Century"/>
                  <a:ea typeface="Twentieth Century"/>
                  <a:cs typeface="Twentieth Century"/>
                  <a:sym typeface="Twentieth Century"/>
                </a:rPr>
                <a:t>Step 2</a:t>
              </a:r>
              <a:r>
                <a:rPr lang="en-US" sz="1800">
                  <a:solidFill>
                    <a:schemeClr val="lt1"/>
                  </a:solidFill>
                  <a:latin typeface="Twentieth Century"/>
                  <a:ea typeface="Twentieth Century"/>
                  <a:cs typeface="Twentieth Century"/>
                  <a:sym typeface="Twentieth Century"/>
                </a:rPr>
                <a:t>: Initially the spanning tree is empty.</a:t>
              </a:r>
              <a:endParaRPr/>
            </a:p>
          </p:txBody>
        </p:sp>
        <p:cxnSp>
          <p:nvCxnSpPr>
            <p:cNvPr id="295" name="Google Shape;295;p6"/>
            <p:cNvCxnSpPr/>
            <p:nvPr/>
          </p:nvCxnSpPr>
          <p:spPr>
            <a:xfrm>
              <a:off x="1981199" y="1670268"/>
              <a:ext cx="7924798" cy="0"/>
            </a:xfrm>
            <a:prstGeom prst="straightConnector1">
              <a:avLst/>
            </a:prstGeom>
            <a:noFill/>
            <a:ln cap="flat" cmpd="sng" w="9525">
              <a:solidFill>
                <a:srgbClr val="BDC3C8"/>
              </a:solidFill>
              <a:prstDash val="solid"/>
              <a:round/>
              <a:headEnd len="sm" w="sm" type="none"/>
              <a:tailEnd len="sm" w="sm" type="none"/>
            </a:ln>
          </p:spPr>
        </p:cxnSp>
        <p:sp>
          <p:nvSpPr>
            <p:cNvPr id="296" name="Google Shape;296;p6"/>
            <p:cNvSpPr/>
            <p:nvPr/>
          </p:nvSpPr>
          <p:spPr>
            <a:xfrm>
              <a:off x="2129789" y="1744890"/>
              <a:ext cx="7776208" cy="8752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txBox="1"/>
            <p:nvPr/>
          </p:nvSpPr>
          <p:spPr>
            <a:xfrm>
              <a:off x="2129789" y="1744890"/>
              <a:ext cx="7776208" cy="875266"/>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wentieth Century"/>
                <a:buNone/>
              </a:pPr>
              <a:r>
                <a:rPr b="1" lang="en-US" sz="1800">
                  <a:solidFill>
                    <a:schemeClr val="lt1"/>
                  </a:solidFill>
                  <a:latin typeface="Twentieth Century"/>
                  <a:ea typeface="Twentieth Century"/>
                  <a:cs typeface="Twentieth Century"/>
                  <a:sym typeface="Twentieth Century"/>
                </a:rPr>
                <a:t>Step 3</a:t>
              </a:r>
              <a:r>
                <a:rPr lang="en-US" sz="1800">
                  <a:solidFill>
                    <a:schemeClr val="lt1"/>
                  </a:solidFill>
                  <a:latin typeface="Twentieth Century"/>
                  <a:ea typeface="Twentieth Century"/>
                  <a:cs typeface="Twentieth Century"/>
                  <a:sym typeface="Twentieth Century"/>
                </a:rPr>
                <a:t>: Choose a random </a:t>
              </a:r>
              <a:r>
                <a:rPr b="1" lang="en-US" sz="1800">
                  <a:solidFill>
                    <a:schemeClr val="lt1"/>
                  </a:solidFill>
                  <a:latin typeface="Twentieth Century"/>
                  <a:ea typeface="Twentieth Century"/>
                  <a:cs typeface="Twentieth Century"/>
                  <a:sym typeface="Twentieth Century"/>
                </a:rPr>
                <a:t>vertex</a:t>
              </a:r>
              <a:r>
                <a:rPr lang="en-US" sz="1800">
                  <a:solidFill>
                    <a:schemeClr val="lt1"/>
                  </a:solidFill>
                  <a:latin typeface="Twentieth Century"/>
                  <a:ea typeface="Twentieth Century"/>
                  <a:cs typeface="Twentieth Century"/>
                  <a:sym typeface="Twentieth Century"/>
                </a:rPr>
                <a:t>, and add it to the spanning tree. This becomes the </a:t>
              </a:r>
              <a:r>
                <a:rPr b="1" lang="en-US" sz="1800">
                  <a:solidFill>
                    <a:schemeClr val="lt1"/>
                  </a:solidFill>
                  <a:latin typeface="Twentieth Century"/>
                  <a:ea typeface="Twentieth Century"/>
                  <a:cs typeface="Twentieth Century"/>
                  <a:sym typeface="Twentieth Century"/>
                </a:rPr>
                <a:t>root node</a:t>
              </a:r>
              <a:r>
                <a:rPr lang="en-US" sz="1800">
                  <a:solidFill>
                    <a:schemeClr val="lt1"/>
                  </a:solidFill>
                  <a:latin typeface="Twentieth Century"/>
                  <a:ea typeface="Twentieth Century"/>
                  <a:cs typeface="Twentieth Century"/>
                  <a:sym typeface="Twentieth Century"/>
                </a:rPr>
                <a:t>.</a:t>
              </a:r>
              <a:endParaRPr/>
            </a:p>
          </p:txBody>
        </p:sp>
        <p:cxnSp>
          <p:nvCxnSpPr>
            <p:cNvPr id="298" name="Google Shape;298;p6"/>
            <p:cNvCxnSpPr/>
            <p:nvPr/>
          </p:nvCxnSpPr>
          <p:spPr>
            <a:xfrm>
              <a:off x="1981199" y="2620157"/>
              <a:ext cx="7924798" cy="0"/>
            </a:xfrm>
            <a:prstGeom prst="straightConnector1">
              <a:avLst/>
            </a:prstGeom>
            <a:noFill/>
            <a:ln cap="flat" cmpd="sng" w="9525">
              <a:solidFill>
                <a:srgbClr val="BDC3C8"/>
              </a:solidFill>
              <a:prstDash val="solid"/>
              <a:round/>
              <a:headEnd len="sm" w="sm" type="none"/>
              <a:tailEnd len="sm" w="sm" type="none"/>
            </a:ln>
          </p:spPr>
        </p:cxnSp>
        <p:sp>
          <p:nvSpPr>
            <p:cNvPr id="299" name="Google Shape;299;p6"/>
            <p:cNvSpPr/>
            <p:nvPr/>
          </p:nvSpPr>
          <p:spPr>
            <a:xfrm>
              <a:off x="2129789" y="2694779"/>
              <a:ext cx="7776208" cy="14924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txBox="1"/>
            <p:nvPr/>
          </p:nvSpPr>
          <p:spPr>
            <a:xfrm>
              <a:off x="2129789" y="2694779"/>
              <a:ext cx="7776208" cy="1492456"/>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wentieth Century"/>
                <a:buNone/>
              </a:pPr>
              <a:r>
                <a:rPr b="1" lang="en-US" sz="1800">
                  <a:solidFill>
                    <a:schemeClr val="lt1"/>
                  </a:solidFill>
                  <a:latin typeface="Twentieth Century"/>
                  <a:ea typeface="Twentieth Century"/>
                  <a:cs typeface="Twentieth Century"/>
                  <a:sym typeface="Twentieth Century"/>
                </a:rPr>
                <a:t>Step 4</a:t>
              </a:r>
              <a:r>
                <a:rPr lang="en-US" sz="1800">
                  <a:solidFill>
                    <a:schemeClr val="lt1"/>
                  </a:solidFill>
                  <a:latin typeface="Twentieth Century"/>
                  <a:ea typeface="Twentieth Century"/>
                  <a:cs typeface="Twentieth Century"/>
                  <a:sym typeface="Twentieth Century"/>
                </a:rPr>
                <a:t>: Add a new vertex, say </a:t>
              </a:r>
              <a:r>
                <a:rPr b="1" lang="en-US" sz="1800">
                  <a:solidFill>
                    <a:schemeClr val="lt1"/>
                  </a:solidFill>
                  <a:latin typeface="Twentieth Century"/>
                  <a:ea typeface="Twentieth Century"/>
                  <a:cs typeface="Twentieth Century"/>
                  <a:sym typeface="Twentieth Century"/>
                </a:rPr>
                <a:t>x</a:t>
              </a:r>
              <a:r>
                <a:rPr lang="en-US" sz="1800">
                  <a:solidFill>
                    <a:schemeClr val="lt1"/>
                  </a:solidFill>
                  <a:latin typeface="Twentieth Century"/>
                  <a:ea typeface="Twentieth Century"/>
                  <a:cs typeface="Twentieth Century"/>
                  <a:sym typeface="Twentieth Century"/>
                </a:rPr>
                <a:t>, such that</a:t>
              </a:r>
              <a:endParaRPr/>
            </a:p>
            <a:p>
              <a:pPr indent="0" lvl="0" marL="0" marR="0" rtl="0" algn="l">
                <a:lnSpc>
                  <a:spcPct val="90000"/>
                </a:lnSpc>
                <a:spcBef>
                  <a:spcPts val="630"/>
                </a:spcBef>
                <a:spcAft>
                  <a:spcPts val="0"/>
                </a:spcAft>
                <a:buClr>
                  <a:schemeClr val="lt1"/>
                </a:buClr>
                <a:buSzPts val="1800"/>
                <a:buFont typeface="Twentieth Century"/>
                <a:buNone/>
              </a:pPr>
              <a:r>
                <a:rPr b="1" lang="en-US" sz="1800">
                  <a:solidFill>
                    <a:schemeClr val="lt1"/>
                  </a:solidFill>
                  <a:latin typeface="Twentieth Century"/>
                  <a:ea typeface="Twentieth Century"/>
                  <a:cs typeface="Twentieth Century"/>
                  <a:sym typeface="Twentieth Century"/>
                </a:rPr>
                <a:t>x</a:t>
              </a:r>
              <a:r>
                <a:rPr lang="en-US" sz="1800">
                  <a:solidFill>
                    <a:schemeClr val="lt1"/>
                  </a:solidFill>
                  <a:latin typeface="Twentieth Century"/>
                  <a:ea typeface="Twentieth Century"/>
                  <a:cs typeface="Twentieth Century"/>
                  <a:sym typeface="Twentieth Century"/>
                </a:rPr>
                <a:t> is not in the already built spanning tree.</a:t>
              </a:r>
              <a:endParaRPr/>
            </a:p>
            <a:p>
              <a:pPr indent="0" lvl="0" marL="0" marR="0" rtl="0" algn="l">
                <a:lnSpc>
                  <a:spcPct val="90000"/>
                </a:lnSpc>
                <a:spcBef>
                  <a:spcPts val="630"/>
                </a:spcBef>
                <a:spcAft>
                  <a:spcPts val="0"/>
                </a:spcAft>
                <a:buClr>
                  <a:schemeClr val="lt1"/>
                </a:buClr>
                <a:buSzPts val="1700"/>
                <a:buFont typeface="Twentieth Century"/>
                <a:buNone/>
              </a:pPr>
              <a:r>
                <a:rPr b="1" lang="en-US" sz="1700">
                  <a:solidFill>
                    <a:schemeClr val="lt1"/>
                  </a:solidFill>
                  <a:latin typeface="Twentieth Century"/>
                  <a:ea typeface="Twentieth Century"/>
                  <a:cs typeface="Twentieth Century"/>
                  <a:sym typeface="Twentieth Century"/>
                </a:rPr>
                <a:t>x</a:t>
              </a:r>
              <a:r>
                <a:rPr lang="en-US" sz="1700">
                  <a:solidFill>
                    <a:schemeClr val="lt1"/>
                  </a:solidFill>
                  <a:latin typeface="Twentieth Century"/>
                  <a:ea typeface="Twentieth Century"/>
                  <a:cs typeface="Twentieth Century"/>
                  <a:sym typeface="Twentieth Century"/>
                </a:rPr>
                <a:t> is connected to the built spanning tree using minimum weight edge. (Thus, </a:t>
              </a:r>
              <a:r>
                <a:rPr b="1" lang="en-US" sz="1700">
                  <a:solidFill>
                    <a:schemeClr val="lt1"/>
                  </a:solidFill>
                  <a:latin typeface="Twentieth Century"/>
                  <a:ea typeface="Twentieth Century"/>
                  <a:cs typeface="Twentieth Century"/>
                  <a:sym typeface="Twentieth Century"/>
                </a:rPr>
                <a:t>x</a:t>
              </a:r>
              <a:r>
                <a:rPr lang="en-US" sz="1700">
                  <a:solidFill>
                    <a:schemeClr val="lt1"/>
                  </a:solidFill>
                  <a:latin typeface="Twentieth Century"/>
                  <a:ea typeface="Twentieth Century"/>
                  <a:cs typeface="Twentieth Century"/>
                  <a:sym typeface="Twentieth Century"/>
                </a:rPr>
                <a:t> can be adjacent to any of the nodes that have already been added in the spanning tree).</a:t>
              </a:r>
              <a:endParaRPr/>
            </a:p>
            <a:p>
              <a:pPr indent="0" lvl="0" marL="0" marR="0" rtl="0" algn="l">
                <a:lnSpc>
                  <a:spcPct val="90000"/>
                </a:lnSpc>
                <a:spcBef>
                  <a:spcPts val="595"/>
                </a:spcBef>
                <a:spcAft>
                  <a:spcPts val="0"/>
                </a:spcAft>
                <a:buClr>
                  <a:schemeClr val="lt1"/>
                </a:buClr>
                <a:buSzPts val="1700"/>
                <a:buFont typeface="Twentieth Century"/>
                <a:buNone/>
              </a:pPr>
              <a:r>
                <a:rPr lang="en-US" sz="1700">
                  <a:solidFill>
                    <a:schemeClr val="lt1"/>
                  </a:solidFill>
                  <a:latin typeface="Twentieth Century"/>
                  <a:ea typeface="Twentieth Century"/>
                  <a:cs typeface="Twentieth Century"/>
                  <a:sym typeface="Twentieth Century"/>
                </a:rPr>
                <a:t>Adding </a:t>
              </a:r>
              <a:r>
                <a:rPr b="1" lang="en-US" sz="1700">
                  <a:solidFill>
                    <a:schemeClr val="lt1"/>
                  </a:solidFill>
                  <a:latin typeface="Twentieth Century"/>
                  <a:ea typeface="Twentieth Century"/>
                  <a:cs typeface="Twentieth Century"/>
                  <a:sym typeface="Twentieth Century"/>
                </a:rPr>
                <a:t>x</a:t>
              </a:r>
              <a:r>
                <a:rPr lang="en-US" sz="1700">
                  <a:solidFill>
                    <a:schemeClr val="lt1"/>
                  </a:solidFill>
                  <a:latin typeface="Twentieth Century"/>
                  <a:ea typeface="Twentieth Century"/>
                  <a:cs typeface="Twentieth Century"/>
                  <a:sym typeface="Twentieth Century"/>
                </a:rPr>
                <a:t> to the spanning tree should not form cycles.</a:t>
              </a:r>
              <a:endParaRPr/>
            </a:p>
          </p:txBody>
        </p:sp>
        <p:cxnSp>
          <p:nvCxnSpPr>
            <p:cNvPr id="301" name="Google Shape;301;p6"/>
            <p:cNvCxnSpPr/>
            <p:nvPr/>
          </p:nvCxnSpPr>
          <p:spPr>
            <a:xfrm>
              <a:off x="1981199" y="4187236"/>
              <a:ext cx="7924798" cy="0"/>
            </a:xfrm>
            <a:prstGeom prst="straightConnector1">
              <a:avLst/>
            </a:prstGeom>
            <a:noFill/>
            <a:ln cap="flat" cmpd="sng" w="9525">
              <a:solidFill>
                <a:srgbClr val="BDC3C8"/>
              </a:solidFill>
              <a:prstDash val="solid"/>
              <a:round/>
              <a:headEnd len="sm" w="sm" type="none"/>
              <a:tailEnd len="sm" w="sm" type="none"/>
            </a:ln>
          </p:spPr>
        </p:cxnSp>
        <p:sp>
          <p:nvSpPr>
            <p:cNvPr id="302" name="Google Shape;302;p6"/>
            <p:cNvSpPr/>
            <p:nvPr/>
          </p:nvSpPr>
          <p:spPr>
            <a:xfrm>
              <a:off x="2129789" y="4261859"/>
              <a:ext cx="7776208" cy="6533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txBox="1"/>
            <p:nvPr/>
          </p:nvSpPr>
          <p:spPr>
            <a:xfrm>
              <a:off x="2129789" y="4261859"/>
              <a:ext cx="7776208" cy="653308"/>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Twentieth Century"/>
                <a:buNone/>
              </a:pPr>
              <a:r>
                <a:rPr b="1" lang="en-US" sz="2000">
                  <a:solidFill>
                    <a:schemeClr val="lt1"/>
                  </a:solidFill>
                  <a:latin typeface="Twentieth Century"/>
                  <a:ea typeface="Twentieth Century"/>
                  <a:cs typeface="Twentieth Century"/>
                  <a:sym typeface="Twentieth Century"/>
                </a:rPr>
                <a:t>Step 5</a:t>
              </a:r>
              <a:r>
                <a:rPr lang="en-US" sz="2000">
                  <a:solidFill>
                    <a:schemeClr val="lt1"/>
                  </a:solidFill>
                  <a:latin typeface="Twentieth Century"/>
                  <a:ea typeface="Twentieth Century"/>
                  <a:cs typeface="Twentieth Century"/>
                  <a:sym typeface="Twentieth Century"/>
                </a:rPr>
                <a:t>: Repeat the Step 4, till all the vertices of the graph are added to the spanning tree.</a:t>
              </a:r>
              <a:endParaRPr/>
            </a:p>
          </p:txBody>
        </p:sp>
        <p:cxnSp>
          <p:nvCxnSpPr>
            <p:cNvPr id="304" name="Google Shape;304;p6"/>
            <p:cNvCxnSpPr/>
            <p:nvPr/>
          </p:nvCxnSpPr>
          <p:spPr>
            <a:xfrm>
              <a:off x="1981199" y="4915167"/>
              <a:ext cx="7924798" cy="0"/>
            </a:xfrm>
            <a:prstGeom prst="straightConnector1">
              <a:avLst/>
            </a:prstGeom>
            <a:noFill/>
            <a:ln cap="flat" cmpd="sng" w="9525">
              <a:solidFill>
                <a:srgbClr val="BDC3C8"/>
              </a:solidFill>
              <a:prstDash val="solid"/>
              <a:round/>
              <a:headEnd len="sm" w="sm" type="none"/>
              <a:tailEnd len="sm" w="sm" type="none"/>
            </a:ln>
          </p:spPr>
        </p:cxnSp>
        <p:sp>
          <p:nvSpPr>
            <p:cNvPr id="305" name="Google Shape;305;p6"/>
            <p:cNvSpPr/>
            <p:nvPr/>
          </p:nvSpPr>
          <p:spPr>
            <a:xfrm>
              <a:off x="2129789" y="4989790"/>
              <a:ext cx="7776208" cy="7280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txBox="1"/>
            <p:nvPr/>
          </p:nvSpPr>
          <p:spPr>
            <a:xfrm>
              <a:off x="2129789" y="4989790"/>
              <a:ext cx="7776208" cy="72802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Twentieth Century"/>
                <a:buNone/>
              </a:pPr>
              <a:r>
                <a:rPr b="1" lang="en-US" sz="2000">
                  <a:solidFill>
                    <a:schemeClr val="lt1"/>
                  </a:solidFill>
                  <a:latin typeface="Twentieth Century"/>
                  <a:ea typeface="Twentieth Century"/>
                  <a:cs typeface="Twentieth Century"/>
                  <a:sym typeface="Twentieth Century"/>
                </a:rPr>
                <a:t>Step 6</a:t>
              </a:r>
              <a:r>
                <a:rPr lang="en-US" sz="2000">
                  <a:solidFill>
                    <a:schemeClr val="lt1"/>
                  </a:solidFill>
                  <a:latin typeface="Twentieth Century"/>
                  <a:ea typeface="Twentieth Century"/>
                  <a:cs typeface="Twentieth Century"/>
                  <a:sym typeface="Twentieth Century"/>
                </a:rPr>
                <a:t>: Print the total cost of the spanning tree.</a:t>
              </a:r>
              <a:endParaRPr/>
            </a:p>
          </p:txBody>
        </p:sp>
        <p:cxnSp>
          <p:nvCxnSpPr>
            <p:cNvPr id="307" name="Google Shape;307;p6"/>
            <p:cNvCxnSpPr/>
            <p:nvPr/>
          </p:nvCxnSpPr>
          <p:spPr>
            <a:xfrm>
              <a:off x="1981199" y="5717810"/>
              <a:ext cx="7924798" cy="0"/>
            </a:xfrm>
            <a:prstGeom prst="straightConnector1">
              <a:avLst/>
            </a:prstGeom>
            <a:noFill/>
            <a:ln cap="flat" cmpd="sng" w="9525">
              <a:solidFill>
                <a:srgbClr val="BDC3C8"/>
              </a:solidFill>
              <a:prstDash val="solid"/>
              <a:round/>
              <a:headEnd len="sm" w="sm" type="none"/>
              <a:tailEnd len="sm" w="sm"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b="1" lang="en-US"/>
              <a:t>TO CONNECT THE OFFICES HOW THIS ALGORITHM SHOULD APPLY:</a:t>
            </a:r>
            <a:endParaRPr/>
          </a:p>
        </p:txBody>
      </p:sp>
      <p:sp>
        <p:nvSpPr>
          <p:cNvPr id="313" name="Google Shape;313;p7"/>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fontScale="85000" lnSpcReduction="10000"/>
          </a:bodyPr>
          <a:lstStyle/>
          <a:p>
            <a:pPr indent="0" lvl="1" marL="457200" rtl="0" algn="l">
              <a:lnSpc>
                <a:spcPct val="120000"/>
              </a:lnSpc>
              <a:spcBef>
                <a:spcPts val="0"/>
              </a:spcBef>
              <a:spcAft>
                <a:spcPts val="0"/>
              </a:spcAft>
              <a:buClr>
                <a:schemeClr val="lt1"/>
              </a:buClr>
              <a:buSzPct val="125000"/>
              <a:buNone/>
            </a:pPr>
            <a:r>
              <a:rPr b="1" lang="en-US" sz="2400"/>
              <a:t>Step A:</a:t>
            </a:r>
            <a:endParaRPr sz="2400"/>
          </a:p>
          <a:p>
            <a:pPr indent="0" lvl="1" marL="457200" rtl="0" algn="l">
              <a:lnSpc>
                <a:spcPct val="120000"/>
              </a:lnSpc>
              <a:spcBef>
                <a:spcPts val="500"/>
              </a:spcBef>
              <a:spcAft>
                <a:spcPts val="0"/>
              </a:spcAft>
              <a:buClr>
                <a:schemeClr val="lt1"/>
              </a:buClr>
              <a:buSzPct val="125000"/>
              <a:buNone/>
            </a:pPr>
            <a:r>
              <a:rPr lang="en-US" sz="2400"/>
              <a:t>Define key[], booleanvisited[] and parent[] arrays first of all. Here, key[] for storing the key values, booleanvisisted[] for keeping a track of all vertices, parent[] for keeping the track of parent vertices. Initialize minimum cost, </a:t>
            </a:r>
            <a:endParaRPr/>
          </a:p>
          <a:p>
            <a:pPr indent="-66675" lvl="1" marL="685800" rtl="0" algn="l">
              <a:lnSpc>
                <a:spcPct val="120000"/>
              </a:lnSpc>
              <a:spcBef>
                <a:spcPts val="500"/>
              </a:spcBef>
              <a:spcAft>
                <a:spcPts val="0"/>
              </a:spcAft>
              <a:buClr>
                <a:schemeClr val="lt1"/>
              </a:buClr>
              <a:buSzPct val="125000"/>
              <a:buNone/>
            </a:pPr>
            <a:r>
              <a:t/>
            </a:r>
            <a:endParaRPr sz="2400">
              <a:latin typeface="Tahoma"/>
              <a:ea typeface="Tahoma"/>
              <a:cs typeface="Tahoma"/>
              <a:sym typeface="Tahoma"/>
            </a:endParaRPr>
          </a:p>
          <a:p>
            <a:pPr indent="-228600" lvl="1" marL="685800" rtl="0" algn="l">
              <a:lnSpc>
                <a:spcPct val="120000"/>
              </a:lnSpc>
              <a:spcBef>
                <a:spcPts val="500"/>
              </a:spcBef>
              <a:spcAft>
                <a:spcPts val="0"/>
              </a:spcAft>
              <a:buClr>
                <a:schemeClr val="lt1"/>
              </a:buClr>
              <a:buSzPct val="125000"/>
              <a:buChar char="•"/>
            </a:pPr>
            <a:r>
              <a:rPr b="1" lang="en-US" sz="2400"/>
              <a:t>minCost = 0</a:t>
            </a:r>
            <a:endParaRPr/>
          </a:p>
        </p:txBody>
      </p:sp>
      <p:pic>
        <p:nvPicPr>
          <p:cNvPr descr="prim minimum spanning tree algo explanation" id="314" name="Google Shape;314;p7"/>
          <p:cNvPicPr preferRelativeResize="0"/>
          <p:nvPr>
            <p:ph idx="2" type="body"/>
          </p:nvPr>
        </p:nvPicPr>
        <p:blipFill rotWithShape="1">
          <a:blip r:embed="rId3">
            <a:alphaModFix/>
          </a:blip>
          <a:srcRect b="0" l="0" r="0" t="0"/>
          <a:stretch/>
        </p:blipFill>
        <p:spPr>
          <a:xfrm>
            <a:off x="6884125" y="2377440"/>
            <a:ext cx="3775165" cy="250806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8"/>
          <p:cNvSpPr txBox="1"/>
          <p:nvPr>
            <p:ph idx="1" type="body"/>
          </p:nvPr>
        </p:nvSpPr>
        <p:spPr>
          <a:xfrm>
            <a:off x="1141410" y="801858"/>
            <a:ext cx="4878389" cy="4989342"/>
          </a:xfrm>
          <a:prstGeom prst="rect">
            <a:avLst/>
          </a:prstGeom>
          <a:noFill/>
          <a:ln>
            <a:noFill/>
          </a:ln>
        </p:spPr>
        <p:txBody>
          <a:bodyPr anchorCtr="0" anchor="t" bIns="45700" lIns="91425" spcFirstLastPara="1" rIns="91425" wrap="square" tIns="45700">
            <a:normAutofit/>
          </a:bodyPr>
          <a:lstStyle/>
          <a:p>
            <a:pPr indent="0" lvl="1" marL="457200" rtl="0" algn="l">
              <a:lnSpc>
                <a:spcPct val="120000"/>
              </a:lnSpc>
              <a:spcBef>
                <a:spcPts val="0"/>
              </a:spcBef>
              <a:spcAft>
                <a:spcPts val="0"/>
              </a:spcAft>
              <a:buClr>
                <a:schemeClr val="lt1"/>
              </a:buClr>
              <a:buSzPts val="3000"/>
              <a:buNone/>
            </a:pPr>
            <a:r>
              <a:rPr b="1" lang="en-US" sz="2400"/>
              <a:t>Step B:</a:t>
            </a:r>
            <a:endParaRPr/>
          </a:p>
          <a:p>
            <a:pPr indent="0" lvl="1" marL="457200" rtl="0" algn="l">
              <a:lnSpc>
                <a:spcPct val="120000"/>
              </a:lnSpc>
              <a:spcBef>
                <a:spcPts val="500"/>
              </a:spcBef>
              <a:spcAft>
                <a:spcPts val="0"/>
              </a:spcAft>
              <a:buClr>
                <a:schemeClr val="lt1"/>
              </a:buClr>
              <a:buSzPts val="3000"/>
              <a:buNone/>
            </a:pPr>
            <a:r>
              <a:rPr lang="en-US" sz="2400"/>
              <a:t>Choose any random vertex, say </a:t>
            </a:r>
            <a:endParaRPr/>
          </a:p>
          <a:p>
            <a:pPr indent="0" lvl="1" marL="457200" rtl="0" algn="l">
              <a:lnSpc>
                <a:spcPct val="120000"/>
              </a:lnSpc>
              <a:spcBef>
                <a:spcPts val="500"/>
              </a:spcBef>
              <a:spcAft>
                <a:spcPts val="0"/>
              </a:spcAft>
              <a:buClr>
                <a:schemeClr val="lt1"/>
              </a:buClr>
              <a:buSzPts val="3000"/>
              <a:buNone/>
            </a:pPr>
            <a:r>
              <a:rPr lang="en-US" sz="2400"/>
              <a:t>f and set key[f]=0.</a:t>
            </a:r>
            <a:endParaRPr/>
          </a:p>
          <a:p>
            <a:pPr indent="0" lvl="1" marL="457200" rtl="0" algn="l">
              <a:lnSpc>
                <a:spcPct val="120000"/>
              </a:lnSpc>
              <a:spcBef>
                <a:spcPts val="500"/>
              </a:spcBef>
              <a:spcAft>
                <a:spcPts val="0"/>
              </a:spcAft>
              <a:buClr>
                <a:schemeClr val="lt1"/>
              </a:buClr>
              <a:buSzPts val="3000"/>
              <a:buNone/>
            </a:pPr>
            <a:r>
              <a:t/>
            </a:r>
            <a:endParaRPr sz="2400"/>
          </a:p>
          <a:p>
            <a:pPr indent="0" lvl="1" marL="457200" rtl="0" algn="l">
              <a:lnSpc>
                <a:spcPct val="120000"/>
              </a:lnSpc>
              <a:spcBef>
                <a:spcPts val="500"/>
              </a:spcBef>
              <a:spcAft>
                <a:spcPts val="0"/>
              </a:spcAft>
              <a:buClr>
                <a:schemeClr val="lt1"/>
              </a:buClr>
              <a:buSzPts val="3000"/>
              <a:buNone/>
            </a:pPr>
            <a:r>
              <a:rPr lang="en-US" sz="2400"/>
              <a:t> </a:t>
            </a:r>
            <a:endParaRPr/>
          </a:p>
          <a:p>
            <a:pPr indent="0" lvl="1" marL="457200" rtl="0" algn="l">
              <a:lnSpc>
                <a:spcPct val="120000"/>
              </a:lnSpc>
              <a:spcBef>
                <a:spcPts val="500"/>
              </a:spcBef>
              <a:spcAft>
                <a:spcPts val="0"/>
              </a:spcAft>
              <a:buClr>
                <a:schemeClr val="lt1"/>
              </a:buClr>
              <a:buSzPts val="1750"/>
              <a:buNone/>
            </a:pPr>
            <a:r>
              <a:t/>
            </a:r>
            <a:endParaRPr i="1" sz="1400"/>
          </a:p>
          <a:p>
            <a:pPr indent="0" lvl="1" marL="457200" rtl="0" algn="l">
              <a:lnSpc>
                <a:spcPct val="120000"/>
              </a:lnSpc>
              <a:spcBef>
                <a:spcPts val="500"/>
              </a:spcBef>
              <a:spcAft>
                <a:spcPts val="0"/>
              </a:spcAft>
              <a:buClr>
                <a:schemeClr val="lt1"/>
              </a:buClr>
              <a:buSzPts val="1750"/>
              <a:buNone/>
            </a:pPr>
            <a:r>
              <a:t/>
            </a:r>
            <a:endParaRPr i="1" sz="1400"/>
          </a:p>
          <a:p>
            <a:pPr indent="0" lvl="1" marL="457200" rtl="0" algn="l">
              <a:lnSpc>
                <a:spcPct val="120000"/>
              </a:lnSpc>
              <a:spcBef>
                <a:spcPts val="500"/>
              </a:spcBef>
              <a:spcAft>
                <a:spcPts val="0"/>
              </a:spcAft>
              <a:buClr>
                <a:schemeClr val="lt1"/>
              </a:buClr>
              <a:buSzPts val="1750"/>
              <a:buNone/>
            </a:pPr>
            <a:r>
              <a:t/>
            </a:r>
            <a:endParaRPr i="1" sz="1400"/>
          </a:p>
          <a:p>
            <a:pPr indent="0" lvl="1" marL="457200" rtl="0" algn="l">
              <a:lnSpc>
                <a:spcPct val="120000"/>
              </a:lnSpc>
              <a:spcBef>
                <a:spcPts val="500"/>
              </a:spcBef>
              <a:spcAft>
                <a:spcPts val="0"/>
              </a:spcAft>
              <a:buClr>
                <a:schemeClr val="lt1"/>
              </a:buClr>
              <a:buSzPts val="1750"/>
              <a:buNone/>
            </a:pPr>
            <a:r>
              <a:t/>
            </a:r>
            <a:endParaRPr i="1" sz="1400"/>
          </a:p>
          <a:p>
            <a:pPr indent="0" lvl="1" marL="457200" rtl="0" algn="l">
              <a:lnSpc>
                <a:spcPct val="120000"/>
              </a:lnSpc>
              <a:spcBef>
                <a:spcPts val="500"/>
              </a:spcBef>
              <a:spcAft>
                <a:spcPts val="0"/>
              </a:spcAft>
              <a:buClr>
                <a:schemeClr val="lt1"/>
              </a:buClr>
              <a:buSzPts val="1750"/>
              <a:buNone/>
            </a:pPr>
            <a:r>
              <a:t/>
            </a:r>
            <a:endParaRPr i="1" sz="1400"/>
          </a:p>
          <a:p>
            <a:pPr indent="0" lvl="1" marL="457200" rtl="0" algn="l">
              <a:lnSpc>
                <a:spcPct val="120000"/>
              </a:lnSpc>
              <a:spcBef>
                <a:spcPts val="500"/>
              </a:spcBef>
              <a:spcAft>
                <a:spcPts val="0"/>
              </a:spcAft>
              <a:buClr>
                <a:schemeClr val="lt1"/>
              </a:buClr>
              <a:buSzPts val="3000"/>
              <a:buNone/>
            </a:pPr>
            <a:r>
              <a:rPr lang="en-US" sz="2400"/>
              <a:t>•	minCost = 0 + key[f] = 0</a:t>
            </a:r>
            <a:endParaRPr/>
          </a:p>
          <a:p>
            <a:pPr indent="0" lvl="1" marL="457200" rtl="0" algn="l">
              <a:lnSpc>
                <a:spcPct val="120000"/>
              </a:lnSpc>
              <a:spcBef>
                <a:spcPts val="500"/>
              </a:spcBef>
              <a:spcAft>
                <a:spcPts val="0"/>
              </a:spcAft>
              <a:buClr>
                <a:schemeClr val="lt1"/>
              </a:buClr>
              <a:buSzPts val="3000"/>
              <a:buNone/>
            </a:pPr>
            <a:r>
              <a:t/>
            </a:r>
            <a:endParaRPr sz="2400"/>
          </a:p>
        </p:txBody>
      </p:sp>
      <p:pic>
        <p:nvPicPr>
          <p:cNvPr descr="https://www.studytonight.com/data-structures/images/root-node.PNG" id="320" name="Google Shape;320;p8"/>
          <p:cNvPicPr preferRelativeResize="0"/>
          <p:nvPr/>
        </p:nvPicPr>
        <p:blipFill rotWithShape="1">
          <a:blip r:embed="rId3">
            <a:alphaModFix/>
          </a:blip>
          <a:srcRect b="0" l="0" r="0" t="0"/>
          <a:stretch/>
        </p:blipFill>
        <p:spPr>
          <a:xfrm>
            <a:off x="1838618" y="2600897"/>
            <a:ext cx="1284410" cy="1307430"/>
          </a:xfrm>
          <a:prstGeom prst="rect">
            <a:avLst/>
          </a:prstGeom>
          <a:noFill/>
          <a:ln>
            <a:noFill/>
          </a:ln>
        </p:spPr>
      </p:pic>
      <p:pic>
        <p:nvPicPr>
          <p:cNvPr descr="Key array" id="321" name="Google Shape;321;p8"/>
          <p:cNvPicPr preferRelativeResize="0"/>
          <p:nvPr>
            <p:ph idx="2" type="body"/>
          </p:nvPr>
        </p:nvPicPr>
        <p:blipFill rotWithShape="1">
          <a:blip r:embed="rId4">
            <a:alphaModFix/>
          </a:blip>
          <a:srcRect b="0" l="0" r="0" t="0"/>
          <a:stretch/>
        </p:blipFill>
        <p:spPr>
          <a:xfrm>
            <a:off x="7216727" y="2419643"/>
            <a:ext cx="2483488" cy="601089"/>
          </a:xfrm>
          <a:prstGeom prst="rect">
            <a:avLst/>
          </a:prstGeom>
          <a:noFill/>
          <a:ln>
            <a:noFill/>
          </a:ln>
        </p:spPr>
      </p:pic>
      <p:pic>
        <p:nvPicPr>
          <p:cNvPr descr="visited array" id="322" name="Google Shape;322;p8"/>
          <p:cNvPicPr preferRelativeResize="0"/>
          <p:nvPr/>
        </p:nvPicPr>
        <p:blipFill rotWithShape="1">
          <a:blip r:embed="rId5">
            <a:alphaModFix/>
          </a:blip>
          <a:srcRect b="0" l="0" r="0" t="0"/>
          <a:stretch/>
        </p:blipFill>
        <p:spPr>
          <a:xfrm>
            <a:off x="7216727" y="3165231"/>
            <a:ext cx="2483487" cy="640800"/>
          </a:xfrm>
          <a:prstGeom prst="rect">
            <a:avLst/>
          </a:prstGeom>
          <a:noFill/>
          <a:ln>
            <a:noFill/>
          </a:ln>
        </p:spPr>
      </p:pic>
      <p:pic>
        <p:nvPicPr>
          <p:cNvPr descr="parent array" id="323" name="Google Shape;323;p8"/>
          <p:cNvPicPr preferRelativeResize="0"/>
          <p:nvPr/>
        </p:nvPicPr>
        <p:blipFill rotWithShape="1">
          <a:blip r:embed="rId6">
            <a:alphaModFix/>
          </a:blip>
          <a:srcRect b="0" l="0" r="0" t="0"/>
          <a:stretch/>
        </p:blipFill>
        <p:spPr>
          <a:xfrm>
            <a:off x="7216727" y="3908327"/>
            <a:ext cx="2483487" cy="7805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9"/>
          <p:cNvSpPr txBox="1"/>
          <p:nvPr/>
        </p:nvSpPr>
        <p:spPr>
          <a:xfrm>
            <a:off x="211015" y="2441918"/>
            <a:ext cx="201168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2F2F2"/>
                </a:solidFill>
                <a:latin typeface="Twentieth Century"/>
                <a:ea typeface="Twentieth Century"/>
                <a:cs typeface="Twentieth Century"/>
                <a:sym typeface="Twentieth Century"/>
              </a:rPr>
              <a:t>Here , we can see min_key() function that work if the vertex visited or not.</a:t>
            </a:r>
            <a:endParaRPr/>
          </a:p>
        </p:txBody>
      </p:sp>
      <p:pic>
        <p:nvPicPr>
          <p:cNvPr id="329" name="Google Shape;329;p9"/>
          <p:cNvPicPr preferRelativeResize="0"/>
          <p:nvPr>
            <p:ph idx="2" type="body"/>
          </p:nvPr>
        </p:nvPicPr>
        <p:blipFill rotWithShape="1">
          <a:blip r:embed="rId3">
            <a:alphaModFix/>
          </a:blip>
          <a:srcRect b="0" l="0" r="0" t="0"/>
          <a:stretch/>
        </p:blipFill>
        <p:spPr>
          <a:xfrm>
            <a:off x="2532185" y="255099"/>
            <a:ext cx="9116900" cy="61738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2020-06-05T13:51:55Z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