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2"/>
    <p:sldMasterId id="2147484140" r:id="rId3"/>
  </p:sldMasterIdLst>
  <p:notesMasterIdLst>
    <p:notesMasterId r:id="rId24"/>
  </p:notesMasterIdLst>
  <p:handoutMasterIdLst>
    <p:handoutMasterId r:id="rId25"/>
  </p:handoutMasterIdLst>
  <p:sldIdLst>
    <p:sldId id="256" r:id="rId4"/>
    <p:sldId id="257" r:id="rId5"/>
    <p:sldId id="261" r:id="rId6"/>
    <p:sldId id="258" r:id="rId7"/>
    <p:sldId id="259" r:id="rId8"/>
    <p:sldId id="260" r:id="rId9"/>
    <p:sldId id="262" r:id="rId10"/>
    <p:sldId id="263" r:id="rId11"/>
    <p:sldId id="264" r:id="rId12"/>
    <p:sldId id="265" r:id="rId13"/>
    <p:sldId id="274" r:id="rId14"/>
    <p:sldId id="266" r:id="rId15"/>
    <p:sldId id="272" r:id="rId16"/>
    <p:sldId id="271" r:id="rId17"/>
    <p:sldId id="273" r:id="rId18"/>
    <p:sldId id="270" r:id="rId19"/>
    <p:sldId id="269" r:id="rId20"/>
    <p:sldId id="275" r:id="rId21"/>
    <p:sldId id="268"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C8851E-6736-4E42-9E6C-A2A7FCAC74CF}" type="datetimeFigureOut">
              <a:rPr lang="en-US"/>
              <a:t>9/15/2020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0F5062-65FA-4F14-BD11-BF5FE5F17E98}" type="slidenum">
              <a:rPr/>
              <a:t>‹#›</a:t>
            </a:fld>
            <a:endParaRPr/>
          </a:p>
        </p:txBody>
      </p:sp>
    </p:spTree>
    <p:extLst>
      <p:ext uri="{BB962C8B-B14F-4D97-AF65-F5344CB8AC3E}">
        <p14:creationId xmlns:p14="http://schemas.microsoft.com/office/powerpoint/2010/main" val="1626422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9E93C0-A8B4-4897-A2AD-DFF65BCE93BB}" type="datetimeFigureOut">
              <a:rPr lang="en-US"/>
              <a:t>9/15/2020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39D09B-4066-447A-9E1E-2A29C5455DB6}" type="slidenum">
              <a:rPr/>
              <a:t>‹#›</a:t>
            </a:fld>
            <a:endParaRPr/>
          </a:p>
        </p:txBody>
      </p:sp>
    </p:spTree>
    <p:extLst>
      <p:ext uri="{BB962C8B-B14F-4D97-AF65-F5344CB8AC3E}">
        <p14:creationId xmlns:p14="http://schemas.microsoft.com/office/powerpoint/2010/main" val="651412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39D09B-4066-447A-9E1E-2A29C5455DB6}" type="slidenum">
              <a:rPr lang="en-US" smtClean="0"/>
              <a:t>1</a:t>
            </a:fld>
            <a:endParaRPr lang="en-US"/>
          </a:p>
        </p:txBody>
      </p:sp>
    </p:spTree>
    <p:extLst>
      <p:ext uri="{BB962C8B-B14F-4D97-AF65-F5344CB8AC3E}">
        <p14:creationId xmlns:p14="http://schemas.microsoft.com/office/powerpoint/2010/main" val="140815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39D09B-4066-447A-9E1E-2A29C5455DB6}" type="slidenum">
              <a:rPr lang="en-US" smtClean="0"/>
              <a:t>19</a:t>
            </a:fld>
            <a:endParaRPr lang="en-US"/>
          </a:p>
        </p:txBody>
      </p:sp>
    </p:spTree>
    <p:extLst>
      <p:ext uri="{BB962C8B-B14F-4D97-AF65-F5344CB8AC3E}">
        <p14:creationId xmlns:p14="http://schemas.microsoft.com/office/powerpoint/2010/main" val="2465716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BFB64A11-BD99-427B-8A5A-9B690ACDA87A}" type="datetime1">
              <a:rPr lang="en-US" smtClean="0"/>
              <a:t>9/15/2020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C8382C6-948A-490E-AC93-250AC591853C}" type="datetime1">
              <a:rPr lang="en-US" smtClean="0"/>
              <a:t>9/15/2020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A5EE16E-394D-41D4-B910-96B0B7D8E475}" type="datetime1">
              <a:rPr lang="en-US" smtClean="0"/>
              <a:t>9/15/2020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C63B51-C5F7-40CC-89F9-4E0DE1D004C8}" type="datetime1">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591473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DB2395B-8580-491E-A737-F1F9FD37795B}" type="datetime1">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718370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A553D6-60F1-4D7B-B1A8-6FE641A2933B}" type="datetime1">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877855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3D991A-BFF9-4F10-B363-69312B272FB5}" type="datetime1">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969614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653DB8-2F71-4B6C-ABA7-95A69BE704BD}" type="datetime1">
              <a:rPr lang="en-US" smtClean="0"/>
              <a:t>9/15/2020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524827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E467349-0BCB-437F-8C41-12756456C8E4}" type="datetime1">
              <a:rPr lang="en-US" smtClean="0"/>
              <a:t>9/15/2020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710711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0E47178-D4CE-47AE-AA5C-FC0C4B6CC623}" type="datetime1">
              <a:rPr lang="en-US" smtClean="0"/>
              <a:t>9/15/2020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5914947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767D794-BF38-4B0A-AF8F-B43335E14A1A}" type="datetime1">
              <a:rPr lang="en-US" smtClean="0"/>
              <a:t>9/15/2020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806718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32C418B-0225-4C7C-963B-BD54C47FB93E}" type="datetime1">
              <a:rPr lang="en-US" smtClean="0"/>
              <a:t>9/15/2020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9BE7B1-6567-4E12-9B0B-B2FC8223A36D}" type="datetime1">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650601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442FF-AD25-451B-AA06-DC9F39EECAE8}" type="datetime1">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5697363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D40A69-5639-4D95-B999-93B06429D8B8}" type="datetime1">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287148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E9E4DE-C7E3-477F-ACBB-1356B7731E5D}" type="datetime1">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801183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D0C2C8-1E2B-4E82-BADE-0EA1CA413893}" type="datetime1">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3122388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0AB7D0-9171-494F-9349-08BFA3F4DF18}" type="datetime1">
              <a:rPr lang="en-US" smtClean="0"/>
              <a:t>9/15/2020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6977095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6F9D7C-5D53-4B82-9FBB-35084B37AA4F}" type="datetime1">
              <a:rPr lang="en-US" smtClean="0"/>
              <a:t>9/15/2020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5930022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8F5317-FE03-43FB-A26F-0BC5D90D364D}" type="datetime1">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596770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542A4B-FBC2-44F0-AE56-92EF7EF716DF}" type="datetime1">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427209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1E1962-2299-4C10-8626-EF4959CC48D5}" type="datetime1">
              <a:rPr lang="en-US" smtClean="0"/>
              <a:t>9/15/2020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838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766E62E-8D5E-4100-BEAB-E89EA94ED3E7}" type="datetime1">
              <a:rPr lang="en-US" smtClean="0"/>
              <a:t>9/15/2020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1248" y="1681851"/>
            <a:ext cx="5156200" cy="73152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1248" y="2507550"/>
            <a:ext cx="5156200"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15064" y="1681851"/>
            <a:ext cx="5157787"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5064" y="2507550"/>
            <a:ext cx="5157787"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A96BF8F-D0F4-44F3-ACC3-5CD017627814}" type="datetime1">
              <a:rPr lang="en-US" smtClean="0"/>
              <a:t>9/15/2020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
        <p:nvSpPr>
          <p:cNvPr id="10" name="Title 9"/>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676C4BF-B399-4E27-80E1-C5DDFFA6F2A6}" type="datetime1">
              <a:rPr lang="en-US" smtClean="0"/>
              <a:t>9/15/2020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
        <p:nvSpPr>
          <p:cNvPr id="6" name="Title 5"/>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6818866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AC6A7-7B9C-4EC0-A93E-FF9BF2097645}" type="datetime1">
              <a:rPr lang="en-US" smtClean="0"/>
              <a:t>9/15/2020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a:p>
        </p:txBody>
      </p:sp>
      <p:sp>
        <p:nvSpPr>
          <p:cNvPr id="3" name="Content Placeholder 2"/>
          <p:cNvSpPr>
            <a:spLocks noGrp="1"/>
          </p:cNvSpPr>
          <p:nvPr>
            <p:ph idx="1"/>
          </p:nvPr>
        </p:nvSpPr>
        <p:spPr>
          <a:xfrm>
            <a:off x="5181600" y="990600"/>
            <a:ext cx="6039484"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B6383E-3EB5-4C49-88CF-173797FA1428}" type="datetime1">
              <a:rPr lang="en-US" smtClean="0"/>
              <a:t>9/15/2020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a:p>
        </p:txBody>
      </p:sp>
      <p:sp>
        <p:nvSpPr>
          <p:cNvPr id="3" name="Picture Placeholder 2"/>
          <p:cNvSpPr>
            <a:spLocks noGrp="1"/>
          </p:cNvSpPr>
          <p:nvPr>
            <p:ph type="pic" idx="1"/>
          </p:nvPr>
        </p:nvSpPr>
        <p:spPr>
          <a:xfrm>
            <a:off x="5181600" y="990600"/>
            <a:ext cx="6041136"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2C17C1-1F16-41B6-BC2B-CA8ED2C326A1}" type="datetime1">
              <a:rPr lang="en-US" smtClean="0"/>
              <a:t>9/15/2020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5.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D3DE2F6C-2BBF-410F-8E75-30CAED7D4A3A}" type="datetime1">
              <a:rPr lang="en-US" smtClean="0"/>
              <a:t>9/15/2020</a:t>
            </a:fld>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a:t>‹#›</a:t>
            </a:fld>
            <a:endParaRPr/>
          </a:p>
        </p:txBody>
      </p:sp>
    </p:spTree>
    <p:extLst>
      <p:ext uri="{BB962C8B-B14F-4D97-AF65-F5344CB8AC3E}">
        <p14:creationId xmlns:p14="http://schemas.microsoft.com/office/powerpoint/2010/main" val="387755153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80000"/>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9EBAD76-7891-4D99-9AEE-AD72593748E9}" type="datetime1">
              <a:rPr lang="en-US" smtClean="0"/>
              <a:t>9/15/2020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t>‹#›</a:t>
            </a:fld>
            <a:endParaRPr lang="en-US"/>
          </a:p>
        </p:txBody>
      </p:sp>
    </p:spTree>
    <p:extLst>
      <p:ext uri="{BB962C8B-B14F-4D97-AF65-F5344CB8AC3E}">
        <p14:creationId xmlns:p14="http://schemas.microsoft.com/office/powerpoint/2010/main" val="2617148575"/>
      </p:ext>
    </p:extLst>
  </p:cSld>
  <p:clrMap bg1="dk1" tx1="lt1" bg2="dk2" tx2="lt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 id="214748415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4616"/>
            <a:ext cx="9144000" cy="1016949"/>
          </a:xfrm>
          <a:solidFill>
            <a:schemeClr val="tx1"/>
          </a:solidFill>
        </p:spPr>
        <p:txBody>
          <a:bodyPr>
            <a:noAutofit/>
          </a:bodyPr>
          <a:lstStyle/>
          <a:p>
            <a:pPr algn="ctr"/>
            <a:r>
              <a:rPr lang="en-US" sz="4800" dirty="0" smtClean="0">
                <a:solidFill>
                  <a:schemeClr val="bg1"/>
                </a:solidFill>
                <a:latin typeface="Times New Roman" panose="02020603050405020304" pitchFamily="18" charset="0"/>
                <a:cs typeface="Times New Roman" panose="02020603050405020304" pitchFamily="18" charset="0"/>
              </a:rPr>
              <a:t>SUPERMARKET POS SYSTEM</a:t>
            </a:r>
            <a:endParaRPr lang="en-US" sz="48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443954"/>
            <a:ext cx="9144000" cy="1316053"/>
          </a:xfrm>
        </p:spPr>
        <p:txBody>
          <a:bodyPr>
            <a:normAutofit/>
          </a:bodyPr>
          <a:lstStyle/>
          <a:p>
            <a:pPr algn="ctr"/>
            <a:r>
              <a:rPr lang="en-US" b="1" dirty="0">
                <a:solidFill>
                  <a:schemeClr val="tx1"/>
                </a:solidFill>
              </a:rPr>
              <a:t>Term Project </a:t>
            </a:r>
            <a:br>
              <a:rPr lang="en-US" b="1" dirty="0">
                <a:solidFill>
                  <a:schemeClr val="tx1"/>
                </a:solidFill>
              </a:rPr>
            </a:br>
            <a:r>
              <a:rPr lang="en-US" b="1" dirty="0">
                <a:solidFill>
                  <a:schemeClr val="tx1"/>
                </a:solidFill>
              </a:rPr>
              <a:t>on</a:t>
            </a:r>
            <a:br>
              <a:rPr lang="en-US" b="1" dirty="0">
                <a:solidFill>
                  <a:schemeClr val="tx1"/>
                </a:solidFill>
              </a:rPr>
            </a:br>
            <a:r>
              <a:rPr lang="en-US" b="1" dirty="0">
                <a:solidFill>
                  <a:schemeClr val="tx1"/>
                </a:solidFill>
              </a:rPr>
              <a:t>Object Oriented Programming</a:t>
            </a:r>
          </a:p>
          <a:p>
            <a:pPr algn="ctr"/>
            <a:endParaRPr lang="en-US" dirty="0">
              <a:solidFill>
                <a:schemeClr val="tx1"/>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a:p>
        </p:txBody>
      </p:sp>
    </p:spTree>
    <p:extLst>
      <p:ext uri="{BB962C8B-B14F-4D97-AF65-F5344CB8AC3E}">
        <p14:creationId xmlns:p14="http://schemas.microsoft.com/office/powerpoint/2010/main" val="1644644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94759"/>
            <a:ext cx="9404723" cy="931492"/>
          </a:xfrm>
        </p:spPr>
        <p:txBody>
          <a:bodyPr/>
          <a:lstStyle/>
          <a:p>
            <a:r>
              <a:rPr lang="en-US" sz="4000" dirty="0"/>
              <a:t>Billing and O</a:t>
            </a:r>
            <a:r>
              <a:rPr lang="en-US" sz="4000" dirty="0" smtClean="0"/>
              <a:t>rder Processing</a:t>
            </a:r>
            <a:r>
              <a:rPr lang="en-US" sz="4400" dirty="0"/>
              <a:t/>
            </a:r>
            <a:br>
              <a:rPr lang="en-US" sz="4400" dirty="0"/>
            </a:br>
            <a:endParaRPr lang="en-US" dirty="0"/>
          </a:p>
        </p:txBody>
      </p:sp>
      <p:sp>
        <p:nvSpPr>
          <p:cNvPr id="3" name="Content Placeholder 2"/>
          <p:cNvSpPr>
            <a:spLocks noGrp="1"/>
          </p:cNvSpPr>
          <p:nvPr>
            <p:ph idx="1"/>
          </p:nvPr>
        </p:nvSpPr>
        <p:spPr/>
        <p:txBody>
          <a:bodyPr/>
          <a:lstStyle/>
          <a:p>
            <a:pPr>
              <a:buClr>
                <a:schemeClr val="tx1"/>
              </a:buClr>
              <a:buFont typeface="Wingdings" panose="05000000000000000000" pitchFamily="2" charset="2"/>
              <a:buChar char="Ø"/>
            </a:pPr>
            <a:r>
              <a:rPr lang="en-US" dirty="0" smtClean="0"/>
              <a:t>Cashiers can pass customers’ list of orders as input to the system to generate bill. </a:t>
            </a:r>
            <a:r>
              <a:rPr lang="en-US" dirty="0"/>
              <a:t>They can also view product details of their </a:t>
            </a:r>
            <a:r>
              <a:rPr lang="en-US" dirty="0" smtClean="0"/>
              <a:t>branch while </a:t>
            </a:r>
            <a:r>
              <a:rPr lang="en-US" dirty="0"/>
              <a:t>taking the order</a:t>
            </a:r>
            <a:r>
              <a:rPr lang="en-US" dirty="0" smtClean="0"/>
              <a:t>.</a:t>
            </a:r>
          </a:p>
          <a:p>
            <a:pPr>
              <a:buClr>
                <a:schemeClr val="tx1"/>
              </a:buClr>
              <a:buFont typeface="Wingdings" panose="05000000000000000000" pitchFamily="2" charset="2"/>
              <a:buChar char="Ø"/>
            </a:pPr>
            <a:r>
              <a:rPr lang="en-US" dirty="0" smtClean="0"/>
              <a:t>For member customers bill is generated with discount as well. Customer’s information is also displayed where the validity of his/her membership can be checked. </a:t>
            </a:r>
          </a:p>
          <a:p>
            <a:pPr>
              <a:buClr>
                <a:schemeClr val="tx1"/>
              </a:buClr>
              <a:buFont typeface="Wingdings" panose="05000000000000000000" pitchFamily="2" charset="2"/>
              <a:buChar char="Ø"/>
            </a:pPr>
            <a:r>
              <a:rPr lang="en-US" dirty="0" smtClean="0"/>
              <a:t>After issuing a bill, information of available products gets updated by default.</a:t>
            </a:r>
          </a:p>
          <a:p>
            <a:pPr>
              <a:buClr>
                <a:schemeClr val="tx1"/>
              </a:buClr>
              <a:buFont typeface="Wingdings" panose="05000000000000000000" pitchFamily="2" charset="2"/>
              <a:buChar char="Ø"/>
            </a:pP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10</a:t>
            </a:fld>
            <a:endParaRPr lang="en-US"/>
          </a:p>
        </p:txBody>
      </p:sp>
    </p:spTree>
    <p:extLst>
      <p:ext uri="{BB962C8B-B14F-4D97-AF65-F5344CB8AC3E}">
        <p14:creationId xmlns:p14="http://schemas.microsoft.com/office/powerpoint/2010/main" val="3209728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95730"/>
            <a:ext cx="9404723" cy="687036"/>
          </a:xfrm>
        </p:spPr>
        <p:txBody>
          <a:bodyPr/>
          <a:lstStyle/>
          <a:p>
            <a:r>
              <a:rPr lang="en-US" sz="4000" u="sng" dirty="0" smtClean="0"/>
              <a:t>UML Class Diagram</a:t>
            </a:r>
            <a:endParaRPr lang="en-US" sz="4000" u="sng" dirty="0"/>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7902" y="1063416"/>
            <a:ext cx="7657033" cy="5627940"/>
          </a:xfrm>
        </p:spPr>
      </p:pic>
    </p:spTree>
    <p:extLst>
      <p:ext uri="{BB962C8B-B14F-4D97-AF65-F5344CB8AC3E}">
        <p14:creationId xmlns:p14="http://schemas.microsoft.com/office/powerpoint/2010/main" val="611746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69121"/>
            <a:ext cx="9404723" cy="1119500"/>
          </a:xfrm>
        </p:spPr>
        <p:txBody>
          <a:bodyPr/>
          <a:lstStyle/>
          <a:p>
            <a:r>
              <a:rPr lang="en-US" sz="4000" u="sng" dirty="0" smtClean="0"/>
              <a:t>Implementation</a:t>
            </a:r>
            <a:endParaRPr lang="en-US" sz="4000" u="sng" dirty="0"/>
          </a:p>
        </p:txBody>
      </p:sp>
      <p:sp>
        <p:nvSpPr>
          <p:cNvPr id="3" name="Content Placeholder 2"/>
          <p:cNvSpPr>
            <a:spLocks noGrp="1"/>
          </p:cNvSpPr>
          <p:nvPr>
            <p:ph idx="1"/>
          </p:nvPr>
        </p:nvSpPr>
        <p:spPr>
          <a:xfrm>
            <a:off x="1104293" y="1888621"/>
            <a:ext cx="10039423" cy="4631820"/>
          </a:xfrm>
        </p:spPr>
        <p:txBody>
          <a:bodyPr>
            <a:noAutofit/>
          </a:bodyPr>
          <a:lstStyle/>
          <a:p>
            <a:pPr>
              <a:buClr>
                <a:schemeClr val="tx1"/>
              </a:buClr>
              <a:buFont typeface="Wingdings" panose="05000000000000000000" pitchFamily="2" charset="2"/>
              <a:buChar char="§"/>
            </a:pPr>
            <a:r>
              <a:rPr lang="en-US" dirty="0" smtClean="0"/>
              <a:t>The whole project is based on object oriented programming concept. Total of 9 classes are used to implement this where 2 of them(“Person” and “User”) contain pure virtual functions and cannot be instantiated. Constructors take file path as parameter where the information related to an object is stored.</a:t>
            </a:r>
          </a:p>
          <a:p>
            <a:pPr>
              <a:buClr>
                <a:schemeClr val="tx1"/>
              </a:buClr>
              <a:buFont typeface="Wingdings" panose="05000000000000000000" pitchFamily="2" charset="2"/>
              <a:buChar char="§"/>
            </a:pPr>
            <a:endParaRPr lang="en-US" dirty="0"/>
          </a:p>
          <a:p>
            <a:pPr marL="0" indent="0">
              <a:buClr>
                <a:schemeClr val="tx1"/>
              </a:buClr>
              <a:buNone/>
            </a:pPr>
            <a:endParaRPr lang="en-US" dirty="0"/>
          </a:p>
          <a:p>
            <a:pPr marL="0" indent="0">
              <a:buClr>
                <a:schemeClr val="tx1"/>
              </a:buClr>
              <a:buNone/>
            </a:pPr>
            <a:endParaRPr lang="en-US" dirty="0"/>
          </a:p>
          <a:p>
            <a:pPr>
              <a:buClr>
                <a:schemeClr val="tx1"/>
              </a:buClr>
              <a:buFont typeface="Wingdings" panose="05000000000000000000" pitchFamily="2" charset="2"/>
              <a:buChar char="§"/>
            </a:pPr>
            <a:endParaRPr lang="en-US" dirty="0" smtClean="0"/>
          </a:p>
          <a:p>
            <a:pPr marL="0" indent="0">
              <a:buClr>
                <a:schemeClr val="tx1"/>
              </a:buClr>
              <a:buNone/>
            </a:pPr>
            <a:endParaRPr lang="en-US" dirty="0"/>
          </a:p>
          <a:p>
            <a:pPr>
              <a:buClr>
                <a:schemeClr val="tx1"/>
              </a:buClr>
              <a:buFont typeface="Wingdings" panose="05000000000000000000" pitchFamily="2" charset="2"/>
              <a:buChar char="§"/>
            </a:pPr>
            <a:endParaRPr lang="en-US" dirty="0" smtClean="0"/>
          </a:p>
          <a:p>
            <a:pPr>
              <a:buClr>
                <a:schemeClr val="tx1"/>
              </a:buClr>
              <a:buFont typeface="Wingdings" panose="05000000000000000000" pitchFamily="2" charset="2"/>
              <a:buChar char="§"/>
            </a:pPr>
            <a:r>
              <a:rPr lang="en-US" dirty="0" smtClean="0"/>
              <a:t>File </a:t>
            </a:r>
            <a:r>
              <a:rPr lang="en-US" dirty="0"/>
              <a:t>I/O is used to store all the information of the system</a:t>
            </a:r>
            <a:r>
              <a:rPr lang="en-US" dirty="0" smtClean="0"/>
              <a: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1770" y="3477353"/>
            <a:ext cx="4464468" cy="2111596"/>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t>12</a:t>
            </a:fld>
            <a:endParaRPr lang="en-US"/>
          </a:p>
        </p:txBody>
      </p:sp>
    </p:spTree>
    <p:extLst>
      <p:ext uri="{BB962C8B-B14F-4D97-AF65-F5344CB8AC3E}">
        <p14:creationId xmlns:p14="http://schemas.microsoft.com/office/powerpoint/2010/main" val="1686580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546931"/>
            <a:ext cx="9404723" cy="679390"/>
          </a:xfrm>
        </p:spPr>
        <p:txBody>
          <a:bodyPr/>
          <a:lstStyle/>
          <a:p>
            <a:r>
              <a:rPr lang="en-US" sz="4000" u="sng" dirty="0" smtClean="0"/>
              <a:t>Implementation</a:t>
            </a:r>
            <a:endParaRPr lang="en-US" sz="4000" u="sng" dirty="0"/>
          </a:p>
        </p:txBody>
      </p:sp>
      <p:sp>
        <p:nvSpPr>
          <p:cNvPr id="3" name="Content Placeholder 2"/>
          <p:cNvSpPr>
            <a:spLocks noGrp="1"/>
          </p:cNvSpPr>
          <p:nvPr>
            <p:ph idx="1"/>
          </p:nvPr>
        </p:nvSpPr>
        <p:spPr>
          <a:xfrm>
            <a:off x="1104293" y="1478422"/>
            <a:ext cx="10039423" cy="4965107"/>
          </a:xfrm>
        </p:spPr>
        <p:txBody>
          <a:bodyPr>
            <a:noAutofit/>
          </a:bodyPr>
          <a:lstStyle/>
          <a:p>
            <a:pPr>
              <a:buClr>
                <a:schemeClr val="tx1"/>
              </a:buClr>
              <a:buFont typeface="Wingdings" panose="05000000000000000000" pitchFamily="2" charset="2"/>
              <a:buChar char="§"/>
            </a:pPr>
            <a:r>
              <a:rPr lang="en-US" dirty="0" smtClean="0"/>
              <a:t>Static </a:t>
            </a:r>
            <a:r>
              <a:rPr lang="en-US" dirty="0"/>
              <a:t>member variables of classes are used to generate all the IDs (i.e. Employee ID, User ID, Customer ID etc.) for the system </a:t>
            </a:r>
            <a:r>
              <a:rPr lang="en-US" dirty="0" smtClean="0"/>
              <a:t>automatically.</a:t>
            </a:r>
          </a:p>
          <a:p>
            <a:pPr>
              <a:buClr>
                <a:schemeClr val="tx1"/>
              </a:buClr>
              <a:buFont typeface="Wingdings" panose="05000000000000000000" pitchFamily="2" charset="2"/>
              <a:buChar char="§"/>
            </a:pPr>
            <a:endParaRPr lang="en-US" dirty="0"/>
          </a:p>
          <a:p>
            <a:pPr marL="0" indent="0">
              <a:buClr>
                <a:schemeClr val="tx1"/>
              </a:buClr>
              <a:buNone/>
            </a:pPr>
            <a:endParaRPr lang="en-US" dirty="0" smtClean="0"/>
          </a:p>
          <a:p>
            <a:pPr marL="0" indent="0">
              <a:buClr>
                <a:schemeClr val="tx1"/>
              </a:buClr>
              <a:buNone/>
            </a:pPr>
            <a:endParaRPr lang="en-US" dirty="0" smtClean="0"/>
          </a:p>
          <a:p>
            <a:pPr>
              <a:buClr>
                <a:schemeClr val="tx1"/>
              </a:buClr>
              <a:buFont typeface="Wingdings" panose="05000000000000000000" pitchFamily="2" charset="2"/>
              <a:buChar char="§"/>
            </a:pPr>
            <a:r>
              <a:rPr lang="en-US" dirty="0"/>
              <a:t>Overloading is used to set values of classes with or without parameters.</a:t>
            </a:r>
          </a:p>
          <a:p>
            <a:pPr marL="0" indent="0">
              <a:buClr>
                <a:schemeClr val="tx1"/>
              </a:buClr>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5839" y="2271045"/>
            <a:ext cx="4596329" cy="11365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6960" y="4101982"/>
            <a:ext cx="6734086" cy="2478280"/>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13</a:t>
            </a:fld>
            <a:endParaRPr lang="en-US"/>
          </a:p>
        </p:txBody>
      </p:sp>
    </p:spTree>
    <p:extLst>
      <p:ext uri="{BB962C8B-B14F-4D97-AF65-F5344CB8AC3E}">
        <p14:creationId xmlns:p14="http://schemas.microsoft.com/office/powerpoint/2010/main" val="1277826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34938"/>
            <a:ext cx="9404723" cy="1093862"/>
          </a:xfrm>
        </p:spPr>
        <p:txBody>
          <a:bodyPr/>
          <a:lstStyle/>
          <a:p>
            <a:r>
              <a:rPr lang="en-US" sz="4000" u="sng" dirty="0" smtClean="0"/>
              <a:t>Implementation</a:t>
            </a:r>
            <a:endParaRPr lang="en-US" sz="4000" u="sng" dirty="0"/>
          </a:p>
        </p:txBody>
      </p:sp>
      <p:sp>
        <p:nvSpPr>
          <p:cNvPr id="3" name="Content Placeholder 2"/>
          <p:cNvSpPr>
            <a:spLocks noGrp="1"/>
          </p:cNvSpPr>
          <p:nvPr>
            <p:ph idx="1"/>
          </p:nvPr>
        </p:nvSpPr>
        <p:spPr>
          <a:xfrm>
            <a:off x="1103312" y="1828799"/>
            <a:ext cx="10066041" cy="4760007"/>
          </a:xfrm>
        </p:spPr>
        <p:txBody>
          <a:bodyPr>
            <a:noAutofit/>
          </a:bodyPr>
          <a:lstStyle/>
          <a:p>
            <a:pPr>
              <a:buClr>
                <a:schemeClr val="tx1"/>
              </a:buClr>
              <a:buFont typeface="Wingdings" panose="05000000000000000000" pitchFamily="2" charset="2"/>
              <a:buChar char="§"/>
            </a:pPr>
            <a:r>
              <a:rPr lang="en-US" dirty="0"/>
              <a:t>Virtual functions are used in base classes to add extended features by overriding them in derived classes such as – “Manager” and “Cashier” that are inherited from “Employee” and “User”.</a:t>
            </a:r>
          </a:p>
          <a:p>
            <a:pPr marL="0" indent="0">
              <a:buClr>
                <a:schemeClr val="tx1"/>
              </a:buClr>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6291" y="3015768"/>
            <a:ext cx="6640082" cy="3487583"/>
          </a:xfrm>
          <a:prstGeom prst="rect">
            <a:avLst/>
          </a:prstGeom>
        </p:spPr>
      </p:pic>
      <p:sp>
        <p:nvSpPr>
          <p:cNvPr id="6" name="Slide Number Placeholder 5"/>
          <p:cNvSpPr>
            <a:spLocks noGrp="1"/>
          </p:cNvSpPr>
          <p:nvPr>
            <p:ph type="sldNum" sz="quarter" idx="12"/>
          </p:nvPr>
        </p:nvSpPr>
        <p:spPr/>
        <p:txBody>
          <a:bodyPr/>
          <a:lstStyle/>
          <a:p>
            <a:fld id="{4FAB73BC-B049-4115-A692-8D63A059BFB8}" type="slidenum">
              <a:rPr lang="en-US" smtClean="0"/>
              <a:t>14</a:t>
            </a:fld>
            <a:endParaRPr lang="en-US"/>
          </a:p>
        </p:txBody>
      </p:sp>
    </p:spTree>
    <p:extLst>
      <p:ext uri="{BB962C8B-B14F-4D97-AF65-F5344CB8AC3E}">
        <p14:creationId xmlns:p14="http://schemas.microsoft.com/office/powerpoint/2010/main" val="3275800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34938"/>
            <a:ext cx="9404723" cy="1093862"/>
          </a:xfrm>
        </p:spPr>
        <p:txBody>
          <a:bodyPr/>
          <a:lstStyle/>
          <a:p>
            <a:r>
              <a:rPr lang="en-US" sz="4000" u="sng" dirty="0" smtClean="0"/>
              <a:t>Implementation</a:t>
            </a:r>
            <a:endParaRPr lang="en-US" sz="4000" u="sng" dirty="0"/>
          </a:p>
        </p:txBody>
      </p:sp>
      <p:sp>
        <p:nvSpPr>
          <p:cNvPr id="3" name="Content Placeholder 2"/>
          <p:cNvSpPr>
            <a:spLocks noGrp="1"/>
          </p:cNvSpPr>
          <p:nvPr>
            <p:ph idx="1"/>
          </p:nvPr>
        </p:nvSpPr>
        <p:spPr>
          <a:xfrm>
            <a:off x="1103312" y="1828799"/>
            <a:ext cx="10066041" cy="4760007"/>
          </a:xfrm>
        </p:spPr>
        <p:txBody>
          <a:bodyPr>
            <a:noAutofit/>
          </a:bodyPr>
          <a:lstStyle/>
          <a:p>
            <a:pPr>
              <a:buClr>
                <a:schemeClr val="tx1"/>
              </a:buClr>
              <a:buFont typeface="Wingdings" panose="05000000000000000000" pitchFamily="2" charset="2"/>
              <a:buChar char="§"/>
            </a:pPr>
            <a:r>
              <a:rPr lang="en-US" dirty="0"/>
              <a:t>Virtual Base Class is used to avoid ambiguity in class hierarchy having multiple inheritance. For example, “Person” is made a virtual base class for both “User” and “Employee” class to prevent multiple instances of it in “Manager” and “Cashier” class.</a:t>
            </a:r>
          </a:p>
          <a:p>
            <a:pPr marL="0" indent="0">
              <a:buClr>
                <a:schemeClr val="tx1"/>
              </a:buClr>
              <a:buNone/>
            </a:pP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15</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626" y="3462641"/>
            <a:ext cx="5061411" cy="2895430"/>
          </a:xfrm>
          <a:prstGeom prst="rect">
            <a:avLst/>
          </a:prstGeom>
        </p:spPr>
      </p:pic>
    </p:spTree>
    <p:extLst>
      <p:ext uri="{BB962C8B-B14F-4D97-AF65-F5344CB8AC3E}">
        <p14:creationId xmlns:p14="http://schemas.microsoft.com/office/powerpoint/2010/main" val="1261431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34938"/>
            <a:ext cx="9404723" cy="1093862"/>
          </a:xfrm>
        </p:spPr>
        <p:txBody>
          <a:bodyPr/>
          <a:lstStyle/>
          <a:p>
            <a:r>
              <a:rPr lang="en-US" sz="4000" u="sng" dirty="0" smtClean="0"/>
              <a:t>Implementation</a:t>
            </a:r>
            <a:endParaRPr lang="en-US" sz="4000" u="sng" dirty="0"/>
          </a:p>
        </p:txBody>
      </p:sp>
      <p:sp>
        <p:nvSpPr>
          <p:cNvPr id="3" name="Content Placeholder 2"/>
          <p:cNvSpPr>
            <a:spLocks noGrp="1"/>
          </p:cNvSpPr>
          <p:nvPr>
            <p:ph idx="1"/>
          </p:nvPr>
        </p:nvSpPr>
        <p:spPr>
          <a:xfrm>
            <a:off x="1103312" y="1674976"/>
            <a:ext cx="10066041" cy="4913830"/>
          </a:xfrm>
        </p:spPr>
        <p:txBody>
          <a:bodyPr>
            <a:noAutofit/>
          </a:bodyPr>
          <a:lstStyle/>
          <a:p>
            <a:pPr>
              <a:buClr>
                <a:schemeClr val="tx1"/>
              </a:buClr>
              <a:buFont typeface="Wingdings" panose="05000000000000000000" pitchFamily="2" charset="2"/>
              <a:buChar char="§"/>
            </a:pPr>
            <a:r>
              <a:rPr lang="en-US" dirty="0" smtClean="0"/>
              <a:t>RTTI(Run-time Type Information) is used in different parts of the project to get information of the objects, for example, inside the function of logging into the system to check the type of the user.</a:t>
            </a:r>
          </a:p>
          <a:p>
            <a:pPr>
              <a:buClr>
                <a:schemeClr val="tx1"/>
              </a:buClr>
              <a:buFont typeface="Wingdings" panose="05000000000000000000" pitchFamily="2" charset="2"/>
              <a:buChar char="§"/>
            </a:pPr>
            <a:endParaRPr lang="en-US" dirty="0" smtClean="0"/>
          </a:p>
          <a:p>
            <a:pPr>
              <a:buClr>
                <a:schemeClr val="tx1"/>
              </a:buClr>
              <a:buFont typeface="Wingdings" panose="05000000000000000000" pitchFamily="2" charset="2"/>
              <a:buChar char="§"/>
            </a:pPr>
            <a:endParaRPr lang="en-US" dirty="0"/>
          </a:p>
          <a:p>
            <a:pPr>
              <a:buClr>
                <a:schemeClr val="tx1"/>
              </a:buClr>
              <a:buFont typeface="Wingdings" panose="05000000000000000000" pitchFamily="2" charset="2"/>
              <a:buChar char="§"/>
            </a:pPr>
            <a:endParaRPr lang="en-US" dirty="0" smtClean="0"/>
          </a:p>
          <a:p>
            <a:pPr marL="0" indent="0">
              <a:buClr>
                <a:schemeClr val="tx1"/>
              </a:buClr>
              <a:buNone/>
            </a:pPr>
            <a:endParaRPr lang="en-US" dirty="0"/>
          </a:p>
          <a:p>
            <a:pPr marL="0" indent="0">
              <a:buClr>
                <a:schemeClr val="tx1"/>
              </a:buClr>
              <a:buNone/>
            </a:pPr>
            <a:endParaRPr lang="en-US" dirty="0"/>
          </a:p>
          <a:p>
            <a:pPr marL="0" indent="0">
              <a:buClr>
                <a:schemeClr val="tx1"/>
              </a:buClr>
              <a:buNone/>
            </a:pPr>
            <a:endParaRPr lang="en-US" dirty="0" smtClean="0"/>
          </a:p>
          <a:p>
            <a:pPr>
              <a:buClr>
                <a:schemeClr val="tx1"/>
              </a:buClr>
              <a:buFont typeface="Wingdings" panose="05000000000000000000" pitchFamily="2" charset="2"/>
              <a:buChar char="§"/>
            </a:pPr>
            <a:r>
              <a:rPr lang="en-US" dirty="0" err="1" smtClean="0"/>
              <a:t>windows.h</a:t>
            </a:r>
            <a:r>
              <a:rPr lang="en-US" dirty="0" smtClean="0"/>
              <a:t> header is used to build the graphical user interface. A stack keeps track of the windows that are opened.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6668" y="2862841"/>
            <a:ext cx="5939327" cy="2179177"/>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a:p>
        </p:txBody>
      </p:sp>
    </p:spTree>
    <p:extLst>
      <p:ext uri="{BB962C8B-B14F-4D97-AF65-F5344CB8AC3E}">
        <p14:creationId xmlns:p14="http://schemas.microsoft.com/office/powerpoint/2010/main" val="34171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52030"/>
            <a:ext cx="9404723" cy="769121"/>
          </a:xfrm>
        </p:spPr>
        <p:txBody>
          <a:bodyPr/>
          <a:lstStyle/>
          <a:p>
            <a:r>
              <a:rPr lang="en-US" sz="4000" u="sng" dirty="0"/>
              <a:t>Contributions of G</a:t>
            </a:r>
            <a:r>
              <a:rPr lang="en-US" sz="4000" u="sng" dirty="0" smtClean="0"/>
              <a:t>roup Members</a:t>
            </a:r>
            <a:endParaRPr lang="en-US" sz="4000" u="sng" dirty="0"/>
          </a:p>
        </p:txBody>
      </p:sp>
      <p:sp>
        <p:nvSpPr>
          <p:cNvPr id="3" name="Content Placeholder 2"/>
          <p:cNvSpPr>
            <a:spLocks noGrp="1"/>
          </p:cNvSpPr>
          <p:nvPr>
            <p:ph idx="1"/>
          </p:nvPr>
        </p:nvSpPr>
        <p:spPr>
          <a:xfrm>
            <a:off x="1103312" y="1922804"/>
            <a:ext cx="9972038" cy="4580546"/>
          </a:xfrm>
        </p:spPr>
        <p:txBody>
          <a:bodyPr>
            <a:normAutofit fontScale="25000" lnSpcReduction="20000"/>
          </a:bodyPr>
          <a:lstStyle/>
          <a:p>
            <a:pPr>
              <a:buClr>
                <a:schemeClr val="tx1"/>
              </a:buClr>
              <a:buFont typeface="Wingdings" panose="05000000000000000000" pitchFamily="2" charset="2"/>
              <a:buChar char="Ø"/>
            </a:pPr>
            <a:r>
              <a:rPr lang="en-US" sz="9600" dirty="0" err="1" smtClean="0"/>
              <a:t>Ramisa</a:t>
            </a:r>
            <a:r>
              <a:rPr lang="en-US" sz="9600" dirty="0" smtClean="0"/>
              <a:t> </a:t>
            </a:r>
            <a:r>
              <a:rPr lang="en-US" sz="9600" dirty="0" err="1" smtClean="0"/>
              <a:t>Maliat</a:t>
            </a:r>
            <a:r>
              <a:rPr lang="en-US" sz="9600" dirty="0" smtClean="0"/>
              <a:t> (180041131) :</a:t>
            </a:r>
          </a:p>
          <a:p>
            <a:pPr lvl="1">
              <a:buClr>
                <a:schemeClr val="tx1"/>
              </a:buClr>
              <a:buFont typeface="Wingdings" panose="05000000000000000000" pitchFamily="2" charset="2"/>
              <a:buChar char="§"/>
            </a:pPr>
            <a:r>
              <a:rPr lang="en-US" sz="6400" dirty="0" smtClean="0"/>
              <a:t>Creating necessary classes and functions for the administrator user.</a:t>
            </a:r>
          </a:p>
          <a:p>
            <a:pPr lvl="1">
              <a:buClr>
                <a:schemeClr val="tx1"/>
              </a:buClr>
              <a:buFont typeface="Wingdings" panose="05000000000000000000" pitchFamily="2" charset="2"/>
              <a:buChar char="§"/>
            </a:pPr>
            <a:r>
              <a:rPr lang="en-US" sz="6400" dirty="0" smtClean="0"/>
              <a:t>Creating all the buttons and required layout for the administrator user.</a:t>
            </a:r>
          </a:p>
          <a:p>
            <a:pPr lvl="1">
              <a:buClr>
                <a:schemeClr val="tx1"/>
              </a:buClr>
              <a:buFont typeface="Wingdings" panose="05000000000000000000" pitchFamily="2" charset="2"/>
              <a:buChar char="§"/>
            </a:pPr>
            <a:r>
              <a:rPr lang="en-US" sz="6400" dirty="0" smtClean="0"/>
              <a:t>Creating several other required classes and functions that are not directly </a:t>
            </a:r>
            <a:r>
              <a:rPr lang="en-US" sz="6400" dirty="0"/>
              <a:t>related to </a:t>
            </a:r>
            <a:r>
              <a:rPr lang="en-US" sz="6400" dirty="0" smtClean="0"/>
              <a:t>those for the users.</a:t>
            </a:r>
          </a:p>
          <a:p>
            <a:pPr marL="457200" lvl="1" indent="0">
              <a:buClr>
                <a:schemeClr val="tx1"/>
              </a:buClr>
              <a:buNone/>
            </a:pPr>
            <a:endParaRPr lang="en-US" sz="2900" dirty="0" smtClean="0"/>
          </a:p>
          <a:p>
            <a:pPr>
              <a:buClr>
                <a:schemeClr val="tx1"/>
              </a:buClr>
              <a:buFont typeface="Wingdings" panose="05000000000000000000" pitchFamily="2" charset="2"/>
              <a:buChar char="Ø"/>
            </a:pPr>
            <a:r>
              <a:rPr lang="en-US" sz="9600" dirty="0" err="1"/>
              <a:t>Fahim</a:t>
            </a:r>
            <a:r>
              <a:rPr lang="en-US" sz="9600" dirty="0"/>
              <a:t> Faisal (180041135</a:t>
            </a:r>
            <a:r>
              <a:rPr lang="en-US" sz="9600" dirty="0" smtClean="0"/>
              <a:t>) :</a:t>
            </a:r>
            <a:endParaRPr lang="en-US" sz="9600" dirty="0"/>
          </a:p>
          <a:p>
            <a:pPr lvl="1">
              <a:buClr>
                <a:schemeClr val="tx1"/>
              </a:buClr>
              <a:buFont typeface="Wingdings" panose="05000000000000000000" pitchFamily="2" charset="2"/>
              <a:buChar char="§"/>
            </a:pPr>
            <a:r>
              <a:rPr lang="en-US" sz="6400" dirty="0" smtClean="0"/>
              <a:t>Creating necessary </a:t>
            </a:r>
            <a:r>
              <a:rPr lang="en-US" sz="6400" dirty="0"/>
              <a:t>classes and functions for the </a:t>
            </a:r>
            <a:r>
              <a:rPr lang="en-US" sz="6400" dirty="0" smtClean="0"/>
              <a:t>cashier </a:t>
            </a:r>
            <a:r>
              <a:rPr lang="en-US" sz="6400" dirty="0"/>
              <a:t>user.</a:t>
            </a:r>
          </a:p>
          <a:p>
            <a:pPr lvl="1">
              <a:buClr>
                <a:schemeClr val="tx1"/>
              </a:buClr>
              <a:buFont typeface="Wingdings" panose="05000000000000000000" pitchFamily="2" charset="2"/>
              <a:buChar char="§"/>
            </a:pPr>
            <a:r>
              <a:rPr lang="en-US" sz="6400" dirty="0"/>
              <a:t>Creating all the buttons and required layout for the </a:t>
            </a:r>
            <a:r>
              <a:rPr lang="en-US" sz="6400" dirty="0" smtClean="0"/>
              <a:t>cashier </a:t>
            </a:r>
            <a:r>
              <a:rPr lang="en-US" sz="6400" dirty="0"/>
              <a:t>user</a:t>
            </a:r>
            <a:r>
              <a:rPr lang="en-US" sz="6400" dirty="0" smtClean="0"/>
              <a:t>.</a:t>
            </a:r>
          </a:p>
          <a:p>
            <a:pPr marL="457200" lvl="1" indent="0">
              <a:buClr>
                <a:schemeClr val="tx1"/>
              </a:buClr>
              <a:buNone/>
            </a:pPr>
            <a:endParaRPr lang="en-US" sz="2300" dirty="0" smtClean="0"/>
          </a:p>
          <a:p>
            <a:pPr>
              <a:buClr>
                <a:schemeClr val="tx1"/>
              </a:buClr>
              <a:buFont typeface="Wingdings" panose="05000000000000000000" pitchFamily="2" charset="2"/>
              <a:buChar char="Ø"/>
            </a:pPr>
            <a:r>
              <a:rPr lang="en-US" sz="9600" dirty="0" err="1"/>
              <a:t>Samiha</a:t>
            </a:r>
            <a:r>
              <a:rPr lang="en-US" sz="9600" dirty="0"/>
              <a:t> </a:t>
            </a:r>
            <a:r>
              <a:rPr lang="en-US" sz="9600" dirty="0" err="1"/>
              <a:t>Shafiq</a:t>
            </a:r>
            <a:r>
              <a:rPr lang="en-US" sz="9600" dirty="0"/>
              <a:t> </a:t>
            </a:r>
            <a:r>
              <a:rPr lang="en-US" sz="9600" dirty="0" err="1"/>
              <a:t>Anuva</a:t>
            </a:r>
            <a:r>
              <a:rPr lang="en-US" sz="9600" dirty="0"/>
              <a:t> (180041137) </a:t>
            </a:r>
            <a:r>
              <a:rPr lang="en-US" sz="9600" dirty="0" smtClean="0"/>
              <a:t>:</a:t>
            </a:r>
          </a:p>
          <a:p>
            <a:pPr lvl="1">
              <a:buClr>
                <a:schemeClr val="tx1"/>
              </a:buClr>
              <a:buFont typeface="Wingdings" panose="05000000000000000000" pitchFamily="2" charset="2"/>
              <a:buChar char="§"/>
            </a:pPr>
            <a:r>
              <a:rPr lang="en-US" sz="6400" dirty="0" smtClean="0"/>
              <a:t>Creating necessary </a:t>
            </a:r>
            <a:r>
              <a:rPr lang="en-US" sz="6400" dirty="0"/>
              <a:t>classes and functions for the </a:t>
            </a:r>
            <a:r>
              <a:rPr lang="en-US" sz="6400" dirty="0" smtClean="0"/>
              <a:t>manager user.</a:t>
            </a:r>
          </a:p>
          <a:p>
            <a:pPr lvl="1">
              <a:buClr>
                <a:schemeClr val="tx1"/>
              </a:buClr>
              <a:buFont typeface="Wingdings" panose="05000000000000000000" pitchFamily="2" charset="2"/>
              <a:buChar char="§"/>
            </a:pPr>
            <a:r>
              <a:rPr lang="en-US" sz="6400" dirty="0" smtClean="0"/>
              <a:t>Creating </a:t>
            </a:r>
            <a:r>
              <a:rPr lang="en-US" sz="6400" dirty="0"/>
              <a:t>all the buttons and required layout for the </a:t>
            </a:r>
            <a:r>
              <a:rPr lang="en-US" sz="6400" dirty="0" smtClean="0"/>
              <a:t>manager </a:t>
            </a:r>
            <a:r>
              <a:rPr lang="en-US" sz="6400" dirty="0"/>
              <a:t>user.</a:t>
            </a:r>
          </a:p>
          <a:p>
            <a:pPr lvl="2">
              <a:buClr>
                <a:schemeClr val="tx1"/>
              </a:buClr>
              <a:buFont typeface="Wingdings" panose="05000000000000000000" pitchFamily="2" charset="2"/>
              <a:buChar char="§"/>
            </a:pPr>
            <a:endParaRPr lang="en-US" sz="6400" dirty="0" smtClean="0"/>
          </a:p>
          <a:p>
            <a:pPr lvl="2">
              <a:buClr>
                <a:schemeClr val="tx1"/>
              </a:buClr>
              <a:buFont typeface="Wingdings" panose="05000000000000000000" pitchFamily="2" charset="2"/>
              <a:buChar char="§"/>
            </a:pPr>
            <a:endParaRPr lang="en-US" dirty="0" smtClean="0"/>
          </a:p>
          <a:p>
            <a:pPr marL="0" indent="0">
              <a:buClr>
                <a:schemeClr val="tx1"/>
              </a:buClr>
              <a:buNone/>
            </a:pPr>
            <a:r>
              <a:rPr lang="en-US" dirty="0"/>
              <a:t>	</a:t>
            </a:r>
            <a:endParaRPr lang="en-US" dirty="0" smtClean="0"/>
          </a:p>
        </p:txBody>
      </p:sp>
      <p:sp>
        <p:nvSpPr>
          <p:cNvPr id="5" name="Slide Number Placeholder 4"/>
          <p:cNvSpPr>
            <a:spLocks noGrp="1"/>
          </p:cNvSpPr>
          <p:nvPr>
            <p:ph type="sldNum" sz="quarter" idx="12"/>
          </p:nvPr>
        </p:nvSpPr>
        <p:spPr/>
        <p:txBody>
          <a:bodyPr/>
          <a:lstStyle/>
          <a:p>
            <a:fld id="{4FAB73BC-B049-4115-A692-8D63A059BFB8}" type="slidenum">
              <a:rPr lang="en-US" smtClean="0"/>
              <a:t>17</a:t>
            </a:fld>
            <a:endParaRPr lang="en-US"/>
          </a:p>
        </p:txBody>
      </p:sp>
    </p:spTree>
    <p:extLst>
      <p:ext uri="{BB962C8B-B14F-4D97-AF65-F5344CB8AC3E}">
        <p14:creationId xmlns:p14="http://schemas.microsoft.com/office/powerpoint/2010/main" val="19320631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52030"/>
            <a:ext cx="9404723" cy="1092672"/>
          </a:xfrm>
        </p:spPr>
        <p:txBody>
          <a:bodyPr/>
          <a:lstStyle/>
          <a:p>
            <a:r>
              <a:rPr lang="en-US" sz="4000" u="sng" dirty="0" smtClean="0"/>
              <a:t>Challenges</a:t>
            </a:r>
            <a:endParaRPr lang="en-US" sz="4000" u="sng" dirty="0"/>
          </a:p>
        </p:txBody>
      </p:sp>
      <p:sp>
        <p:nvSpPr>
          <p:cNvPr id="3" name="Content Placeholder 2"/>
          <p:cNvSpPr>
            <a:spLocks noGrp="1"/>
          </p:cNvSpPr>
          <p:nvPr>
            <p:ph idx="1"/>
          </p:nvPr>
        </p:nvSpPr>
        <p:spPr/>
        <p:txBody>
          <a:bodyPr>
            <a:normAutofit/>
          </a:bodyPr>
          <a:lstStyle/>
          <a:p>
            <a:pPr>
              <a:buClr>
                <a:schemeClr val="tx1"/>
              </a:buClr>
            </a:pPr>
            <a:r>
              <a:rPr lang="en-US" sz="2400" dirty="0" smtClean="0"/>
              <a:t>As file I/O is used to store data, maintaining integrity among </a:t>
            </a:r>
            <a:r>
              <a:rPr lang="en-US" sz="2400" smtClean="0"/>
              <a:t>information throughout </a:t>
            </a:r>
            <a:r>
              <a:rPr lang="en-US" sz="2400" dirty="0" smtClean="0"/>
              <a:t>the whole system was difficult.</a:t>
            </a:r>
          </a:p>
          <a:p>
            <a:pPr>
              <a:buClr>
                <a:schemeClr val="tx1"/>
              </a:buClr>
            </a:pPr>
            <a:r>
              <a:rPr lang="en-US" sz="2400" dirty="0" smtClean="0"/>
              <a:t>To avoid redundancy of data, multiple folders and files are used which required more lines of code.</a:t>
            </a:r>
          </a:p>
          <a:p>
            <a:pPr>
              <a:buClr>
                <a:schemeClr val="tx1"/>
              </a:buClr>
            </a:pPr>
            <a:r>
              <a:rPr lang="en-US" sz="2400" dirty="0" smtClean="0"/>
              <a:t>Much time and many trials were required to develop a smooth user-friendly GUI. </a:t>
            </a:r>
          </a:p>
        </p:txBody>
      </p:sp>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a:p>
        </p:txBody>
      </p:sp>
    </p:spTree>
    <p:extLst>
      <p:ext uri="{BB962C8B-B14F-4D97-AF65-F5344CB8AC3E}">
        <p14:creationId xmlns:p14="http://schemas.microsoft.com/office/powerpoint/2010/main" val="34880380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60576"/>
            <a:ext cx="9404723" cy="1092671"/>
          </a:xfrm>
        </p:spPr>
        <p:txBody>
          <a:bodyPr/>
          <a:lstStyle/>
          <a:p>
            <a:r>
              <a:rPr lang="en-US" sz="4000" u="sng" dirty="0" smtClean="0"/>
              <a:t>Future Goals</a:t>
            </a:r>
            <a:endParaRPr lang="en-US" sz="4000" u="sng" dirty="0"/>
          </a:p>
        </p:txBody>
      </p:sp>
      <p:sp>
        <p:nvSpPr>
          <p:cNvPr id="3" name="Content Placeholder 2"/>
          <p:cNvSpPr>
            <a:spLocks noGrp="1"/>
          </p:cNvSpPr>
          <p:nvPr>
            <p:ph idx="1"/>
          </p:nvPr>
        </p:nvSpPr>
        <p:spPr>
          <a:xfrm>
            <a:off x="1103312" y="2052918"/>
            <a:ext cx="10390781" cy="4195481"/>
          </a:xfrm>
        </p:spPr>
        <p:txBody>
          <a:bodyPr>
            <a:normAutofit/>
          </a:bodyPr>
          <a:lstStyle/>
          <a:p>
            <a:pPr>
              <a:buClr>
                <a:schemeClr val="tx1"/>
              </a:buClr>
            </a:pPr>
            <a:r>
              <a:rPr lang="en-US" sz="2400" dirty="0" smtClean="0"/>
              <a:t>Adding feature of storing details of each order by any customer along with transaction history of all branches.</a:t>
            </a:r>
          </a:p>
          <a:p>
            <a:pPr>
              <a:buClr>
                <a:schemeClr val="tx1"/>
              </a:buClr>
            </a:pPr>
            <a:r>
              <a:rPr lang="en-US" sz="2400" dirty="0" smtClean="0"/>
              <a:t>Adding feature of storing purchase history in all branches of any member customer.</a:t>
            </a:r>
          </a:p>
          <a:p>
            <a:pPr>
              <a:buClr>
                <a:schemeClr val="tx1"/>
              </a:buClr>
            </a:pPr>
            <a:r>
              <a:rPr lang="en-US" sz="2400" dirty="0" smtClean="0"/>
              <a:t>Developing more auto generated responses from the system for incorrect or inconsistent input by the users. </a:t>
            </a:r>
          </a:p>
          <a:p>
            <a:pPr>
              <a:buClr>
                <a:schemeClr val="tx1"/>
              </a:buClr>
            </a:pPr>
            <a:r>
              <a:rPr lang="en-US" sz="2400" dirty="0" smtClean="0"/>
              <a:t>Developing a better GUI.</a:t>
            </a:r>
          </a:p>
          <a:p>
            <a:pPr>
              <a:buClr>
                <a:schemeClr val="tx1"/>
              </a:buClr>
            </a:pPr>
            <a:r>
              <a:rPr lang="en-US" sz="2400" dirty="0" smtClean="0"/>
              <a:t>Introducing databases to handle the system more efficiently.</a:t>
            </a:r>
          </a:p>
        </p:txBody>
      </p:sp>
      <p:sp>
        <p:nvSpPr>
          <p:cNvPr id="5" name="Slide Number Placeholder 4"/>
          <p:cNvSpPr>
            <a:spLocks noGrp="1"/>
          </p:cNvSpPr>
          <p:nvPr>
            <p:ph type="sldNum" sz="quarter" idx="12"/>
          </p:nvPr>
        </p:nvSpPr>
        <p:spPr/>
        <p:txBody>
          <a:bodyPr/>
          <a:lstStyle/>
          <a:p>
            <a:fld id="{4FAB73BC-B049-4115-A692-8D63A059BFB8}" type="slidenum">
              <a:rPr lang="en-US" smtClean="0"/>
              <a:t>19</a:t>
            </a:fld>
            <a:endParaRPr lang="en-US"/>
          </a:p>
        </p:txBody>
      </p:sp>
    </p:spTree>
    <p:extLst>
      <p:ext uri="{BB962C8B-B14F-4D97-AF65-F5344CB8AC3E}">
        <p14:creationId xmlns:p14="http://schemas.microsoft.com/office/powerpoint/2010/main" val="2383290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5136" y="457200"/>
            <a:ext cx="6931323" cy="1600197"/>
          </a:xfrm>
        </p:spPr>
        <p:txBody>
          <a:bodyPr/>
          <a:lstStyle/>
          <a:p>
            <a:r>
              <a:rPr lang="en-US" sz="3200" u="sng" dirty="0" smtClean="0">
                <a:cs typeface="Arial" panose="020B0604020202020204" pitchFamily="34" charset="0"/>
              </a:rPr>
              <a:t>Team Members:</a:t>
            </a:r>
            <a:endParaRPr lang="en-US" sz="3200" u="sng" dirty="0">
              <a:cs typeface="Arial" panose="020B0604020202020204" pitchFamily="34" charset="0"/>
            </a:endParaRPr>
          </a:p>
        </p:txBody>
      </p:sp>
      <p:sp>
        <p:nvSpPr>
          <p:cNvPr id="4" name="Text Placeholder 3"/>
          <p:cNvSpPr>
            <a:spLocks noGrp="1"/>
          </p:cNvSpPr>
          <p:nvPr>
            <p:ph type="body" sz="half" idx="2"/>
          </p:nvPr>
        </p:nvSpPr>
        <p:spPr>
          <a:xfrm>
            <a:off x="1145136" y="2367185"/>
            <a:ext cx="6960891" cy="1777525"/>
          </a:xfrm>
          <a:ln>
            <a:noFill/>
          </a:ln>
        </p:spPr>
        <p:txBody>
          <a:bodyPr>
            <a:normAutofit/>
          </a:bodyPr>
          <a:lstStyle/>
          <a:p>
            <a:pPr marL="342900" indent="-342900">
              <a:buClr>
                <a:schemeClr val="tx1"/>
              </a:buClr>
              <a:buFont typeface="Wingdings" panose="05000000000000000000" pitchFamily="2" charset="2"/>
              <a:buChar char="§"/>
            </a:pPr>
            <a:r>
              <a:rPr lang="en-US" sz="2400" dirty="0" err="1" smtClean="0"/>
              <a:t>Ramisa</a:t>
            </a:r>
            <a:r>
              <a:rPr lang="en-US" sz="2400" dirty="0" smtClean="0"/>
              <a:t> </a:t>
            </a:r>
            <a:r>
              <a:rPr lang="en-US" sz="2400" dirty="0" err="1" smtClean="0"/>
              <a:t>Maliat</a:t>
            </a:r>
            <a:r>
              <a:rPr lang="en-US" sz="2400" dirty="0" smtClean="0"/>
              <a:t> (180041131)</a:t>
            </a:r>
          </a:p>
          <a:p>
            <a:pPr marL="342900" indent="-342900">
              <a:buClr>
                <a:schemeClr val="tx1"/>
              </a:buClr>
              <a:buFont typeface="Wingdings" panose="05000000000000000000" pitchFamily="2" charset="2"/>
              <a:buChar char="§"/>
            </a:pPr>
            <a:r>
              <a:rPr lang="en-US" sz="2400" dirty="0" err="1" smtClean="0"/>
              <a:t>Fahim</a:t>
            </a:r>
            <a:r>
              <a:rPr lang="en-US" sz="2400" dirty="0" smtClean="0"/>
              <a:t> </a:t>
            </a:r>
            <a:r>
              <a:rPr lang="en-US" sz="2400" dirty="0"/>
              <a:t>Faisal </a:t>
            </a:r>
            <a:r>
              <a:rPr lang="en-US" sz="2400" dirty="0" smtClean="0"/>
              <a:t>(180041135) </a:t>
            </a:r>
          </a:p>
          <a:p>
            <a:pPr marL="342900" indent="-342900">
              <a:buClr>
                <a:schemeClr val="tx1"/>
              </a:buClr>
              <a:buFont typeface="Wingdings" panose="05000000000000000000" pitchFamily="2" charset="2"/>
              <a:buChar char="§"/>
            </a:pPr>
            <a:r>
              <a:rPr lang="en-US" sz="2400" dirty="0" err="1" smtClean="0"/>
              <a:t>Samiha</a:t>
            </a:r>
            <a:r>
              <a:rPr lang="en-US" sz="2400" dirty="0" smtClean="0"/>
              <a:t> </a:t>
            </a:r>
            <a:r>
              <a:rPr lang="en-US" sz="2400" dirty="0" err="1"/>
              <a:t>Shafiq</a:t>
            </a:r>
            <a:r>
              <a:rPr lang="en-US" sz="2400" dirty="0"/>
              <a:t> </a:t>
            </a:r>
            <a:r>
              <a:rPr lang="en-US" sz="2400" dirty="0" err="1" smtClean="0"/>
              <a:t>Anuva</a:t>
            </a:r>
            <a:r>
              <a:rPr lang="en-US" sz="2400" dirty="0" smtClean="0"/>
              <a:t> (180041137)</a:t>
            </a:r>
            <a:endParaRPr lang="en-US" sz="2400" dirty="0"/>
          </a:p>
        </p:txBody>
      </p:sp>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3250275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6880" y="2461189"/>
            <a:ext cx="8825660" cy="1504060"/>
          </a:xfrm>
        </p:spPr>
        <p:txBody>
          <a:bodyPr/>
          <a:lstStyle/>
          <a:p>
            <a:pPr algn="ctr"/>
            <a:r>
              <a:rPr lang="en-US" sz="6000" b="1" i="1" dirty="0" smtClean="0">
                <a:latin typeface="Times New Roman" panose="02020603050405020304" pitchFamily="18" charset="0"/>
                <a:cs typeface="Times New Roman" panose="02020603050405020304" pitchFamily="18" charset="0"/>
              </a:rPr>
              <a:t>Thank you!</a:t>
            </a:r>
            <a:endParaRPr lang="en-US" sz="6000" b="1"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a:p>
        </p:txBody>
      </p:sp>
    </p:spTree>
    <p:extLst>
      <p:ext uri="{BB962C8B-B14F-4D97-AF65-F5344CB8AC3E}">
        <p14:creationId xmlns:p14="http://schemas.microsoft.com/office/powerpoint/2010/main" val="2958314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22947"/>
            <a:ext cx="10005853" cy="880216"/>
          </a:xfrm>
        </p:spPr>
        <p:txBody>
          <a:bodyPr/>
          <a:lstStyle/>
          <a:p>
            <a:r>
              <a:rPr lang="en-US" sz="4000" u="sng" dirty="0" smtClean="0"/>
              <a:t>Our Project</a:t>
            </a:r>
            <a:endParaRPr lang="en-US" sz="4000" u="sng" dirty="0"/>
          </a:p>
        </p:txBody>
      </p:sp>
      <p:sp>
        <p:nvSpPr>
          <p:cNvPr id="4" name="Text Placeholder 3"/>
          <p:cNvSpPr>
            <a:spLocks noGrp="1"/>
          </p:cNvSpPr>
          <p:nvPr>
            <p:ph type="body" sz="half" idx="2"/>
          </p:nvPr>
        </p:nvSpPr>
        <p:spPr>
          <a:xfrm>
            <a:off x="1154954" y="2324456"/>
            <a:ext cx="10005852" cy="2392822"/>
          </a:xfrm>
        </p:spPr>
        <p:txBody>
          <a:bodyPr>
            <a:noAutofit/>
          </a:bodyPr>
          <a:lstStyle/>
          <a:p>
            <a:r>
              <a:rPr lang="en-US" sz="2400" dirty="0"/>
              <a:t>Our project is implementation of the POS (Point of sale) system for a </a:t>
            </a:r>
            <a:r>
              <a:rPr lang="en-US" sz="2400" dirty="0" smtClean="0"/>
              <a:t>supermarket</a:t>
            </a:r>
            <a:r>
              <a:rPr lang="en-US" sz="2400" dirty="0"/>
              <a:t>. </a:t>
            </a:r>
            <a:endParaRPr lang="en-US" sz="2400" dirty="0" smtClean="0"/>
          </a:p>
          <a:p>
            <a:r>
              <a:rPr lang="en-US" sz="2400" dirty="0" smtClean="0"/>
              <a:t>This </a:t>
            </a:r>
            <a:r>
              <a:rPr lang="en-US" sz="2400" dirty="0"/>
              <a:t>software will help to do transactions efficiently and store and update information about products, customers and employees of different branches of the supermarket.</a:t>
            </a:r>
          </a:p>
        </p:txBody>
      </p:sp>
      <p:sp>
        <p:nvSpPr>
          <p:cNvPr id="5" name="Slide Number Placeholder 4"/>
          <p:cNvSpPr>
            <a:spLocks noGrp="1"/>
          </p:cNvSpPr>
          <p:nvPr>
            <p:ph type="sldNum" sz="quarter" idx="12"/>
          </p:nvPr>
        </p:nvSpPr>
        <p:spPr/>
        <p:txBody>
          <a:bodyPr/>
          <a:lstStyle/>
          <a:p>
            <a:fld id="{4FAB73BC-B049-4115-A692-8D63A059BFB8}" type="slidenum">
              <a:rPr lang="en-US" smtClean="0"/>
              <a:t>3</a:t>
            </a:fld>
            <a:endParaRPr lang="en-US"/>
          </a:p>
        </p:txBody>
      </p:sp>
    </p:spTree>
    <p:extLst>
      <p:ext uri="{BB962C8B-B14F-4D97-AF65-F5344CB8AC3E}">
        <p14:creationId xmlns:p14="http://schemas.microsoft.com/office/powerpoint/2010/main" val="3266503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140" y="974221"/>
            <a:ext cx="9993399" cy="743483"/>
          </a:xfrm>
        </p:spPr>
        <p:txBody>
          <a:bodyPr>
            <a:normAutofit/>
          </a:bodyPr>
          <a:lstStyle/>
          <a:p>
            <a:r>
              <a:rPr lang="en-US" sz="4000" u="sng" dirty="0" smtClean="0"/>
              <a:t>Features</a:t>
            </a:r>
            <a:endParaRPr lang="en-US" sz="4000" u="sng" dirty="0"/>
          </a:p>
        </p:txBody>
      </p:sp>
      <p:sp>
        <p:nvSpPr>
          <p:cNvPr id="3" name="Content Placeholder 2"/>
          <p:cNvSpPr>
            <a:spLocks noGrp="1"/>
          </p:cNvSpPr>
          <p:nvPr>
            <p:ph idx="1"/>
          </p:nvPr>
        </p:nvSpPr>
        <p:spPr>
          <a:xfrm>
            <a:off x="1546789" y="2162086"/>
            <a:ext cx="9813938" cy="3691784"/>
          </a:xfrm>
        </p:spPr>
        <p:txBody>
          <a:bodyPr>
            <a:normAutofit/>
          </a:bodyPr>
          <a:lstStyle/>
          <a:p>
            <a:pPr>
              <a:buClr>
                <a:schemeClr val="tx1"/>
              </a:buClr>
              <a:buFont typeface="Wingdings" panose="05000000000000000000" pitchFamily="2" charset="2"/>
              <a:buChar char="Ø"/>
            </a:pPr>
            <a:r>
              <a:rPr lang="en-US" sz="2400" dirty="0" smtClean="0"/>
              <a:t>Authorization </a:t>
            </a:r>
            <a:r>
              <a:rPr lang="en-US" sz="2400" dirty="0"/>
              <a:t>and </a:t>
            </a:r>
            <a:r>
              <a:rPr lang="en-US" sz="2400" dirty="0" smtClean="0"/>
              <a:t>accessibility to information for different users</a:t>
            </a:r>
          </a:p>
          <a:p>
            <a:pPr>
              <a:buClr>
                <a:schemeClr val="tx1"/>
              </a:buClr>
              <a:buFont typeface="Wingdings" panose="05000000000000000000" pitchFamily="2" charset="2"/>
              <a:buChar char="Ø"/>
            </a:pPr>
            <a:r>
              <a:rPr lang="en-US" sz="2400" dirty="0"/>
              <a:t>Employee </a:t>
            </a:r>
            <a:r>
              <a:rPr lang="en-US" sz="2400" dirty="0" smtClean="0"/>
              <a:t>management</a:t>
            </a:r>
          </a:p>
          <a:p>
            <a:pPr>
              <a:buClr>
                <a:schemeClr val="tx1"/>
              </a:buClr>
              <a:buFont typeface="Wingdings" panose="05000000000000000000" pitchFamily="2" charset="2"/>
              <a:buChar char="Ø"/>
            </a:pPr>
            <a:r>
              <a:rPr lang="en-US" sz="2400" dirty="0" smtClean="0"/>
              <a:t>Branch management</a:t>
            </a:r>
          </a:p>
          <a:p>
            <a:pPr>
              <a:buClr>
                <a:schemeClr val="tx1"/>
              </a:buClr>
              <a:buFont typeface="Wingdings" panose="05000000000000000000" pitchFamily="2" charset="2"/>
              <a:buChar char="Ø"/>
            </a:pPr>
            <a:r>
              <a:rPr lang="en-US" sz="2400" dirty="0" smtClean="0"/>
              <a:t>Customer management</a:t>
            </a:r>
          </a:p>
          <a:p>
            <a:pPr>
              <a:buClr>
                <a:schemeClr val="tx1"/>
              </a:buClr>
              <a:buFont typeface="Wingdings" panose="05000000000000000000" pitchFamily="2" charset="2"/>
              <a:buChar char="Ø"/>
            </a:pPr>
            <a:r>
              <a:rPr lang="en-US" sz="2400" dirty="0"/>
              <a:t>Inventory and stock </a:t>
            </a:r>
            <a:r>
              <a:rPr lang="en-US" sz="2400" dirty="0" smtClean="0"/>
              <a:t>management</a:t>
            </a:r>
            <a:endParaRPr lang="en-US" sz="2400" dirty="0"/>
          </a:p>
          <a:p>
            <a:pPr>
              <a:buClr>
                <a:schemeClr val="tx1"/>
              </a:buClr>
              <a:buFont typeface="Wingdings" panose="05000000000000000000" pitchFamily="2" charset="2"/>
              <a:buChar char="Ø"/>
            </a:pPr>
            <a:r>
              <a:rPr lang="en-US" sz="2400" dirty="0" smtClean="0"/>
              <a:t>Billing </a:t>
            </a:r>
            <a:r>
              <a:rPr lang="en-US" sz="2400" dirty="0"/>
              <a:t>and order </a:t>
            </a:r>
            <a:r>
              <a:rPr lang="en-US" sz="2400" dirty="0" smtClean="0"/>
              <a:t>processing</a:t>
            </a:r>
          </a:p>
          <a:p>
            <a:pPr>
              <a:buClr>
                <a:schemeClr val="tx1"/>
              </a:buClr>
              <a:buFont typeface="Wingdings" panose="05000000000000000000" pitchFamily="2" charset="2"/>
              <a:buChar char="Ø"/>
            </a:pPr>
            <a:r>
              <a:rPr lang="en-US" sz="2400" dirty="0" smtClean="0"/>
              <a:t>A graphical </a:t>
            </a:r>
            <a:r>
              <a:rPr lang="en-US" sz="2400" dirty="0"/>
              <a:t>user </a:t>
            </a:r>
            <a:r>
              <a:rPr lang="en-US" sz="2400" dirty="0" smtClean="0"/>
              <a:t>interface</a:t>
            </a:r>
            <a:endParaRPr lang="en-US" sz="2400" dirty="0"/>
          </a:p>
        </p:txBody>
      </p:sp>
      <p:sp>
        <p:nvSpPr>
          <p:cNvPr id="5" name="Slide Number Placeholder 4"/>
          <p:cNvSpPr>
            <a:spLocks noGrp="1"/>
          </p:cNvSpPr>
          <p:nvPr>
            <p:ph type="sldNum" sz="quarter" idx="12"/>
          </p:nvPr>
        </p:nvSpPr>
        <p:spPr/>
        <p:txBody>
          <a:bodyPr/>
          <a:lstStyle/>
          <a:p>
            <a:fld id="{4FAB73BC-B049-4115-A692-8D63A059BFB8}" type="slidenum">
              <a:rPr lang="en-US" smtClean="0"/>
              <a:t>4</a:t>
            </a:fld>
            <a:endParaRPr lang="en-US"/>
          </a:p>
        </p:txBody>
      </p:sp>
    </p:spTree>
    <p:extLst>
      <p:ext uri="{BB962C8B-B14F-4D97-AF65-F5344CB8AC3E}">
        <p14:creationId xmlns:p14="http://schemas.microsoft.com/office/powerpoint/2010/main" val="1563706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46034"/>
            <a:ext cx="9404723" cy="1007214"/>
          </a:xfrm>
        </p:spPr>
        <p:txBody>
          <a:bodyPr/>
          <a:lstStyle/>
          <a:p>
            <a:r>
              <a:rPr lang="en-US" sz="4000" dirty="0" smtClean="0"/>
              <a:t>Different Users</a:t>
            </a:r>
            <a:r>
              <a:rPr lang="en-US" sz="4000" dirty="0"/>
              <a:t> </a:t>
            </a:r>
            <a:r>
              <a:rPr lang="en-US" sz="4000" dirty="0" smtClean="0"/>
              <a:t>and</a:t>
            </a:r>
            <a:r>
              <a:rPr lang="en-US" sz="4000" dirty="0"/>
              <a:t> Authorization</a:t>
            </a:r>
            <a:r>
              <a:rPr lang="en-US" sz="4000" dirty="0" smtClean="0"/>
              <a:t> </a:t>
            </a:r>
            <a:r>
              <a:rPr lang="en-US" sz="4000" dirty="0"/>
              <a:t/>
            </a:r>
            <a:br>
              <a:rPr lang="en-US" sz="4000" dirty="0"/>
            </a:br>
            <a:endParaRPr lang="en-US" sz="4000" dirty="0"/>
          </a:p>
        </p:txBody>
      </p:sp>
      <p:sp>
        <p:nvSpPr>
          <p:cNvPr id="3" name="Content Placeholder 2"/>
          <p:cNvSpPr>
            <a:spLocks noGrp="1"/>
          </p:cNvSpPr>
          <p:nvPr>
            <p:ph idx="1"/>
          </p:nvPr>
        </p:nvSpPr>
        <p:spPr/>
        <p:txBody>
          <a:bodyPr/>
          <a:lstStyle/>
          <a:p>
            <a:pPr>
              <a:buClr>
                <a:schemeClr val="tx1"/>
              </a:buClr>
              <a:buFont typeface="Wingdings" panose="05000000000000000000" pitchFamily="2" charset="2"/>
              <a:buChar char="Ø"/>
            </a:pPr>
            <a:r>
              <a:rPr lang="en-US" dirty="0" smtClean="0"/>
              <a:t>Three types of users can access the system – administrator, manager and cashier. </a:t>
            </a:r>
          </a:p>
          <a:p>
            <a:pPr>
              <a:buClr>
                <a:schemeClr val="tx1"/>
              </a:buClr>
              <a:buFont typeface="Wingdings" panose="05000000000000000000" pitchFamily="2" charset="2"/>
              <a:buChar char="Ø"/>
            </a:pPr>
            <a:r>
              <a:rPr lang="en-US" dirty="0" smtClean="0"/>
              <a:t>Users can only access using their user ID and password.</a:t>
            </a:r>
          </a:p>
          <a:p>
            <a:pPr>
              <a:buClr>
                <a:schemeClr val="tx1"/>
              </a:buClr>
              <a:buFont typeface="Wingdings" panose="05000000000000000000" pitchFamily="2" charset="2"/>
              <a:buChar char="Ø"/>
            </a:pPr>
            <a:r>
              <a:rPr lang="en-US" dirty="0" smtClean="0"/>
              <a:t>Administrators can access and modify information of all the branches, whereas managers and cashiers have accessibility to the information only related to their own branch according to their role.</a:t>
            </a:r>
          </a:p>
          <a:p>
            <a:pPr>
              <a:buClr>
                <a:schemeClr val="tx1"/>
              </a:buClr>
              <a:buFont typeface="Wingdings" panose="05000000000000000000" pitchFamily="2" charset="2"/>
              <a:buChar char="Ø"/>
            </a:pPr>
            <a:r>
              <a:rPr lang="en-US" dirty="0" smtClean="0"/>
              <a:t>A user can update only those information about him/her that he/she is allowed to do.</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a:t>
            </a:fld>
            <a:endParaRPr lang="en-US"/>
          </a:p>
        </p:txBody>
      </p:sp>
    </p:spTree>
    <p:extLst>
      <p:ext uri="{BB962C8B-B14F-4D97-AF65-F5344CB8AC3E}">
        <p14:creationId xmlns:p14="http://schemas.microsoft.com/office/powerpoint/2010/main" val="1514953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80216"/>
            <a:ext cx="9404723" cy="973031"/>
          </a:xfrm>
        </p:spPr>
        <p:txBody>
          <a:bodyPr/>
          <a:lstStyle/>
          <a:p>
            <a:r>
              <a:rPr lang="en-US" sz="4000" dirty="0" smtClean="0"/>
              <a:t>Employee Management</a:t>
            </a:r>
            <a:endParaRPr lang="en-US" sz="4000" dirty="0"/>
          </a:p>
        </p:txBody>
      </p:sp>
      <p:sp>
        <p:nvSpPr>
          <p:cNvPr id="3" name="Content Placeholder 2"/>
          <p:cNvSpPr>
            <a:spLocks noGrp="1"/>
          </p:cNvSpPr>
          <p:nvPr>
            <p:ph idx="1"/>
          </p:nvPr>
        </p:nvSpPr>
        <p:spPr>
          <a:xfrm>
            <a:off x="1103312" y="2052919"/>
            <a:ext cx="8946541" cy="3330932"/>
          </a:xfrm>
        </p:spPr>
        <p:txBody>
          <a:bodyPr/>
          <a:lstStyle/>
          <a:p>
            <a:pPr>
              <a:buClr>
                <a:schemeClr val="tx1"/>
              </a:buClr>
              <a:buFont typeface="Wingdings" panose="05000000000000000000" pitchFamily="2" charset="2"/>
              <a:buChar char="Ø"/>
            </a:pPr>
            <a:r>
              <a:rPr lang="en-US" dirty="0" smtClean="0"/>
              <a:t>Two types of employees can directly interact with the system as users: manager and cashier. Others do not have any accessibility.</a:t>
            </a:r>
          </a:p>
          <a:p>
            <a:pPr>
              <a:buClr>
                <a:schemeClr val="tx1"/>
              </a:buClr>
              <a:buFont typeface="Wingdings" panose="05000000000000000000" pitchFamily="2" charset="2"/>
              <a:buChar char="Ø"/>
            </a:pPr>
            <a:r>
              <a:rPr lang="en-US" dirty="0" smtClean="0"/>
              <a:t>Employees can be added and deleted. Information of all the current and old employees will be stored.</a:t>
            </a:r>
          </a:p>
          <a:p>
            <a:pPr>
              <a:buClr>
                <a:schemeClr val="tx1"/>
              </a:buClr>
              <a:buFont typeface="Wingdings" panose="05000000000000000000" pitchFamily="2" charset="2"/>
              <a:buChar char="Ø"/>
            </a:pPr>
            <a:r>
              <a:rPr lang="en-US" dirty="0" smtClean="0"/>
              <a:t>Administrators can update information of any employee in any branch.</a:t>
            </a:r>
          </a:p>
          <a:p>
            <a:pPr>
              <a:buClr>
                <a:schemeClr val="tx1"/>
              </a:buClr>
              <a:buFont typeface="Wingdings" panose="05000000000000000000" pitchFamily="2" charset="2"/>
              <a:buChar char="Ø"/>
            </a:pPr>
            <a:r>
              <a:rPr lang="en-US" dirty="0" smtClean="0"/>
              <a:t>Managers can update information of the employees of their own branch only according to the privileges they have.</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a:t>
            </a:fld>
            <a:endParaRPr lang="en-US"/>
          </a:p>
        </p:txBody>
      </p:sp>
    </p:spTree>
    <p:extLst>
      <p:ext uri="{BB962C8B-B14F-4D97-AF65-F5344CB8AC3E}">
        <p14:creationId xmlns:p14="http://schemas.microsoft.com/office/powerpoint/2010/main" val="2237983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11851"/>
            <a:ext cx="9404723" cy="786214"/>
          </a:xfrm>
        </p:spPr>
        <p:txBody>
          <a:bodyPr/>
          <a:lstStyle/>
          <a:p>
            <a:r>
              <a:rPr lang="en-US" sz="4000" dirty="0" smtClean="0"/>
              <a:t>Branch Management</a:t>
            </a:r>
            <a:endParaRPr lang="en-US" sz="4000" dirty="0"/>
          </a:p>
        </p:txBody>
      </p:sp>
      <p:sp>
        <p:nvSpPr>
          <p:cNvPr id="3" name="Content Placeholder 2"/>
          <p:cNvSpPr>
            <a:spLocks noGrp="1"/>
          </p:cNvSpPr>
          <p:nvPr>
            <p:ph idx="1"/>
          </p:nvPr>
        </p:nvSpPr>
        <p:spPr/>
        <p:txBody>
          <a:bodyPr/>
          <a:lstStyle/>
          <a:p>
            <a:pPr>
              <a:buClr>
                <a:schemeClr val="tx1"/>
              </a:buClr>
              <a:buFont typeface="Wingdings" panose="05000000000000000000" pitchFamily="2" charset="2"/>
              <a:buChar char="Ø"/>
            </a:pPr>
            <a:r>
              <a:rPr lang="en-US" dirty="0" smtClean="0"/>
              <a:t>Administrators can view and update any information of the branches.</a:t>
            </a:r>
          </a:p>
          <a:p>
            <a:pPr>
              <a:buClr>
                <a:schemeClr val="tx1"/>
              </a:buClr>
              <a:buFont typeface="Wingdings" panose="05000000000000000000" pitchFamily="2" charset="2"/>
              <a:buChar char="Ø"/>
            </a:pPr>
            <a:r>
              <a:rPr lang="en-US" dirty="0" smtClean="0"/>
              <a:t>Managers and cashiers can access the information of their own branch. They do not have authority to update branch information.</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a:p>
        </p:txBody>
      </p:sp>
    </p:spTree>
    <p:extLst>
      <p:ext uri="{BB962C8B-B14F-4D97-AF65-F5344CB8AC3E}">
        <p14:creationId xmlns:p14="http://schemas.microsoft.com/office/powerpoint/2010/main" val="700831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37488"/>
            <a:ext cx="9404723" cy="820396"/>
          </a:xfrm>
        </p:spPr>
        <p:txBody>
          <a:bodyPr/>
          <a:lstStyle/>
          <a:p>
            <a:r>
              <a:rPr lang="en-US" sz="4000" dirty="0" smtClean="0"/>
              <a:t>Customer Management</a:t>
            </a:r>
            <a:endParaRPr lang="en-US" sz="4000" dirty="0"/>
          </a:p>
        </p:txBody>
      </p:sp>
      <p:sp>
        <p:nvSpPr>
          <p:cNvPr id="3" name="Content Placeholder 2"/>
          <p:cNvSpPr>
            <a:spLocks noGrp="1"/>
          </p:cNvSpPr>
          <p:nvPr>
            <p:ph idx="1"/>
          </p:nvPr>
        </p:nvSpPr>
        <p:spPr>
          <a:xfrm>
            <a:off x="1103312" y="2052919"/>
            <a:ext cx="8946541" cy="3177108"/>
          </a:xfrm>
        </p:spPr>
        <p:txBody>
          <a:bodyPr/>
          <a:lstStyle/>
          <a:p>
            <a:pPr>
              <a:buClr>
                <a:schemeClr val="tx1"/>
              </a:buClr>
              <a:buFont typeface="Wingdings" panose="05000000000000000000" pitchFamily="2" charset="2"/>
              <a:buChar char="Ø"/>
            </a:pPr>
            <a:r>
              <a:rPr lang="en-US" dirty="0" smtClean="0"/>
              <a:t>Customers can get membership and have discounts in their purchases from the supermarket. Personal information of the member customers will be stored.</a:t>
            </a:r>
          </a:p>
          <a:p>
            <a:pPr>
              <a:buClr>
                <a:schemeClr val="tx1"/>
              </a:buClr>
              <a:buFont typeface="Wingdings" panose="05000000000000000000" pitchFamily="2" charset="2"/>
              <a:buChar char="Ø"/>
            </a:pPr>
            <a:r>
              <a:rPr lang="en-US" dirty="0" smtClean="0"/>
              <a:t>Users of the system can update the customer and their membership information any time.</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a:p>
        </p:txBody>
      </p:sp>
    </p:spTree>
    <p:extLst>
      <p:ext uri="{BB962C8B-B14F-4D97-AF65-F5344CB8AC3E}">
        <p14:creationId xmlns:p14="http://schemas.microsoft.com/office/powerpoint/2010/main" val="838896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43484"/>
            <a:ext cx="9404723" cy="965675"/>
          </a:xfrm>
        </p:spPr>
        <p:txBody>
          <a:bodyPr/>
          <a:lstStyle/>
          <a:p>
            <a:r>
              <a:rPr lang="en-US" sz="4000" dirty="0"/>
              <a:t>Inventory a</a:t>
            </a:r>
            <a:r>
              <a:rPr lang="en-US" sz="4000" dirty="0" smtClean="0"/>
              <a:t>nd Stock Management</a:t>
            </a:r>
            <a:r>
              <a:rPr lang="en-US" sz="4000" dirty="0"/>
              <a:t/>
            </a:r>
            <a:br>
              <a:rPr lang="en-US" sz="4000" dirty="0"/>
            </a:br>
            <a:endParaRPr lang="en-US" sz="4000" dirty="0"/>
          </a:p>
        </p:txBody>
      </p:sp>
      <p:sp>
        <p:nvSpPr>
          <p:cNvPr id="3" name="Content Placeholder 2"/>
          <p:cNvSpPr>
            <a:spLocks noGrp="1"/>
          </p:cNvSpPr>
          <p:nvPr>
            <p:ph idx="1"/>
          </p:nvPr>
        </p:nvSpPr>
        <p:spPr/>
        <p:txBody>
          <a:bodyPr/>
          <a:lstStyle/>
          <a:p>
            <a:pPr>
              <a:buClr>
                <a:schemeClr val="tx1"/>
              </a:buClr>
              <a:buFont typeface="Wingdings" panose="05000000000000000000" pitchFamily="2" charset="2"/>
              <a:buChar char="Ø"/>
            </a:pPr>
            <a:r>
              <a:rPr lang="en-US" dirty="0" smtClean="0"/>
              <a:t>Along with the product details, the information of daily requirement and available quantity of the products in any branch are stored.</a:t>
            </a:r>
          </a:p>
          <a:p>
            <a:pPr>
              <a:buClr>
                <a:schemeClr val="tx1"/>
              </a:buClr>
              <a:buFont typeface="Wingdings" panose="05000000000000000000" pitchFamily="2" charset="2"/>
              <a:buChar char="Ø"/>
            </a:pPr>
            <a:r>
              <a:rPr lang="en-US" dirty="0" smtClean="0"/>
              <a:t>After every purchase by customers, product information is updated by default.</a:t>
            </a:r>
          </a:p>
          <a:p>
            <a:pPr>
              <a:buClr>
                <a:schemeClr val="tx1"/>
              </a:buClr>
              <a:buFont typeface="Wingdings" panose="05000000000000000000" pitchFamily="2" charset="2"/>
              <a:buChar char="Ø"/>
            </a:pPr>
            <a:r>
              <a:rPr lang="en-US" dirty="0" smtClean="0"/>
              <a:t>A manager can restock the products of his/her branch. He/she </a:t>
            </a:r>
            <a:r>
              <a:rPr lang="en-US" dirty="0"/>
              <a:t>can update daily requirement and available quantity of </a:t>
            </a:r>
            <a:r>
              <a:rPr lang="en-US" dirty="0" smtClean="0"/>
              <a:t>these products.</a:t>
            </a:r>
          </a:p>
          <a:p>
            <a:pPr>
              <a:buClr>
                <a:schemeClr val="tx1"/>
              </a:buClr>
              <a:buFont typeface="Wingdings" panose="05000000000000000000" pitchFamily="2" charset="2"/>
              <a:buChar char="Ø"/>
            </a:pPr>
            <a:r>
              <a:rPr lang="en-US" dirty="0" smtClean="0"/>
              <a:t> Administrators can update any information of the products along with adding and removing them.</a:t>
            </a:r>
          </a:p>
        </p:txBody>
      </p:sp>
      <p:sp>
        <p:nvSpPr>
          <p:cNvPr id="5" name="Slide Number Placeholder 4"/>
          <p:cNvSpPr>
            <a:spLocks noGrp="1"/>
          </p:cNvSpPr>
          <p:nvPr>
            <p:ph type="sldNum" sz="quarter" idx="12"/>
          </p:nvPr>
        </p:nvSpPr>
        <p:spPr/>
        <p:txBody>
          <a:bodyPr/>
          <a:lstStyle/>
          <a:p>
            <a:fld id="{4FAB73BC-B049-4115-A692-8D63A059BFB8}" type="slidenum">
              <a:rPr lang="en-US" smtClean="0"/>
              <a:t>9</a:t>
            </a:fld>
            <a:endParaRPr lang="en-US"/>
          </a:p>
        </p:txBody>
      </p:sp>
    </p:spTree>
    <p:extLst>
      <p:ext uri="{BB962C8B-B14F-4D97-AF65-F5344CB8AC3E}">
        <p14:creationId xmlns:p14="http://schemas.microsoft.com/office/powerpoint/2010/main" val="1222430990"/>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Process 10 16x9">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Trebuchet">
      <a:majorFont>
        <a:latin typeface="Trebuche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Trebuchet">
      <a:majorFont>
        <a:latin typeface="Trebuche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Trebuchet">
      <a:majorFont>
        <a:latin typeface="Trebuche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B5E763E-4B21-446E-AB29-D59BE2FFF7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Detailed Process Diagram SmartArt Slide (blue tones on blue, widescreen)</Template>
  <TotalTime>0</TotalTime>
  <Words>1000</Words>
  <Application>Microsoft Office PowerPoint</Application>
  <PresentationFormat>Widescreen</PresentationFormat>
  <Paragraphs>120</Paragraphs>
  <Slides>20</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Century Gothic</vt:lpstr>
      <vt:lpstr>Times New Roman</vt:lpstr>
      <vt:lpstr>Trebuchet</vt:lpstr>
      <vt:lpstr>Wingdings</vt:lpstr>
      <vt:lpstr>Wingdings 3</vt:lpstr>
      <vt:lpstr>Process 10 16x9</vt:lpstr>
      <vt:lpstr>Ion</vt:lpstr>
      <vt:lpstr>SUPERMARKET POS SYSTEM</vt:lpstr>
      <vt:lpstr>Team Members:</vt:lpstr>
      <vt:lpstr>Our Project</vt:lpstr>
      <vt:lpstr>Features</vt:lpstr>
      <vt:lpstr>Different Users and Authorization  </vt:lpstr>
      <vt:lpstr>Employee Management</vt:lpstr>
      <vt:lpstr>Branch Management</vt:lpstr>
      <vt:lpstr>Customer Management</vt:lpstr>
      <vt:lpstr>Inventory and Stock Management </vt:lpstr>
      <vt:lpstr>Billing and Order Processing </vt:lpstr>
      <vt:lpstr>UML Class Diagram</vt:lpstr>
      <vt:lpstr>Implementation</vt:lpstr>
      <vt:lpstr>Implementation</vt:lpstr>
      <vt:lpstr>Implementation</vt:lpstr>
      <vt:lpstr>Implementation</vt:lpstr>
      <vt:lpstr>Implementation</vt:lpstr>
      <vt:lpstr>Contributions of Group Members</vt:lpstr>
      <vt:lpstr>Challenges</vt:lpstr>
      <vt:lpstr>Future Goals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2020-09-10T14:29:04Z</dcterms:created>
  <dcterms:modified xsi:type="dcterms:W3CDTF">2020-09-15T15:12:51Z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TC028888779991</vt:lpwstr>
  </property>
</Properties>
</file>