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69" r:id="rId5"/>
    <p:sldId id="258" r:id="rId6"/>
    <p:sldId id="261" r:id="rId7"/>
    <p:sldId id="274" r:id="rId8"/>
    <p:sldId id="275" r:id="rId9"/>
    <p:sldId id="265" r:id="rId10"/>
    <p:sldId id="276" r:id="rId11"/>
    <p:sldId id="277" r:id="rId12"/>
    <p:sldId id="279" r:id="rId13"/>
    <p:sldId id="281" r:id="rId14"/>
    <p:sldId id="282" r:id="rId15"/>
    <p:sldId id="280" r:id="rId16"/>
    <p:sldId id="283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FEF4-3050-4524-A476-DCB5F5A5BE8C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DDAED-0FF1-485F-8484-23318D25625B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268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DAED-0FF1-485F-8484-23318D25625B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089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DAED-0FF1-485F-8484-23318D25625B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645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DAED-0FF1-485F-8484-23318D25625B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084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DAED-0FF1-485F-8484-23318D25625B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8658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E3B1-BBC0-4041-86CC-819DAC81E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A17E-E38A-4887-92C5-1FA061120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CD3A-AC59-4581-A9A8-CEA0FBA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DFE0-52B4-4A76-8386-490D6E69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21F6-7BFA-48F1-ACEE-8C9E7888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9382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D488-B113-467D-9C69-28BC759D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E731D-4FD8-42A7-963A-96D619AF4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D17C-05F5-4FAA-BB47-411F7293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AA67-7114-4095-AD2F-2FE07D59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1AD5-3A36-4244-8F3A-2111BDED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099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03234-7E42-4E24-98B2-1FD216F1F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CF5D1-FEEA-4939-ABFA-1CBBC0153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441E-CE86-41AB-B900-D001C1AA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8311-F6B5-4FD3-9617-1A1998F3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83C3-166F-4BD9-AEFF-FBE5C148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1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7FDB-6D98-480B-BCB1-7AF4FBF2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7CB7-F9E6-449E-B165-A7DC84BF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CF75-E850-4C54-BDB3-BD60F026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9A1D-4B8E-4FB4-9D65-E7F03B72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1D68-6AA6-4E40-BA68-7706D087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38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15B3-CD1C-4053-8C8A-DC9D7ECE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FDE5-67AB-477F-8564-498B4354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82FFC-271F-4E0F-A844-8A2A93FE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5AF6-31E3-4E33-A8ED-9B577972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A96C-8EE2-4441-A4BF-CF7B0667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007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0ECB-2BD5-4E41-A53B-E0DCA427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F409-FB71-4823-BC4B-B79EF7840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F02C4-7808-4595-AFEC-84EBFC1A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333C-CD5D-4343-873E-E87DDFF4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6B38-E296-42BE-878E-2ED7372D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67685-6A0D-4B4A-BF97-AD695913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59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9C41-DC74-49AB-A730-A21C5CC4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E668-DEBC-4D22-AB2E-7C18B798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2CC8-BC39-49AD-9132-A27F614A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A736D-A33F-4077-A9C3-90B8C1202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FE3C4-9E5C-4FBE-9C96-30DE2F3F8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4FDC8-5BC0-4B39-BA0E-4F7A92BD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B7973-B474-4D13-B900-CD8A3110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64097-009D-4731-ADDF-A6E5B2E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0381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1819-C4B1-4815-AD51-3DBD323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A004C-B145-4154-A9B5-8CA3B71F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16B94-3FD7-4703-99F0-B2A4506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BB768-72FC-445C-AED9-0FB0F514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507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807DD-93ED-4832-8787-680B8E21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452B6-4AB5-4555-B164-FB40F17D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30D6C-45DA-4605-A4AF-0A1A92DE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425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B85B-AE85-410B-AA97-1F9BF579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2918-B0B5-4F2E-B516-3B65B68D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C72B9-2C74-4D71-8A38-299C235E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1255F-47C3-4353-8F3E-F410CBDB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F9F4-A51B-4C33-914E-673B080D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5B57-D03B-4DA7-9A8C-833F53B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776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7D92-322E-40A2-A624-089D5A6B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4CD79-A3E3-4D6F-9D76-A50846511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41BB2-4831-4D35-99FE-671E3ED8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ADC4-BE06-4D6E-97EE-56B3B399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22DA-D3CB-4906-B793-0913DEB3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9DA1-0F97-4DA5-8701-89FD00D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178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3E65E-69D8-49FC-AC64-7F71C79A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5886-8016-4688-89C5-DC658836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CC44-16D1-4C96-9C41-9CC21299C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252A-8EC4-4B8D-B5E8-040C6555A68B}" type="datetimeFigureOut">
              <a:rPr lang="en-AE" smtClean="0"/>
              <a:t>05/05/2025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0D84-851B-40D6-BF5B-1F453C656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98A0-5B24-4B6F-83AB-A663556C6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4058-8202-4820-B60B-C6F756117E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65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121F-2163-4CDA-B9E9-46229BD0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83" y="377268"/>
            <a:ext cx="11391079" cy="22944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lncRNA Diagnostic and Prognostic Biomarkers for Gastric Cancer Using Machine Learning and Integrated Bioinformatics Approach</a:t>
            </a:r>
            <a:endParaRPr lang="en-AE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B47FA-591B-4414-984C-9C99EEF31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7890"/>
            <a:ext cx="9144000" cy="2065557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Fahiz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Mohammed PP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 No: 23378013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 Bioinformatics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Pondicherry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84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7" y="-30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– Boruta</a:t>
            </a:r>
            <a:endParaRPr lang="en-AE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287A9-8EA2-48BF-BE77-32FFB6D0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" r="2281" b="12233"/>
          <a:stretch/>
        </p:blipFill>
        <p:spPr>
          <a:xfrm>
            <a:off x="1345816" y="2163610"/>
            <a:ext cx="9098347" cy="4694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BCE7A-93D4-4FBD-B207-86104A58F226}"/>
              </a:ext>
            </a:extLst>
          </p:cNvPr>
          <p:cNvSpPr txBox="1"/>
          <p:nvPr/>
        </p:nvSpPr>
        <p:spPr>
          <a:xfrm>
            <a:off x="645892" y="880881"/>
            <a:ext cx="7075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repetitions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features are important </a:t>
            </a:r>
          </a:p>
        </p:txBody>
      </p:sp>
    </p:spTree>
    <p:extLst>
      <p:ext uri="{BB962C8B-B14F-4D97-AF65-F5344CB8AC3E}">
        <p14:creationId xmlns:p14="http://schemas.microsoft.com/office/powerpoint/2010/main" val="385996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7" y="-30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performance prediction - ROC</a:t>
            </a:r>
            <a:endParaRPr lang="en-A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9B5E3-904E-4BD8-BC54-A5D8FFDF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83" y="874034"/>
            <a:ext cx="7434087" cy="561442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38400"/>
              </p:ext>
            </p:extLst>
          </p:nvPr>
        </p:nvGraphicFramePr>
        <p:xfrm>
          <a:off x="8799782" y="1011330"/>
          <a:ext cx="2497200" cy="547713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Features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</a:rPr>
                        <a:t>AUC values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LINC01614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0.8793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FRMD6.AS2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0.873203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PGM5.AS1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0.930281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LINC01235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0.76189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LINC00567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0.641991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HOXC.AS3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0.828088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LINC02029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0.646732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PLCH1.AS2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0.556537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FOXD2.AS1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0.748348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KCNMB2.AS1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0.733405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HOXC.AS1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0.878449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MIR4435.2HG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0.72803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OPCML.IT1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0.649567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LINC01050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0.887186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SUGCT.AS1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0.830498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LINC01634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0.872994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LINC01141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0.716984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SLC5A4.AS1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0.685411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NPSR1.AS1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0.80982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DNAH17.AS1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0.778795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FEZF1.AS1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0.852973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LINC02577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0.830707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LINC00330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0.692258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LINC01675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0.608817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LINC01747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0.748001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LINC01120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0.644531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LINC02668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0.927569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LINC02461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0.645253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HOXA10.AS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0.802742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HOTAIR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0.894957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LINC02086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0.753377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LINC02471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0.555159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HOTTIP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0.790137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VSTM2A.OT1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0.772698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CNIH3.AS2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0.601739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</a:rPr>
                        <a:t>LINC01615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0.752576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4135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LINC01913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0.731775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61" marR="3361" marT="33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4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29" y="-278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performance prediction - ROC</a:t>
            </a:r>
            <a:endParaRPr lang="en-AE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BCE7A-93D4-4FBD-B207-86104A58F226}"/>
              </a:ext>
            </a:extLst>
          </p:cNvPr>
          <p:cNvSpPr txBox="1"/>
          <p:nvPr/>
        </p:nvSpPr>
        <p:spPr>
          <a:xfrm>
            <a:off x="600075" y="1538477"/>
            <a:ext cx="667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&gt; 0.85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selected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lncRNAs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identified as diagnostic marker candidates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21991"/>
              </p:ext>
            </p:extLst>
          </p:nvPr>
        </p:nvGraphicFramePr>
        <p:xfrm>
          <a:off x="1100137" y="2596822"/>
          <a:ext cx="9486900" cy="374683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4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2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6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lncRNA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PRJNA435914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TCGA-STAD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 Value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Log2FC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Log2FC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LINC01614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FRMD6-AS2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PGM5-AS1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HOXC-AS1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LINC01050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LINC01634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FEZF1-AS1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LINC02668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6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HOTAIR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89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4" y="-34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LncRNA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-Target interaction</a:t>
            </a:r>
            <a:endParaRPr lang="en-AE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BCE7A-93D4-4FBD-B207-86104A58F226}"/>
              </a:ext>
            </a:extLst>
          </p:cNvPr>
          <p:cNvSpPr txBox="1"/>
          <p:nvPr/>
        </p:nvSpPr>
        <p:spPr>
          <a:xfrm>
            <a:off x="182779" y="1121709"/>
            <a:ext cx="116044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LncTarD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database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lncRNA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–target regulations in human diseases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LncRNA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-Target mRNA integration in GC were collected.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LINC01614, FRMD6-AS2, PGM5-AS1, LINC01050, LINC01634, LINC02668 gene interaction were not reported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KDM1A, MYC, RUNX3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EZH2 are reported as oncogenes and involving in GC progression </a:t>
            </a:r>
            <a:endParaRPr lang="en-IN" sz="2000" b="1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8" t="38751" r="32965" b="14166"/>
          <a:stretch/>
        </p:blipFill>
        <p:spPr>
          <a:xfrm>
            <a:off x="639978" y="3396870"/>
            <a:ext cx="4803560" cy="30753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93142"/>
              </p:ext>
            </p:extLst>
          </p:nvPr>
        </p:nvGraphicFramePr>
        <p:xfrm>
          <a:off x="5686423" y="3149185"/>
          <a:ext cx="5915026" cy="19657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5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Lnc</a:t>
                      </a: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Regulator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Mechanism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Gastric cancer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FEZF1-AS1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KDM1A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protein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Gastric cancer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HOXC-AS1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protein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Gastric cancer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RUNX3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protein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Gastric cancer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EZH2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with protein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" marR="6814" marT="681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672263" y="5457825"/>
            <a:ext cx="400050" cy="2714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/>
          <p:cNvSpPr/>
          <p:nvPr/>
        </p:nvSpPr>
        <p:spPr>
          <a:xfrm>
            <a:off x="6672263" y="6102905"/>
            <a:ext cx="400050" cy="428624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7443788" y="535995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mRNA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3788" y="610290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LncRNA regulator</a:t>
            </a:r>
          </a:p>
        </p:txBody>
      </p:sp>
    </p:spTree>
    <p:extLst>
      <p:ext uri="{BB962C8B-B14F-4D97-AF65-F5344CB8AC3E}">
        <p14:creationId xmlns:p14="http://schemas.microsoft.com/office/powerpoint/2010/main" val="404148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46" y="195712"/>
            <a:ext cx="10515600" cy="87615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Analysis</a:t>
            </a:r>
            <a:endParaRPr lang="en-AE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5" y="3424386"/>
            <a:ext cx="3820375" cy="3164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33" y="3424387"/>
            <a:ext cx="3840683" cy="3181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2" y="3341529"/>
            <a:ext cx="3920391" cy="3247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BCE7A-93D4-4FBD-B207-86104A58F226}"/>
              </a:ext>
            </a:extLst>
          </p:cNvPr>
          <p:cNvSpPr txBox="1"/>
          <p:nvPr/>
        </p:nvSpPr>
        <p:spPr>
          <a:xfrm>
            <a:off x="149870" y="1065917"/>
            <a:ext cx="11265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 plot python Package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 0.05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LINC01614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PGM5-AS1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FRMD6-AS2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highly associated with poor survival of GC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could be the potential therapeutic targets for GC</a:t>
            </a:r>
            <a:endParaRPr lang="en-IN" sz="20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" y="-212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Conclusion</a:t>
            </a:r>
            <a:endParaRPr lang="en-AE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03F9C5-09B0-485F-8833-882405FB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4" y="1133642"/>
            <a:ext cx="11545613" cy="51410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145 common lncRNAs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identified between the TCGA-STAD dataset and PRJNA435914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lncRNAs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found to be strongly associated with GC through variable selection methods.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evaluation using ROC curve analysis revealed that 9 of these lncRNAs exhibited high predictive accuracy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(AUC &gt; 0.85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FEZF1-AS, HOXC-AS1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HOTAIR </a:t>
            </a:r>
            <a:r>
              <a:rPr lang="en-I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lncRNAs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interacting 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KDM1A, MYC, RUNX3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EZH2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reported as oncogenes and involving in GC progression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lncRNAs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LINC01614, FRMD6-AS2, PGM5-AS1, OXC-AS1, LINC01050, LINC01634, FEZF1-AS1, LINC02668, and HOTAIR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emerged as promising diagnostic biomarker candidates for GC.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LINC01614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PGM5-AS1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FRMD6-AS2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highly associated with poor survival and it could be the potential therapeutic targets for GC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6335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2" y="-308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AE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38" y="1010653"/>
            <a:ext cx="10882162" cy="5847347"/>
          </a:xfrm>
        </p:spPr>
        <p:txBody>
          <a:bodyPr>
            <a:normAutofit/>
          </a:bodyPr>
          <a:lstStyle/>
          <a:p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H. Sung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et al.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“Global Cancer Statistics 2020: GLOBOCAN Estimates of Incidence and Mortality Worldwide for 36 Cancers in 185 Countries,”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CA: A Cancer Journal for Clinicians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vol. 71, no. 3, pp. 209–249, 2021,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10.3322/caac.21660.</a:t>
            </a:r>
          </a:p>
          <a:p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P. Correa, “Gastric Cancer: Overview,”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Gastroenterology clinics of North America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vol. 42, no. 2, p. 211, Feb. 2013,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10.1016/j.gtc.2013.01.002.</a:t>
            </a:r>
          </a:p>
          <a:p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U.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Adiga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J.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Brahmaiah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J. Augustine, R. Ramakrishna, T. Rai, and S. Vasishta, “Computational and Bioinformatics Analysis of Gallbladder Cancer Gene Expression Profiles,”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Biomedical and Biotechnology Research Journal (BBRJ)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9, no. 1, p. 78, Mar. 2025,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10.4103/bbrj.bbrj_392_24.</a:t>
            </a:r>
          </a:p>
          <a:p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J. N. Weinstein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 al.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“The Cancer Genome Atlas Pan-Cancer analysis project,”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 Genet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45, no. 10, pp. 1113–1120, Oct. 2013,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10.1038/ng.2764.</a:t>
            </a:r>
          </a:p>
          <a:p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“Moderated estimation of fold change and dispersion for RNA-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with DESeq2 | Genome Biology | Full Text.” Accessed: Apr. 30, 2025. [Online]. Available: https://genomebiology.biomedcentral.com/articles/10.1186/s13059-014-0550-8</a:t>
            </a:r>
            <a:endParaRPr lang="en-A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J. T. Leek, W. E. Johnson, H. S. Parker, A. E. Jaffe, and J. D. Storey, “The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sva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package for removing batch effects and other unwanted variation in high-throughput experiments,”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Bioinformatics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28, no. 6, pp. 882–883, Mar. 2012,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10.1093/bioinformatics/bts034.</a:t>
            </a:r>
          </a:p>
          <a:p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G. Manikandan, B.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Pragadeesh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V.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Manojkumar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L. Karthikeyan, R. Manikandan, and A. H.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Gandomi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“Classification models combined with Boruta feature selection for heart disease prediction,” </a:t>
            </a:r>
            <a:r>
              <a:rPr lang="en-AE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Informatics in Medicine Unlocked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44, p. 101442, Jan. 2024, </a:t>
            </a:r>
            <a:r>
              <a:rPr lang="en-AE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AE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10.1016/j.imu.2023.101442</a:t>
            </a:r>
          </a:p>
          <a:p>
            <a:r>
              <a:rPr lang="en-A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 Fawcett, “An introduction to ROC analysis,” </a:t>
            </a:r>
            <a:r>
              <a:rPr lang="en-AE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Pattern Recognition Letters</a:t>
            </a:r>
            <a:r>
              <a:rPr lang="en-A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vol. 27, no. 8, pp. 861–874, Jun. 2006, </a:t>
            </a:r>
            <a:r>
              <a:rPr lang="en-AE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doi</a:t>
            </a:r>
            <a:r>
              <a:rPr lang="en-A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10.1016/j.patrec.2005.10.010.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H. Zhao et al.,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LncTarD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2.0: an updated comprehensive database for experimentally-supported functional lncRNA–target regulations in human </a:t>
            </a:r>
            <a:endParaRPr lang="en-AE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888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E912-CE87-49C9-9EC8-A10C11FC5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8766"/>
            <a:ext cx="9144000" cy="11004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YOU..!</a:t>
            </a:r>
            <a:endParaRPr lang="en-A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DA2-0859-4B8D-8A33-0A8485B1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7" y="-44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EF16-ADE3-430A-AD22-DEC70C8A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5" y="1068879"/>
            <a:ext cx="9115096" cy="513597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Gastric adenocarcinoma (GAC)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common stomach cancer, arising from glandular cells in the stomach lining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common cancer worldwide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leading cause of cancer-related deaths</a:t>
            </a:r>
          </a:p>
          <a:p>
            <a:pPr algn="just">
              <a:lnSpc>
                <a:spcPct val="100000"/>
              </a:lnSpc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5-year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survival rate is  31%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- Global cancer statistics 2024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D047B-BC6A-4FC0-A3C0-5BF0D04F5207}"/>
              </a:ext>
            </a:extLst>
          </p:cNvPr>
          <p:cNvGrpSpPr/>
          <p:nvPr/>
        </p:nvGrpSpPr>
        <p:grpSpPr>
          <a:xfrm>
            <a:off x="82554" y="2794834"/>
            <a:ext cx="6822743" cy="3923761"/>
            <a:chOff x="6027174" y="2849717"/>
            <a:chExt cx="5073445" cy="3393767"/>
          </a:xfrm>
        </p:grpSpPr>
        <p:pic>
          <p:nvPicPr>
            <p:cNvPr id="7" name="Main graphic">
              <a:extLst>
                <a:ext uri="{FF2B5EF4-FFF2-40B4-BE49-F238E27FC236}">
                  <a16:creationId xmlns:a16="http://schemas.microsoft.com/office/drawing/2014/main" id="{DD4C6D20-550E-4730-AC32-D9D5AFA84BC9}"/>
                </a:ext>
              </a:extLst>
            </p:cNvPr>
            <p:cNvPicPr/>
            <p:nvPr/>
          </p:nvPicPr>
          <p:blipFill rotWithShape="1">
            <a:blip r:embed="rId2"/>
            <a:srcRect l="3755" b="66583"/>
            <a:stretch/>
          </p:blipFill>
          <p:spPr>
            <a:xfrm>
              <a:off x="6027174" y="3317462"/>
              <a:ext cx="5073445" cy="2926022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1A9281-61D5-411C-B2E1-0594C05DEAB3}"/>
                </a:ext>
              </a:extLst>
            </p:cNvPr>
            <p:cNvSpPr txBox="1"/>
            <p:nvPr/>
          </p:nvSpPr>
          <p:spPr>
            <a:xfrm>
              <a:off x="8455742" y="2849717"/>
              <a:ext cx="589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2024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84AC849-0123-4CB5-A38B-542DC0723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57" y="2697947"/>
            <a:ext cx="5207443" cy="41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DA2-0859-4B8D-8A33-0A8485B1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7" y="-4477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cont.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59DF3B-C102-4C35-B572-B65B806D2A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56" y="1280790"/>
            <a:ext cx="4095252" cy="409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86A400-86E5-4D0C-A0D9-E1FA245954A3}"/>
              </a:ext>
            </a:extLst>
          </p:cNvPr>
          <p:cNvSpPr txBox="1">
            <a:spLocks/>
          </p:cNvSpPr>
          <p:nvPr/>
        </p:nvSpPr>
        <p:spPr>
          <a:xfrm>
            <a:off x="375744" y="1068879"/>
            <a:ext cx="7433441" cy="5448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outer lining of the stomach.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metastasized to distant organs.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gastric cancer significantly improves prognosis, with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rate is 80%.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survival rate for patients diagnosed 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metastatic stage is poor.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gene-based molecular markers have often failed to effectively predict GC during its early stages.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Non-coding RNAS (ncRNAs), particularly long non-coding RNAS (lncRNAs), play a crucial role in cancer development and have emerged as important predictive biomarkers.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lncRNAs represent a promising class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 diagnostic markers for the early detection of 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61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A41F-A7ED-4ACB-A836-E467ABD6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4" y="1133642"/>
            <a:ext cx="11545613" cy="51410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Objective: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non-coding RNA (lncRNA)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candidates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and prognostic biomarkers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gastric cancer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Sub-objectives: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differentially expressed lncRNAs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publicly available transcriptomic datasets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TCGA-STAD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PRJNA435914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techniques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identifying the most informative lncRNAs associated with GC diagnosis.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and prognostic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selected lncRNA candidates using ML methods</a:t>
            </a:r>
            <a:r>
              <a:rPr lang="en-US" sz="1800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97209E-96B2-4239-A674-229F804E988F}"/>
              </a:ext>
            </a:extLst>
          </p:cNvPr>
          <p:cNvSpPr txBox="1">
            <a:spLocks/>
          </p:cNvSpPr>
          <p:nvPr/>
        </p:nvSpPr>
        <p:spPr>
          <a:xfrm>
            <a:off x="231257" y="-505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A90598-BDE8-46D9-9B1A-A74631372295}"/>
              </a:ext>
            </a:extLst>
          </p:cNvPr>
          <p:cNvSpPr/>
          <p:nvPr/>
        </p:nvSpPr>
        <p:spPr>
          <a:xfrm>
            <a:off x="1311400" y="1035899"/>
            <a:ext cx="2498600" cy="6313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TCGA-STAD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(R-</a:t>
            </a:r>
            <a:r>
              <a:rPr lang="en-US" sz="1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TCGAbiolinks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package)</a:t>
            </a:r>
            <a:endParaRPr lang="en-AE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C9C950-FFF0-4981-BACA-0B224A036C79}"/>
              </a:ext>
            </a:extLst>
          </p:cNvPr>
          <p:cNvSpPr/>
          <p:nvPr/>
        </p:nvSpPr>
        <p:spPr>
          <a:xfrm>
            <a:off x="4962586" y="1035899"/>
            <a:ext cx="1930400" cy="6351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ENA(PRJNA435914)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449A33-91B8-4619-BFD5-4A73A85FFAA7}"/>
              </a:ext>
            </a:extLst>
          </p:cNvPr>
          <p:cNvSpPr/>
          <p:nvPr/>
        </p:nvSpPr>
        <p:spPr>
          <a:xfrm>
            <a:off x="7249141" y="1583373"/>
            <a:ext cx="2498594" cy="9056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Check (</a:t>
            </a:r>
            <a:r>
              <a:rPr lang="en-US" sz="13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MultiQC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Trimming(</a:t>
            </a:r>
            <a:r>
              <a:rPr lang="en-US" sz="13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Trimmomatic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Alignment(</a:t>
            </a:r>
            <a:r>
              <a:rPr lang="en-US" sz="1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HISAT2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Matrix(</a:t>
            </a:r>
            <a:r>
              <a:rPr lang="en-US" sz="13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FeatureCounts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B4A218-8C13-4B86-970F-09F842A31A9B}"/>
              </a:ext>
            </a:extLst>
          </p:cNvPr>
          <p:cNvSpPr/>
          <p:nvPr/>
        </p:nvSpPr>
        <p:spPr>
          <a:xfrm>
            <a:off x="7533806" y="2602133"/>
            <a:ext cx="1930400" cy="30789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lncRNA 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721444-A4C0-4484-A6E7-570BB4259500}"/>
              </a:ext>
            </a:extLst>
          </p:cNvPr>
          <p:cNvSpPr/>
          <p:nvPr/>
        </p:nvSpPr>
        <p:spPr>
          <a:xfrm>
            <a:off x="1595500" y="1983035"/>
            <a:ext cx="1930400" cy="45788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lncRNAs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6E82D6-099B-441D-854B-EA60882C71ED}"/>
              </a:ext>
            </a:extLst>
          </p:cNvPr>
          <p:cNvSpPr/>
          <p:nvPr/>
        </p:nvSpPr>
        <p:spPr>
          <a:xfrm>
            <a:off x="1311400" y="2910650"/>
            <a:ext cx="2557858" cy="45788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Differentially Expressed lncRNAs(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DESeq2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B9A5AA-9CA5-4F62-9491-503AC6C79716}"/>
              </a:ext>
            </a:extLst>
          </p:cNvPr>
          <p:cNvSpPr/>
          <p:nvPr/>
        </p:nvSpPr>
        <p:spPr>
          <a:xfrm>
            <a:off x="4841245" y="2908923"/>
            <a:ext cx="2684620" cy="459615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Differentially Expressed lncRNAs (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DESeq2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30D75F-B309-4C44-A2D9-C413827F9A7B}"/>
              </a:ext>
            </a:extLst>
          </p:cNvPr>
          <p:cNvSpPr/>
          <p:nvPr/>
        </p:nvSpPr>
        <p:spPr>
          <a:xfrm>
            <a:off x="1015062" y="3658664"/>
            <a:ext cx="1359842" cy="31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Up-regulated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8950C6-423D-4FE2-BD80-407ED8FC8F7D}"/>
              </a:ext>
            </a:extLst>
          </p:cNvPr>
          <p:cNvSpPr/>
          <p:nvPr/>
        </p:nvSpPr>
        <p:spPr>
          <a:xfrm>
            <a:off x="2782260" y="3658664"/>
            <a:ext cx="1487280" cy="31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Down-regulated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E9FD04-0FE0-4B65-84FB-7A67FBC8527A}"/>
              </a:ext>
            </a:extLst>
          </p:cNvPr>
          <p:cNvSpPr/>
          <p:nvPr/>
        </p:nvSpPr>
        <p:spPr>
          <a:xfrm>
            <a:off x="4676897" y="3658664"/>
            <a:ext cx="1419104" cy="31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Up-regulated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271572-B046-4A8A-87AF-5E2CA47ED38A}"/>
              </a:ext>
            </a:extLst>
          </p:cNvPr>
          <p:cNvSpPr/>
          <p:nvPr/>
        </p:nvSpPr>
        <p:spPr>
          <a:xfrm>
            <a:off x="6482149" y="3658664"/>
            <a:ext cx="1470434" cy="31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Down-regulated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18CD6D-4EA1-475A-BE4C-710C6DFF9D3C}"/>
              </a:ext>
            </a:extLst>
          </p:cNvPr>
          <p:cNvSpPr/>
          <p:nvPr/>
        </p:nvSpPr>
        <p:spPr>
          <a:xfrm>
            <a:off x="2497203" y="4619829"/>
            <a:ext cx="1993897" cy="45788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Up-regulated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B0B52-65D3-4E08-938D-67149664467F}"/>
              </a:ext>
            </a:extLst>
          </p:cNvPr>
          <p:cNvSpPr/>
          <p:nvPr/>
        </p:nvSpPr>
        <p:spPr>
          <a:xfrm>
            <a:off x="4554597" y="4619829"/>
            <a:ext cx="1993883" cy="45788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Down-regulated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CD892B-FFC6-4F92-B8CE-279874C87F3A}"/>
              </a:ext>
            </a:extLst>
          </p:cNvPr>
          <p:cNvCxnSpPr>
            <a:cxnSpLocks/>
          </p:cNvCxnSpPr>
          <p:nvPr/>
        </p:nvCxnSpPr>
        <p:spPr>
          <a:xfrm flipH="1">
            <a:off x="1694981" y="3970497"/>
            <a:ext cx="1" cy="38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1047C6-2AD0-40AD-B523-87567C7081F8}"/>
              </a:ext>
            </a:extLst>
          </p:cNvPr>
          <p:cNvCxnSpPr>
            <a:cxnSpLocks/>
          </p:cNvCxnSpPr>
          <p:nvPr/>
        </p:nvCxnSpPr>
        <p:spPr>
          <a:xfrm>
            <a:off x="1694982" y="4351424"/>
            <a:ext cx="4047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F76129-4A9A-45DE-97CA-81EBF22B3294}"/>
              </a:ext>
            </a:extLst>
          </p:cNvPr>
          <p:cNvCxnSpPr/>
          <p:nvPr/>
        </p:nvCxnSpPr>
        <p:spPr>
          <a:xfrm flipH="1">
            <a:off x="5742048" y="3970497"/>
            <a:ext cx="1" cy="38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3E1ED3-A207-4A70-92F1-EF1116230835}"/>
              </a:ext>
            </a:extLst>
          </p:cNvPr>
          <p:cNvCxnSpPr>
            <a:cxnSpLocks/>
          </p:cNvCxnSpPr>
          <p:nvPr/>
        </p:nvCxnSpPr>
        <p:spPr>
          <a:xfrm flipH="1">
            <a:off x="3525899" y="3970497"/>
            <a:ext cx="1" cy="27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253-6DCA-4E5D-B42F-23C3B2A466B4}"/>
              </a:ext>
            </a:extLst>
          </p:cNvPr>
          <p:cNvCxnSpPr>
            <a:cxnSpLocks/>
          </p:cNvCxnSpPr>
          <p:nvPr/>
        </p:nvCxnSpPr>
        <p:spPr>
          <a:xfrm>
            <a:off x="3525900" y="4242597"/>
            <a:ext cx="369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69271F-7977-47BD-85A2-9E6BC15F80DF}"/>
              </a:ext>
            </a:extLst>
          </p:cNvPr>
          <p:cNvCxnSpPr/>
          <p:nvPr/>
        </p:nvCxnSpPr>
        <p:spPr>
          <a:xfrm flipH="1">
            <a:off x="7217366" y="3970497"/>
            <a:ext cx="1" cy="27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57B0C2-F030-460D-AD0B-99F5684220D0}"/>
              </a:ext>
            </a:extLst>
          </p:cNvPr>
          <p:cNvCxnSpPr>
            <a:cxnSpLocks/>
          </p:cNvCxnSpPr>
          <p:nvPr/>
        </p:nvCxnSpPr>
        <p:spPr>
          <a:xfrm flipH="1">
            <a:off x="3525899" y="5085018"/>
            <a:ext cx="1" cy="21354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C597C-F709-4568-BC2C-B3C8E528F1B7}"/>
              </a:ext>
            </a:extLst>
          </p:cNvPr>
          <p:cNvCxnSpPr>
            <a:cxnSpLocks/>
          </p:cNvCxnSpPr>
          <p:nvPr/>
        </p:nvCxnSpPr>
        <p:spPr>
          <a:xfrm flipV="1">
            <a:off x="3525900" y="5298561"/>
            <a:ext cx="1993897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A3C236-3B93-4FC1-8985-D62E79F1649F}"/>
              </a:ext>
            </a:extLst>
          </p:cNvPr>
          <p:cNvCxnSpPr>
            <a:cxnSpLocks/>
          </p:cNvCxnSpPr>
          <p:nvPr/>
        </p:nvCxnSpPr>
        <p:spPr>
          <a:xfrm flipH="1">
            <a:off x="5519797" y="5085018"/>
            <a:ext cx="1" cy="21354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16395F-9AA5-4950-A134-E2B3A12C8D83}"/>
              </a:ext>
            </a:extLst>
          </p:cNvPr>
          <p:cNvCxnSpPr>
            <a:cxnSpLocks/>
          </p:cNvCxnSpPr>
          <p:nvPr/>
        </p:nvCxnSpPr>
        <p:spPr>
          <a:xfrm>
            <a:off x="4649843" y="5290398"/>
            <a:ext cx="1" cy="18241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CBE1DF-0B5A-4D84-9D17-DF17CCA54436}"/>
              </a:ext>
            </a:extLst>
          </p:cNvPr>
          <p:cNvSpPr/>
          <p:nvPr/>
        </p:nvSpPr>
        <p:spPr>
          <a:xfrm>
            <a:off x="3557647" y="5481683"/>
            <a:ext cx="2184395" cy="40258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Differentially Expressed lncRNAs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BBF1F3-86C5-4763-92AD-645544F3F18E}"/>
              </a:ext>
            </a:extLst>
          </p:cNvPr>
          <p:cNvSpPr/>
          <p:nvPr/>
        </p:nvSpPr>
        <p:spPr>
          <a:xfrm>
            <a:off x="1314521" y="6332833"/>
            <a:ext cx="1561562" cy="4174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 Net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DADB0C9-FF43-46E9-98DB-6AE78A69A003}"/>
              </a:ext>
            </a:extLst>
          </p:cNvPr>
          <p:cNvSpPr/>
          <p:nvPr/>
        </p:nvSpPr>
        <p:spPr>
          <a:xfrm>
            <a:off x="3742063" y="6243374"/>
            <a:ext cx="1561569" cy="59168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Boruta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3E8435E-4F47-4FAD-825A-DF887D5D1FFB}"/>
              </a:ext>
            </a:extLst>
          </p:cNvPr>
          <p:cNvSpPr/>
          <p:nvPr/>
        </p:nvSpPr>
        <p:spPr>
          <a:xfrm>
            <a:off x="7142599" y="4674776"/>
            <a:ext cx="2213913" cy="939338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lncRNA - Target Interaction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lncTarD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2.0,</a:t>
            </a:r>
          </a:p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Cytoscape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C57D20-2A73-462B-97C4-E4A60FECD5B5}"/>
              </a:ext>
            </a:extLst>
          </p:cNvPr>
          <p:cNvSpPr/>
          <p:nvPr/>
        </p:nvSpPr>
        <p:spPr>
          <a:xfrm>
            <a:off x="8918425" y="5925713"/>
            <a:ext cx="1658620" cy="81424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 Analysis</a:t>
            </a:r>
          </a:p>
          <a:p>
            <a:pPr algn="ctr"/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KM-plot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E69D4E-37AD-4C1E-9574-30C0DF13D7C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60699" y="1667247"/>
            <a:ext cx="1" cy="31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33675E-F5A5-41B8-B55E-4E68735474B2}"/>
              </a:ext>
            </a:extLst>
          </p:cNvPr>
          <p:cNvCxnSpPr>
            <a:cxnSpLocks/>
          </p:cNvCxnSpPr>
          <p:nvPr/>
        </p:nvCxnSpPr>
        <p:spPr>
          <a:xfrm>
            <a:off x="2560692" y="2440923"/>
            <a:ext cx="2" cy="46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4AD929-4C62-4951-B2CB-25A6E08F367F}"/>
              </a:ext>
            </a:extLst>
          </p:cNvPr>
          <p:cNvCxnSpPr>
            <a:cxnSpLocks/>
          </p:cNvCxnSpPr>
          <p:nvPr/>
        </p:nvCxnSpPr>
        <p:spPr>
          <a:xfrm flipH="1">
            <a:off x="5400308" y="3476427"/>
            <a:ext cx="1842481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6D10CB-B96B-4BE7-A33D-F728A8B02C95}"/>
              </a:ext>
            </a:extLst>
          </p:cNvPr>
          <p:cNvCxnSpPr>
            <a:cxnSpLocks/>
          </p:cNvCxnSpPr>
          <p:nvPr/>
        </p:nvCxnSpPr>
        <p:spPr>
          <a:xfrm>
            <a:off x="6279223" y="3365608"/>
            <a:ext cx="0" cy="1088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122881-7EB7-4A93-A0A2-B11328311E5A}"/>
              </a:ext>
            </a:extLst>
          </p:cNvPr>
          <p:cNvCxnSpPr>
            <a:cxnSpLocks/>
          </p:cNvCxnSpPr>
          <p:nvPr/>
        </p:nvCxnSpPr>
        <p:spPr>
          <a:xfrm>
            <a:off x="5400308" y="3476427"/>
            <a:ext cx="0" cy="18767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C2B524-6296-4D45-B727-78FD8379EA21}"/>
              </a:ext>
            </a:extLst>
          </p:cNvPr>
          <p:cNvCxnSpPr>
            <a:cxnSpLocks/>
          </p:cNvCxnSpPr>
          <p:nvPr/>
        </p:nvCxnSpPr>
        <p:spPr>
          <a:xfrm>
            <a:off x="7248151" y="3474433"/>
            <a:ext cx="0" cy="18767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7C4C49-65A3-43A8-9E46-A3B9C1B6389B}"/>
              </a:ext>
            </a:extLst>
          </p:cNvPr>
          <p:cNvCxnSpPr>
            <a:cxnSpLocks/>
            <a:stCxn id="128" idx="2"/>
            <a:endCxn id="31" idx="0"/>
          </p:cNvCxnSpPr>
          <p:nvPr/>
        </p:nvCxnSpPr>
        <p:spPr>
          <a:xfrm>
            <a:off x="2095302" y="5890220"/>
            <a:ext cx="0" cy="44261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31BDBA-C02F-4362-8767-62DD1E7F0FCB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2876083" y="6539215"/>
            <a:ext cx="865980" cy="23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7B173B-4D7C-44B8-B17A-474BA7482093}"/>
              </a:ext>
            </a:extLst>
          </p:cNvPr>
          <p:cNvCxnSpPr>
            <a:cxnSpLocks/>
          </p:cNvCxnSpPr>
          <p:nvPr/>
        </p:nvCxnSpPr>
        <p:spPr>
          <a:xfrm>
            <a:off x="2560834" y="1667247"/>
            <a:ext cx="1" cy="31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36F263-3AE0-457E-977E-C413A943E244}"/>
              </a:ext>
            </a:extLst>
          </p:cNvPr>
          <p:cNvCxnSpPr>
            <a:cxnSpLocks/>
          </p:cNvCxnSpPr>
          <p:nvPr/>
        </p:nvCxnSpPr>
        <p:spPr>
          <a:xfrm>
            <a:off x="2560827" y="2440923"/>
            <a:ext cx="2" cy="46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A7F36A5-6ABA-47AB-B979-F8DD1F6BB4F1}"/>
              </a:ext>
            </a:extLst>
          </p:cNvPr>
          <p:cNvCxnSpPr>
            <a:cxnSpLocks/>
          </p:cNvCxnSpPr>
          <p:nvPr/>
        </p:nvCxnSpPr>
        <p:spPr>
          <a:xfrm>
            <a:off x="3525900" y="4239107"/>
            <a:ext cx="369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C5BD75D-FF1A-4714-A100-319D030608F7}"/>
              </a:ext>
            </a:extLst>
          </p:cNvPr>
          <p:cNvGrpSpPr/>
          <p:nvPr/>
        </p:nvGrpSpPr>
        <p:grpSpPr>
          <a:xfrm>
            <a:off x="1594437" y="3363800"/>
            <a:ext cx="1936254" cy="296501"/>
            <a:chOff x="1048714" y="2857496"/>
            <a:chExt cx="1937402" cy="31798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41DA951-607B-470D-95E7-221828DF4E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48714" y="2976345"/>
              <a:ext cx="1928291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6F666BE-F2E8-4A36-9820-CEEB97ACCB7B}"/>
                </a:ext>
              </a:extLst>
            </p:cNvPr>
            <p:cNvCxnSpPr>
              <a:cxnSpLocks/>
            </p:cNvCxnSpPr>
            <p:nvPr/>
          </p:nvCxnSpPr>
          <p:spPr>
            <a:xfrm>
              <a:off x="2012867" y="2857496"/>
              <a:ext cx="0" cy="11671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D26E2A5-5970-4EF7-8BB4-7D6298B11D39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4" y="2974207"/>
              <a:ext cx="0" cy="201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AC284CC-8C8E-4FBE-971C-BF535C09A9A1}"/>
                </a:ext>
              </a:extLst>
            </p:cNvPr>
            <p:cNvCxnSpPr>
              <a:cxnSpLocks/>
            </p:cNvCxnSpPr>
            <p:nvPr/>
          </p:nvCxnSpPr>
          <p:spPr>
            <a:xfrm>
              <a:off x="2982370" y="2974207"/>
              <a:ext cx="0" cy="201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F863393-FA1C-4AE7-AA58-CE3B40DF66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2460" y="2975802"/>
              <a:ext cx="1928291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386B639-89D4-4456-AE96-1145EABF71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460" y="2973664"/>
              <a:ext cx="0" cy="201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BAFB79B-5E54-4404-BA83-44084E69CB7E}"/>
                </a:ext>
              </a:extLst>
            </p:cNvPr>
            <p:cNvCxnSpPr>
              <a:cxnSpLocks/>
            </p:cNvCxnSpPr>
            <p:nvPr/>
          </p:nvCxnSpPr>
          <p:spPr>
            <a:xfrm>
              <a:off x="2986116" y="2973664"/>
              <a:ext cx="0" cy="201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5B3BCF3-F6D1-4ED0-B088-B54C31DB63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50309" y="2972829"/>
              <a:ext cx="1928291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8594B7A-846F-40B4-85DA-9FB9507D4D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09" y="2970691"/>
              <a:ext cx="0" cy="201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315EE1C-C053-4D59-83FD-F1FB9AA9F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83965" y="2970691"/>
              <a:ext cx="0" cy="20127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626DF2-EB5E-4809-80C4-93E49DD9BEFF}"/>
              </a:ext>
            </a:extLst>
          </p:cNvPr>
          <p:cNvCxnSpPr>
            <a:cxnSpLocks/>
          </p:cNvCxnSpPr>
          <p:nvPr/>
        </p:nvCxnSpPr>
        <p:spPr>
          <a:xfrm>
            <a:off x="2560834" y="1663757"/>
            <a:ext cx="1" cy="31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F5DEACA-3A5F-4740-AAAF-A2DBEB740A8E}"/>
              </a:ext>
            </a:extLst>
          </p:cNvPr>
          <p:cNvCxnSpPr>
            <a:cxnSpLocks/>
          </p:cNvCxnSpPr>
          <p:nvPr/>
        </p:nvCxnSpPr>
        <p:spPr>
          <a:xfrm>
            <a:off x="2560827" y="2437433"/>
            <a:ext cx="2" cy="46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9E86801-B6C7-4229-AFAF-7AA4C24154AB}"/>
              </a:ext>
            </a:extLst>
          </p:cNvPr>
          <p:cNvCxnSpPr>
            <a:cxnSpLocks/>
          </p:cNvCxnSpPr>
          <p:nvPr/>
        </p:nvCxnSpPr>
        <p:spPr>
          <a:xfrm flipH="1">
            <a:off x="1697789" y="3969939"/>
            <a:ext cx="1" cy="38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388123C-60E5-4558-BF5D-19C7700D7939}"/>
              </a:ext>
            </a:extLst>
          </p:cNvPr>
          <p:cNvCxnSpPr>
            <a:cxnSpLocks/>
          </p:cNvCxnSpPr>
          <p:nvPr/>
        </p:nvCxnSpPr>
        <p:spPr>
          <a:xfrm>
            <a:off x="1697790" y="4350865"/>
            <a:ext cx="4047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B577EB3-95F4-4392-A624-1F46B43B0954}"/>
              </a:ext>
            </a:extLst>
          </p:cNvPr>
          <p:cNvCxnSpPr/>
          <p:nvPr/>
        </p:nvCxnSpPr>
        <p:spPr>
          <a:xfrm flipH="1">
            <a:off x="5744856" y="3969939"/>
            <a:ext cx="1" cy="38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BC7A818-2AC2-4B63-AD0D-A5D9F58E159A}"/>
              </a:ext>
            </a:extLst>
          </p:cNvPr>
          <p:cNvCxnSpPr/>
          <p:nvPr/>
        </p:nvCxnSpPr>
        <p:spPr>
          <a:xfrm>
            <a:off x="3528707" y="4350864"/>
            <a:ext cx="1" cy="26840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B26D104-548E-4145-8D7B-D10817DF6A6C}"/>
              </a:ext>
            </a:extLst>
          </p:cNvPr>
          <p:cNvCxnSpPr>
            <a:cxnSpLocks/>
          </p:cNvCxnSpPr>
          <p:nvPr/>
        </p:nvCxnSpPr>
        <p:spPr>
          <a:xfrm>
            <a:off x="5522606" y="4242039"/>
            <a:ext cx="0" cy="37723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D2B3F81-5BFA-457A-8D2F-AB1A6430C856}"/>
              </a:ext>
            </a:extLst>
          </p:cNvPr>
          <p:cNvCxnSpPr>
            <a:cxnSpLocks/>
          </p:cNvCxnSpPr>
          <p:nvPr/>
        </p:nvCxnSpPr>
        <p:spPr>
          <a:xfrm>
            <a:off x="3528708" y="4238549"/>
            <a:ext cx="369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79A5AA2-B424-4BD7-98C6-61801CC387B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92986" y="1353454"/>
            <a:ext cx="160601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5C00EC-E119-4173-A48D-E523439DF46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525865" y="3135233"/>
            <a:ext cx="965204" cy="349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5801979-375A-4E32-8321-7940C1A4CE0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499005" y="2910023"/>
            <a:ext cx="1" cy="22521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F134F79-693A-4F7C-B8D6-C5BE32CA2C3A}"/>
              </a:ext>
            </a:extLst>
          </p:cNvPr>
          <p:cNvCxnSpPr>
            <a:cxnSpLocks/>
          </p:cNvCxnSpPr>
          <p:nvPr/>
        </p:nvCxnSpPr>
        <p:spPr>
          <a:xfrm>
            <a:off x="2560834" y="1663832"/>
            <a:ext cx="1" cy="31578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BEBD19-CFE4-4315-ACCA-A476C461D92C}"/>
              </a:ext>
            </a:extLst>
          </p:cNvPr>
          <p:cNvCxnSpPr>
            <a:cxnSpLocks/>
          </p:cNvCxnSpPr>
          <p:nvPr/>
        </p:nvCxnSpPr>
        <p:spPr>
          <a:xfrm>
            <a:off x="2560827" y="2437507"/>
            <a:ext cx="2" cy="4668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9DC32E-F28A-43C9-8C2B-6955837C7BBA}"/>
              </a:ext>
            </a:extLst>
          </p:cNvPr>
          <p:cNvCxnSpPr>
            <a:cxnSpLocks/>
          </p:cNvCxnSpPr>
          <p:nvPr/>
        </p:nvCxnSpPr>
        <p:spPr>
          <a:xfrm flipH="1">
            <a:off x="3528706" y="3970497"/>
            <a:ext cx="1" cy="27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A7D1EF7-6D46-486E-A65D-1AD8AC11AD3E}"/>
              </a:ext>
            </a:extLst>
          </p:cNvPr>
          <p:cNvCxnSpPr>
            <a:cxnSpLocks/>
          </p:cNvCxnSpPr>
          <p:nvPr/>
        </p:nvCxnSpPr>
        <p:spPr>
          <a:xfrm flipH="1">
            <a:off x="1700596" y="3969939"/>
            <a:ext cx="1" cy="38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D28AF0-1971-4B19-BF32-EB86EC657DA2}"/>
              </a:ext>
            </a:extLst>
          </p:cNvPr>
          <p:cNvCxnSpPr>
            <a:cxnSpLocks/>
          </p:cNvCxnSpPr>
          <p:nvPr/>
        </p:nvCxnSpPr>
        <p:spPr>
          <a:xfrm>
            <a:off x="1700597" y="4350865"/>
            <a:ext cx="4047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F75828-4530-4468-A56C-FE177CA9F4DA}"/>
              </a:ext>
            </a:extLst>
          </p:cNvPr>
          <p:cNvCxnSpPr/>
          <p:nvPr/>
        </p:nvCxnSpPr>
        <p:spPr>
          <a:xfrm flipH="1">
            <a:off x="5747663" y="3969939"/>
            <a:ext cx="1" cy="38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0C67A14-E39B-43F4-92D7-67437DD1D4E6}"/>
              </a:ext>
            </a:extLst>
          </p:cNvPr>
          <p:cNvCxnSpPr>
            <a:cxnSpLocks/>
          </p:cNvCxnSpPr>
          <p:nvPr/>
        </p:nvCxnSpPr>
        <p:spPr>
          <a:xfrm>
            <a:off x="3531515" y="4238549"/>
            <a:ext cx="3691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1C3041C-DA98-45E1-B15C-F4270EDA71B9}"/>
              </a:ext>
            </a:extLst>
          </p:cNvPr>
          <p:cNvCxnSpPr/>
          <p:nvPr/>
        </p:nvCxnSpPr>
        <p:spPr>
          <a:xfrm flipH="1">
            <a:off x="7217365" y="3969939"/>
            <a:ext cx="1" cy="2721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10AA51F-DC8C-4617-8F51-533D282C9582}"/>
              </a:ext>
            </a:extLst>
          </p:cNvPr>
          <p:cNvCxnSpPr>
            <a:cxnSpLocks/>
          </p:cNvCxnSpPr>
          <p:nvPr/>
        </p:nvCxnSpPr>
        <p:spPr>
          <a:xfrm flipH="1">
            <a:off x="3528705" y="3969939"/>
            <a:ext cx="1" cy="2721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720398-FCCD-45DB-BA20-FD8D999D6B8C}"/>
              </a:ext>
            </a:extLst>
          </p:cNvPr>
          <p:cNvCxnSpPr>
            <a:cxnSpLocks/>
          </p:cNvCxnSpPr>
          <p:nvPr/>
        </p:nvCxnSpPr>
        <p:spPr>
          <a:xfrm flipH="1">
            <a:off x="1700595" y="3969380"/>
            <a:ext cx="1" cy="3809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835CEA3-22B2-43AC-BBB9-BB08F576585A}"/>
              </a:ext>
            </a:extLst>
          </p:cNvPr>
          <p:cNvCxnSpPr>
            <a:cxnSpLocks/>
          </p:cNvCxnSpPr>
          <p:nvPr/>
        </p:nvCxnSpPr>
        <p:spPr>
          <a:xfrm>
            <a:off x="1700596" y="4350307"/>
            <a:ext cx="404706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CB715B9-F6CB-4F2C-B706-B59FB1561589}"/>
              </a:ext>
            </a:extLst>
          </p:cNvPr>
          <p:cNvCxnSpPr/>
          <p:nvPr/>
        </p:nvCxnSpPr>
        <p:spPr>
          <a:xfrm flipH="1">
            <a:off x="5747662" y="3969380"/>
            <a:ext cx="1" cy="3809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4635B3B-523C-4D02-B608-CF623BC50028}"/>
              </a:ext>
            </a:extLst>
          </p:cNvPr>
          <p:cNvCxnSpPr>
            <a:cxnSpLocks/>
          </p:cNvCxnSpPr>
          <p:nvPr/>
        </p:nvCxnSpPr>
        <p:spPr>
          <a:xfrm>
            <a:off x="3531514" y="4237990"/>
            <a:ext cx="369146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BA4D6F-0BDA-4025-84BB-91E9DBF51707}"/>
              </a:ext>
            </a:extLst>
          </p:cNvPr>
          <p:cNvSpPr/>
          <p:nvPr/>
        </p:nvSpPr>
        <p:spPr>
          <a:xfrm>
            <a:off x="6388055" y="5973977"/>
            <a:ext cx="1658620" cy="825305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Performance Prediction</a:t>
            </a:r>
            <a:endParaRPr lang="en-AE" sz="13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217071E-A8CB-4F87-88BC-8F6773A5EEA1}"/>
              </a:ext>
            </a:extLst>
          </p:cNvPr>
          <p:cNvSpPr txBox="1"/>
          <p:nvPr/>
        </p:nvSpPr>
        <p:spPr>
          <a:xfrm>
            <a:off x="7256899" y="6148943"/>
            <a:ext cx="9821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</a:p>
          <a:p>
            <a:pPr algn="ctr"/>
            <a:r>
              <a:rPr lang="en-US" sz="13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lang="en-AE" sz="13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A2BB3A9-433A-418E-BA0C-FAA778290257}"/>
              </a:ext>
            </a:extLst>
          </p:cNvPr>
          <p:cNvCxnSpPr>
            <a:cxnSpLocks/>
            <a:stCxn id="30" idx="1"/>
            <a:endCxn id="128" idx="3"/>
          </p:cNvCxnSpPr>
          <p:nvPr/>
        </p:nvCxnSpPr>
        <p:spPr>
          <a:xfrm flipH="1" flipV="1">
            <a:off x="2876083" y="5681516"/>
            <a:ext cx="681564" cy="145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A4EA07B-3215-40D6-9360-48F4EF4F07A3}"/>
              </a:ext>
            </a:extLst>
          </p:cNvPr>
          <p:cNvSpPr/>
          <p:nvPr/>
        </p:nvSpPr>
        <p:spPr>
          <a:xfrm>
            <a:off x="1314521" y="5472811"/>
            <a:ext cx="1561562" cy="417409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Correction</a:t>
            </a:r>
          </a:p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Combat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E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B9BCAB5-CA97-4DD5-A145-691F3FA9DB5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303632" y="6539215"/>
            <a:ext cx="108442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FF7FD12-A954-448F-A5FA-C5B042E5E249}"/>
              </a:ext>
            </a:extLst>
          </p:cNvPr>
          <p:cNvCxnSpPr>
            <a:cxnSpLocks/>
          </p:cNvCxnSpPr>
          <p:nvPr/>
        </p:nvCxnSpPr>
        <p:spPr>
          <a:xfrm flipH="1" flipV="1">
            <a:off x="7633665" y="5614114"/>
            <a:ext cx="2938" cy="35209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AA853D3-4A74-4643-9D53-E62F3C2699DE}"/>
              </a:ext>
            </a:extLst>
          </p:cNvPr>
          <p:cNvCxnSpPr>
            <a:cxnSpLocks/>
          </p:cNvCxnSpPr>
          <p:nvPr/>
        </p:nvCxnSpPr>
        <p:spPr>
          <a:xfrm>
            <a:off x="8055194" y="6356569"/>
            <a:ext cx="87175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1EADE91-0BC5-4A06-B44B-18EDF62F0E9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498438" y="1354569"/>
            <a:ext cx="0" cy="22880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23DDBB-9585-4D3B-A689-02BEBE621F6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98438" y="2488978"/>
            <a:ext cx="568" cy="11315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ight Brace 189">
            <a:extLst>
              <a:ext uri="{FF2B5EF4-FFF2-40B4-BE49-F238E27FC236}">
                <a16:creationId xmlns:a16="http://schemas.microsoft.com/office/drawing/2014/main" id="{09AE4B55-BB36-4D6C-A082-0B834A226784}"/>
              </a:ext>
            </a:extLst>
          </p:cNvPr>
          <p:cNvSpPr/>
          <p:nvPr/>
        </p:nvSpPr>
        <p:spPr>
          <a:xfrm>
            <a:off x="10000838" y="1590081"/>
            <a:ext cx="397659" cy="9554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412DA4D-8E7C-4EBF-907F-C803F36FBB7C}"/>
              </a:ext>
            </a:extLst>
          </p:cNvPr>
          <p:cNvSpPr txBox="1"/>
          <p:nvPr/>
        </p:nvSpPr>
        <p:spPr>
          <a:xfrm>
            <a:off x="10464800" y="1713009"/>
            <a:ext cx="113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Terminal</a:t>
            </a:r>
            <a:endParaRPr lang="en-A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itle 1">
            <a:extLst>
              <a:ext uri="{FF2B5EF4-FFF2-40B4-BE49-F238E27FC236}">
                <a16:creationId xmlns:a16="http://schemas.microsoft.com/office/drawing/2014/main" id="{03C5A8B2-7CD9-4C42-BB66-68DF8D001E7E}"/>
              </a:ext>
            </a:extLst>
          </p:cNvPr>
          <p:cNvSpPr>
            <a:spLocks noGrp="1"/>
          </p:cNvSpPr>
          <p:nvPr/>
        </p:nvSpPr>
        <p:spPr>
          <a:xfrm>
            <a:off x="205278" y="157543"/>
            <a:ext cx="10271339" cy="909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05822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9202946-D0B8-44D2-8A1C-109B965B63A5}"/>
              </a:ext>
            </a:extLst>
          </p:cNvPr>
          <p:cNvSpPr txBox="1">
            <a:spLocks/>
          </p:cNvSpPr>
          <p:nvPr/>
        </p:nvSpPr>
        <p:spPr>
          <a:xfrm>
            <a:off x="197074" y="-39499"/>
            <a:ext cx="12005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DElncRNAs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D37FF-F946-4DD1-A107-4FD9A26AE3DD}"/>
              </a:ext>
            </a:extLst>
          </p:cNvPr>
          <p:cNvSpPr txBox="1"/>
          <p:nvPr/>
        </p:nvSpPr>
        <p:spPr>
          <a:xfrm>
            <a:off x="197074" y="924698"/>
            <a:ext cx="302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TCGA Data Analysis:</a:t>
            </a:r>
          </a:p>
          <a:p>
            <a:endParaRPr lang="en-A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5D008-9FF4-4103-85D6-E89F5E24D36A}"/>
              </a:ext>
            </a:extLst>
          </p:cNvPr>
          <p:cNvSpPr txBox="1"/>
          <p:nvPr/>
        </p:nvSpPr>
        <p:spPr>
          <a:xfrm>
            <a:off x="5982358" y="924698"/>
            <a:ext cx="302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 Data Analysis:</a:t>
            </a:r>
          </a:p>
          <a:p>
            <a:endParaRPr lang="en-A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B73E5F-F2E6-4D80-AB5F-23C87AEAA58A}"/>
              </a:ext>
            </a:extLst>
          </p:cNvPr>
          <p:cNvGrpSpPr/>
          <p:nvPr/>
        </p:nvGrpSpPr>
        <p:grpSpPr>
          <a:xfrm>
            <a:off x="105102" y="4741924"/>
            <a:ext cx="11590775" cy="2138863"/>
            <a:chOff x="105102" y="4794478"/>
            <a:chExt cx="11590775" cy="21388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244347-644D-4DCE-84F9-507C800FEED2}"/>
                </a:ext>
              </a:extLst>
            </p:cNvPr>
            <p:cNvSpPr txBox="1"/>
            <p:nvPr/>
          </p:nvSpPr>
          <p:spPr>
            <a:xfrm>
              <a:off x="5790378" y="4902016"/>
              <a:ext cx="59054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samples: 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 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(34 – normal &amp;  34 -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tumour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lncRNAs : 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410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Upregulated: 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277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Downregulated: 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133</a:t>
              </a:r>
            </a:p>
            <a:p>
              <a:endParaRPr lang="en-A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017F09-77B5-490F-A733-5CA9365A99D8}"/>
                </a:ext>
              </a:extLst>
            </p:cNvPr>
            <p:cNvSpPr txBox="1"/>
            <p:nvPr/>
          </p:nvSpPr>
          <p:spPr>
            <a:xfrm>
              <a:off x="105102" y="4794478"/>
              <a:ext cx="537078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samples: 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448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(36 - normal 412 -tumor)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lncRNAs : </a:t>
              </a:r>
              <a:r>
                <a: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1547</a:t>
              </a:r>
              <a:endPara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Upregulated: </a:t>
              </a:r>
              <a:r>
                <a: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1175</a:t>
              </a:r>
              <a:endPara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A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Downregulated: </a:t>
              </a:r>
              <a:r>
                <a:rPr lang="en-I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372</a:t>
              </a:r>
              <a:endParaRPr lang="en-A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AE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924030E-3DBE-4D08-ADBF-E952D437F31C}"/>
              </a:ext>
            </a:extLst>
          </p:cNvPr>
          <p:cNvSpPr txBox="1"/>
          <p:nvPr/>
        </p:nvSpPr>
        <p:spPr>
          <a:xfrm>
            <a:off x="4378874" y="4477872"/>
            <a:ext cx="364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C0C0C0"/>
                </a:highlight>
              </a:rPr>
              <a:t>log2FC &gt; ±1.5 and </a:t>
            </a:r>
            <a:r>
              <a:rPr lang="en-US" sz="2000" b="1" dirty="0" err="1">
                <a:highlight>
                  <a:srgbClr val="C0C0C0"/>
                </a:highlight>
              </a:rPr>
              <a:t>padj</a:t>
            </a:r>
            <a:r>
              <a:rPr lang="en-US" sz="2000" b="1" dirty="0">
                <a:highlight>
                  <a:srgbClr val="C0C0C0"/>
                </a:highlight>
              </a:rPr>
              <a:t> &lt; 0.05</a:t>
            </a:r>
            <a:endParaRPr lang="en-AE" sz="2000" b="1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2DE71-1064-4D41-8A30-420FD1A78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97" y="1433357"/>
            <a:ext cx="2730062" cy="32264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66" y="1498768"/>
            <a:ext cx="2607247" cy="294636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15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9202946-D0B8-44D2-8A1C-109B965B63A5}"/>
              </a:ext>
            </a:extLst>
          </p:cNvPr>
          <p:cNvSpPr txBox="1">
            <a:spLocks/>
          </p:cNvSpPr>
          <p:nvPr/>
        </p:nvSpPr>
        <p:spPr>
          <a:xfrm>
            <a:off x="225949" y="19250"/>
            <a:ext cx="12005435" cy="1199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lncRNAs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17F09-77B5-490F-A733-5CA9365A99D8}"/>
              </a:ext>
            </a:extLst>
          </p:cNvPr>
          <p:cNvSpPr txBox="1"/>
          <p:nvPr/>
        </p:nvSpPr>
        <p:spPr>
          <a:xfrm>
            <a:off x="4387821" y="4841610"/>
            <a:ext cx="341635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lncRNAs: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145</a:t>
            </a:r>
            <a:endParaRPr lang="en-AE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Upregulated: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  <a:endParaRPr lang="en-AE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Downregulated: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AE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8107" b="14088"/>
          <a:stretch/>
        </p:blipFill>
        <p:spPr>
          <a:xfrm>
            <a:off x="6700838" y="1141932"/>
            <a:ext cx="4614862" cy="3641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" r="7285" b="13414"/>
          <a:stretch/>
        </p:blipFill>
        <p:spPr>
          <a:xfrm>
            <a:off x="385762" y="1242667"/>
            <a:ext cx="4743450" cy="36700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8725" y="915486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Down-regulated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6263" y="830107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Up-regulated</a:t>
            </a:r>
          </a:p>
        </p:txBody>
      </p:sp>
    </p:spTree>
    <p:extLst>
      <p:ext uri="{BB962C8B-B14F-4D97-AF65-F5344CB8AC3E}">
        <p14:creationId xmlns:p14="http://schemas.microsoft.com/office/powerpoint/2010/main" val="401023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9202946-D0B8-44D2-8A1C-109B965B63A5}"/>
              </a:ext>
            </a:extLst>
          </p:cNvPr>
          <p:cNvSpPr txBox="1">
            <a:spLocks/>
          </p:cNvSpPr>
          <p:nvPr/>
        </p:nvSpPr>
        <p:spPr>
          <a:xfrm>
            <a:off x="197074" y="-49124"/>
            <a:ext cx="12005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Correction – Combat R package</a:t>
            </a:r>
            <a:endParaRPr lang="en-A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359FC-A5B9-4780-9298-D823BD491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05" y="3026980"/>
            <a:ext cx="6341198" cy="3671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5E4D8-BB5C-4671-9E07-E17CD5D25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" y="1055237"/>
            <a:ext cx="5773046" cy="3342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0BCE7A-93D4-4FBD-B207-86104A58F226}"/>
              </a:ext>
            </a:extLst>
          </p:cNvPr>
          <p:cNvSpPr txBox="1"/>
          <p:nvPr/>
        </p:nvSpPr>
        <p:spPr>
          <a:xfrm>
            <a:off x="5970119" y="978234"/>
            <a:ext cx="6122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variation between different batch samples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samples: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70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Tumour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- 446</a:t>
            </a:r>
          </a:p>
        </p:txBody>
      </p:sp>
    </p:spTree>
    <p:extLst>
      <p:ext uri="{BB962C8B-B14F-4D97-AF65-F5344CB8AC3E}">
        <p14:creationId xmlns:p14="http://schemas.microsoft.com/office/powerpoint/2010/main" val="425630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4F7F-80BC-480E-B56B-BCED1A05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7" y="-30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– Elastic net</a:t>
            </a:r>
            <a:endParaRPr lang="en-AE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651CF-B628-4539-B624-F73EB4F174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93" y="2621147"/>
            <a:ext cx="5942286" cy="396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5F47C-5F30-4ADA-943C-7B9481C12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7" y="2549709"/>
            <a:ext cx="5942286" cy="396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BCE7A-93D4-4FBD-B207-86104A58F226}"/>
              </a:ext>
            </a:extLst>
          </p:cNvPr>
          <p:cNvSpPr txBox="1"/>
          <p:nvPr/>
        </p:nvSpPr>
        <p:spPr>
          <a:xfrm>
            <a:off x="473542" y="996008"/>
            <a:ext cx="7075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the optimal features associated with the diagnosis of GC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and L2 regularization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alpha: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37 features were selected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5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1428</Words>
  <Application>Microsoft Office PowerPoint</Application>
  <PresentationFormat>Widescreen</PresentationFormat>
  <Paragraphs>289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Identification of lncRNA Diagnostic and Prognostic Biomarkers for Gastric Cancer Using Machine Learning and Integrated Bioinformatics Approach</vt:lpstr>
      <vt:lpstr>Introduction</vt:lpstr>
      <vt:lpstr>Introduction –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 – Elastic net</vt:lpstr>
      <vt:lpstr>Feature importance – Boruta</vt:lpstr>
      <vt:lpstr>Diagnostic performance prediction - ROC</vt:lpstr>
      <vt:lpstr>Diagnostic performance prediction - ROC</vt:lpstr>
      <vt:lpstr>LncRNA-Target interaction</vt:lpstr>
      <vt:lpstr>Survival Analysis</vt:lpstr>
      <vt:lpstr>Summary and Conclusion</vt:lpstr>
      <vt:lpstr>Reference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rashapp7@gmail.com</dc:creator>
  <cp:lastModifiedBy>Fahiz Mohammed</cp:lastModifiedBy>
  <cp:revision>138</cp:revision>
  <dcterms:created xsi:type="dcterms:W3CDTF">2025-03-06T05:15:34Z</dcterms:created>
  <dcterms:modified xsi:type="dcterms:W3CDTF">2025-05-06T03:10:43Z</dcterms:modified>
</cp:coreProperties>
</file>