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420" r:id="rId3"/>
    <p:sldId id="411" r:id="rId4"/>
    <p:sldId id="412" r:id="rId5"/>
    <p:sldId id="421" r:id="rId6"/>
    <p:sldId id="414" r:id="rId7"/>
    <p:sldId id="422" r:id="rId8"/>
    <p:sldId id="416" r:id="rId9"/>
    <p:sldId id="417" r:id="rId10"/>
    <p:sldId id="423" r:id="rId11"/>
    <p:sldId id="424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4D3F-5225-4134-B9A1-E5EFEDBF6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BF944-DB05-4D78-A970-E75287F9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2370-FE12-4C87-863D-9F3490F9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E436-4F92-4A83-B9A8-834CD37A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69E5-C6E2-4FC9-A910-0BA8521F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A36F-61E9-4A40-8B29-7962DF36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BC678-9EAC-4027-94D2-EE436A7D4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B76D-823A-46AA-B46F-AD1DD793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2F2E-6B2C-4824-84ED-77FBCD53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CF2B-961B-475F-A8F1-2E6C4B3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ACEDA-AABA-4BA2-8F17-92D60E47B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42C76-F657-4478-AA15-60BF7E2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ABDD-D0A8-4CA8-84BD-F1F4876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07A4-90C1-4FD8-9BF5-61E848C4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35DD-80D8-4F4B-8F66-AA910BBE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1DF3-1CA4-438D-A85B-6BB07231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497A-AA78-402F-824B-067CBDD4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FEB-5A06-4C60-B325-849C010A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50F8-E60D-49EF-B14D-FDFF387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797F-66F5-41BD-A067-6D3B7B73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3DC8-1289-427A-B03A-B03AB0E0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84B0-49BF-496E-BDA8-2B866907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ABDD-0A79-4576-A427-0076B35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D963-19B8-48BD-B167-A9F9729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988A-BA2E-49DE-90D3-E33B7022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3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72CA-5FE4-470C-9128-7951BEF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7F15-A9D2-4306-BC83-075A3D1B5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CD8D1-9761-4F58-8E3E-A3AE3163B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F1EF-E342-4FCC-88D2-D8B5ADEC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130A-AEAC-470E-A16C-0F02A32D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70390-622C-4285-8869-74DD076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F982-65A1-4299-8FD1-55A45F40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8EDED-F4B6-4CF8-9C14-3E0F6A50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8F4B9-D9E2-4F26-A1F9-56AFFD20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EA977-65A9-4DE7-A29C-5756BCB72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B6A48-5EFC-42BE-B690-8A41DDCE6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230AB-0C14-4145-81AA-5D964147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FA690-BA92-4515-A1E3-14CA8412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AC8B-F69D-4D14-B543-3C09B5AB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3260-D0C2-4776-9550-CA6AC2AE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463A4-3111-4EFC-BD7B-C7A130B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125A-DC59-4600-A6CE-F4C77F8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2C5F7-C62D-4FF8-AF0A-C91AB627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F6A60-29FE-4D0A-BA39-F54106A7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9F7F7-6FA2-4CFD-AD5B-36032B74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75C6D-22DC-479F-AC7B-902C88C4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DD50-EF2E-4608-936E-FBA544C8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37E2-561B-45E8-82FA-5E152719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D9999-6041-424C-A321-B2D5E7B4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24F95-A378-465F-A8F4-16A82DC2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46AB-7D3E-455B-B119-7D86EBA1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FB477-5C47-4C6B-B39C-F2D5085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03D7-AE57-4E4C-9CB9-96819B38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85C5D-FD62-4BBB-B6EE-49AC9249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5F887-D2C8-4642-B6FF-8F492597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9DC7-1D54-43EF-AAA8-78600690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951C7-FF14-40F4-9771-91C407A9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8C8D9-5AF5-43B2-959F-2E4E82E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4037-3B14-4F39-8926-6733D03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94310-C095-402E-A2FB-83872ABD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3262-54E1-46B6-ACED-03993F419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C178-A4A7-47BB-8D4C-D957A9A92A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AFFD-F1EF-4AF9-BD8A-0AA144DB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FC35-E9A8-4727-BDF2-C03DC0FE6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A857-0692-4990-A1FB-DD244AB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Background 01-04.jpg">
            <a:extLst>
              <a:ext uri="{FF2B5EF4-FFF2-40B4-BE49-F238E27FC236}">
                <a16:creationId xmlns:a16="http://schemas.microsoft.com/office/drawing/2014/main" id="{5E28B019-2583-4EF6-91AF-F8BAB1BC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66" y="0"/>
            <a:ext cx="9692468" cy="685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Subtitle 2">
            <a:extLst>
              <a:ext uri="{FF2B5EF4-FFF2-40B4-BE49-F238E27FC236}">
                <a16:creationId xmlns:a16="http://schemas.microsoft.com/office/drawing/2014/main" id="{6259C511-D856-465F-A8BF-5B75CE3B72F5}"/>
              </a:ext>
            </a:extLst>
          </p:cNvPr>
          <p:cNvSpPr txBox="1">
            <a:spLocks/>
          </p:cNvSpPr>
          <p:nvPr/>
        </p:nvSpPr>
        <p:spPr bwMode="auto">
          <a:xfrm>
            <a:off x="2703879" y="2884852"/>
            <a:ext cx="6784241" cy="319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8" tIns="47284" rIns="94568" bIns="47284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en-US" sz="3627" b="1" dirty="0">
                <a:solidFill>
                  <a:schemeClr val="bg1"/>
                </a:solidFill>
                <a:latin typeface="Open Sans" panose="020B0604020202020204" pitchFamily="34" charset="0"/>
              </a:rPr>
              <a:t>Moral Management</a:t>
            </a:r>
            <a:endParaRPr lang="en-US" altLang="en-US" sz="3627" b="1" dirty="0">
              <a:solidFill>
                <a:schemeClr val="bg1"/>
              </a:solidFill>
              <a:latin typeface="Open Sans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627" b="1" dirty="0">
              <a:solidFill>
                <a:schemeClr val="bg1"/>
              </a:solidFill>
              <a:latin typeface="Open Sans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627" b="1" dirty="0" err="1">
                <a:solidFill>
                  <a:schemeClr val="bg1"/>
                </a:solidFill>
                <a:latin typeface="Amasis MT Pro Black" panose="020B0604020202020204" pitchFamily="18" charset="0"/>
              </a:rPr>
              <a:t>Fira</a:t>
            </a:r>
            <a:r>
              <a:rPr lang="en-US" altLang="en-US" sz="3627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 </a:t>
            </a:r>
            <a:r>
              <a:rPr lang="en-US" altLang="en-US" sz="3627" b="1" dirty="0" err="1">
                <a:solidFill>
                  <a:schemeClr val="bg1"/>
                </a:solidFill>
                <a:latin typeface="Amasis MT Pro Black" panose="020B0604020202020204" pitchFamily="18" charset="0"/>
              </a:rPr>
              <a:t>Safira</a:t>
            </a:r>
            <a:r>
              <a:rPr lang="en-US" altLang="en-US" sz="3627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 2440118182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627" b="1" dirty="0" err="1">
                <a:solidFill>
                  <a:schemeClr val="bg1"/>
                </a:solidFill>
                <a:latin typeface="Amasis MT Pro Black" panose="020B0604020202020204" pitchFamily="18" charset="0"/>
              </a:rPr>
              <a:t>Anggita</a:t>
            </a:r>
            <a:r>
              <a:rPr lang="en-US" altLang="en-US" sz="3627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 </a:t>
            </a:r>
            <a:r>
              <a:rPr lang="en-US" altLang="en-US" sz="3627" b="1" dirty="0" err="1">
                <a:solidFill>
                  <a:schemeClr val="bg1"/>
                </a:solidFill>
                <a:latin typeface="Amasis MT Pro Black" panose="020B0604020202020204" pitchFamily="18" charset="0"/>
              </a:rPr>
              <a:t>Wigiasti</a:t>
            </a:r>
            <a:r>
              <a:rPr lang="en-US" altLang="en-US" sz="3627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 2401963310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B65EC5F-B7DE-4F35-8288-243E6CE2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716" y="761521"/>
            <a:ext cx="6519707" cy="1143000"/>
          </a:xfrm>
        </p:spPr>
        <p:txBody>
          <a:bodyPr/>
          <a:lstStyle/>
          <a:p>
            <a:r>
              <a:rPr lang="en-US" altLang="id-ID" sz="3627">
                <a:solidFill>
                  <a:schemeClr val="tx2"/>
                </a:solidFill>
                <a:cs typeface="Times New Roman" panose="02020603050405020304" pitchFamily="18" charset="0"/>
              </a:rPr>
              <a:t>Sources Internal to the Organization</a:t>
            </a:r>
            <a:endParaRPr lang="id-ID" altLang="id-ID" sz="3627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1299-C129-42DF-A830-C88BCD11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063" y="2038398"/>
            <a:ext cx="8481809" cy="426825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41"/>
              </a:spcAft>
              <a:buNone/>
              <a:defRPr/>
            </a:pPr>
            <a:r>
              <a:rPr lang="en-US" sz="2902" b="1" dirty="0">
                <a:cs typeface="Times New Roman" pitchFamily="18" charset="0"/>
              </a:rPr>
              <a:t>Norms prevalent in business include -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Respect for the authority structure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Loyalty to bosses and the organization 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Conformity to principles and practices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Performance counts above all else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Results count above all else</a:t>
            </a:r>
          </a:p>
          <a:p>
            <a:pPr>
              <a:spcBef>
                <a:spcPts val="0"/>
              </a:spcBef>
              <a:spcAft>
                <a:spcPts val="1241"/>
              </a:spcAft>
              <a:defRPr/>
            </a:pPr>
            <a:endParaRPr lang="en-US" sz="2902" dirty="0"/>
          </a:p>
          <a:p>
            <a:pPr>
              <a:defRPr/>
            </a:pPr>
            <a:endParaRPr lang="id-ID" sz="290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2796F3-1493-4925-97B3-B1DE3130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Elements of Moral Judgment</a:t>
            </a:r>
            <a:endParaRPr lang="id-ID" altLang="id-ID" sz="3627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2FD2-CAD4-4C38-BF9B-DC1BF91A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196" y="2242814"/>
            <a:ext cx="8481809" cy="4268256"/>
          </a:xfrm>
        </p:spPr>
        <p:txBody>
          <a:bodyPr/>
          <a:lstStyle/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Moral imagination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Moral identification and ordering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Moral evaluation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Tolerance of moral disagreement and ambiguity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Integration of managerial and moral competence</a:t>
            </a:r>
          </a:p>
          <a:p>
            <a:pPr marL="472839" indent="-472839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902" dirty="0">
                <a:cs typeface="Times New Roman" pitchFamily="18" charset="0"/>
              </a:rPr>
              <a:t>A sense of moral obligation</a:t>
            </a:r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8494B2B-759A-47BC-A9DC-17EFC8AB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>
                <a:solidFill>
                  <a:srgbClr val="0070C0"/>
                </a:solidFill>
              </a:rPr>
              <a:t>Reference</a:t>
            </a:r>
          </a:p>
        </p:txBody>
      </p:sp>
      <p:sp>
        <p:nvSpPr>
          <p:cNvPr id="30723" name="Content Placeholder 4">
            <a:extLst>
              <a:ext uri="{FF2B5EF4-FFF2-40B4-BE49-F238E27FC236}">
                <a16:creationId xmlns:a16="http://schemas.microsoft.com/office/drawing/2014/main" id="{4BB53CE6-FF08-4EA7-8544-01B1A5EB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altLang="id-ID" sz="2539"/>
              <a:t>Carroll, B.A., </a:t>
            </a:r>
            <a:r>
              <a:rPr lang="id-ID" altLang="en-US" sz="2539"/>
              <a:t>Brown, J., </a:t>
            </a:r>
            <a:r>
              <a:rPr lang="id-ID" altLang="id-ID" sz="2539"/>
              <a:t>Bucholtz, A.K., (2018). </a:t>
            </a:r>
            <a:r>
              <a:rPr lang="en-AU" altLang="id-ID" sz="2539" b="1"/>
              <a:t>Business and Society: Ethics, Sustainability, and Stakeholder Management</a:t>
            </a:r>
            <a:r>
              <a:rPr lang="id-ID" altLang="id-ID" sz="2539" b="1"/>
              <a:t>. </a:t>
            </a:r>
            <a:r>
              <a:rPr lang="id-ID" altLang="id-ID" sz="2539"/>
              <a:t>10th. Cengage Learning. ISBN: </a:t>
            </a:r>
            <a:r>
              <a:rPr lang="en-AU" altLang="id-ID" sz="2539"/>
              <a:t>9781305959828</a:t>
            </a:r>
            <a:endParaRPr lang="id-ID" altLang="id-ID" sz="2539"/>
          </a:p>
          <a:p>
            <a:pPr algn="just"/>
            <a:r>
              <a:rPr lang="id-ID" altLang="id-ID" sz="2539"/>
              <a:t>Tricker</a:t>
            </a:r>
            <a:r>
              <a:rPr lang="en-AU" altLang="id-ID" sz="2539"/>
              <a:t>, </a:t>
            </a:r>
            <a:r>
              <a:rPr lang="id-ID" altLang="id-ID" sz="2539"/>
              <a:t>B</a:t>
            </a:r>
            <a:r>
              <a:rPr lang="en-AU" altLang="id-ID" sz="2539"/>
              <a:t>.. (201</a:t>
            </a:r>
            <a:r>
              <a:rPr lang="id-ID" altLang="id-ID" sz="2539"/>
              <a:t>5</a:t>
            </a:r>
            <a:r>
              <a:rPr lang="en-AU" altLang="id-ID" sz="2539"/>
              <a:t>). </a:t>
            </a:r>
            <a:r>
              <a:rPr lang="en-AU" altLang="id-ID" sz="2539" b="1" i="1"/>
              <a:t>Corporate Governance</a:t>
            </a:r>
            <a:r>
              <a:rPr lang="id-ID" altLang="id-ID" sz="2539" b="1" i="1"/>
              <a:t>: Principles, Policies, </a:t>
            </a:r>
            <a:r>
              <a:rPr lang="en-AU" altLang="id-ID" sz="2539" b="1" i="1"/>
              <a:t>and </a:t>
            </a:r>
            <a:r>
              <a:rPr lang="id-ID" altLang="id-ID" sz="2539" b="1" i="1"/>
              <a:t>Practices</a:t>
            </a:r>
            <a:r>
              <a:rPr lang="en-AU" altLang="id-ID" sz="2539"/>
              <a:t>. 03. </a:t>
            </a:r>
            <a:r>
              <a:rPr lang="id-ID" altLang="id-ID" sz="2539"/>
              <a:t>Oxford University Press</a:t>
            </a:r>
            <a:r>
              <a:rPr lang="en-AU" altLang="id-ID" sz="2539"/>
              <a:t>. ISBN: 978</a:t>
            </a:r>
            <a:r>
              <a:rPr lang="id-ID" altLang="id-ID" sz="2539"/>
              <a:t>0198747468</a:t>
            </a:r>
            <a:r>
              <a:rPr lang="en-AU" altLang="id-ID" sz="2539"/>
              <a:t>.</a:t>
            </a:r>
            <a:endParaRPr lang="id-ID" altLang="id-ID" sz="2539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1B05E28-AB8C-4F4E-828D-33E1B218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07" y="587335"/>
            <a:ext cx="5976997" cy="1143000"/>
          </a:xfrm>
        </p:spPr>
        <p:txBody>
          <a:bodyPr/>
          <a:lstStyle/>
          <a:p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Two Hypotheses Regarding </a:t>
            </a:r>
            <a:b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Moral Management Models</a:t>
            </a:r>
            <a:endParaRPr lang="id-ID" altLang="id-ID" sz="3627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00B0-8CFB-46C3-935D-D39EAB4C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539" b="1" dirty="0">
                <a:solidFill>
                  <a:schemeClr val="tx2"/>
                </a:solidFill>
                <a:cs typeface="Times New Roman" pitchFamily="18" charset="0"/>
              </a:rPr>
              <a:t>Population hypothesis</a:t>
            </a:r>
          </a:p>
          <a:p>
            <a:pPr marL="472839" indent="-472839" algn="just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539" dirty="0">
                <a:cs typeface="Times New Roman" pitchFamily="18" charset="0"/>
              </a:rPr>
              <a:t>The distribution of the three models approximate a normal curve, with the amoral group occupying the large middle part of the curve and the moral and immoral categories occupying the tails.</a:t>
            </a:r>
            <a:endParaRPr lang="en-US" sz="2539" b="1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539" b="1" dirty="0">
                <a:solidFill>
                  <a:schemeClr val="tx2"/>
                </a:solidFill>
                <a:cs typeface="Times New Roman" pitchFamily="18" charset="0"/>
              </a:rPr>
              <a:t>Individual hypothesis</a:t>
            </a:r>
          </a:p>
          <a:p>
            <a:pPr marL="472839" indent="-472839" algn="just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539" dirty="0">
                <a:cs typeface="Times New Roman" pitchFamily="18" charset="0"/>
              </a:rPr>
              <a:t>Within the individual manager, these three models may operate at various times and under various circumstances.</a:t>
            </a:r>
            <a:endParaRPr lang="en-US" sz="2539" b="1" dirty="0">
              <a:cs typeface="Times New Roman" pitchFamily="18" charset="0"/>
            </a:endParaRPr>
          </a:p>
          <a:p>
            <a:pPr algn="just">
              <a:defRPr/>
            </a:pPr>
            <a:endParaRPr lang="id-ID" sz="29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EA17-31E0-4AE1-AD2F-3CC5FB4F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94" y="819103"/>
            <a:ext cx="5976997" cy="1143000"/>
          </a:xfrm>
        </p:spPr>
        <p:txBody>
          <a:bodyPr/>
          <a:lstStyle/>
          <a:p>
            <a:pPr eaLnBrk="1" hangingPunct="1"/>
            <a:r>
              <a:rPr lang="en-US" altLang="id-ID" sz="3627">
                <a:solidFill>
                  <a:schemeClr val="tx2"/>
                </a:solidFill>
                <a:cs typeface="Times New Roman" panose="02020603050405020304" pitchFamily="18" charset="0"/>
              </a:rPr>
              <a:t>Three Models of Management Morality and Emphases on CSR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17883-F218-47B7-AEF4-D7594886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64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7278" indent="-295107">
              <a:spcBef>
                <a:spcPct val="20000"/>
              </a:spcBef>
              <a:buFont typeface="Arial" panose="020B0604020202020204" pitchFamily="34" charset="0"/>
              <a:buChar char="–"/>
              <a:defRPr sz="2902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81867" indent="-236085">
              <a:spcBef>
                <a:spcPct val="20000"/>
              </a:spcBef>
              <a:buFont typeface="Arial" panose="020B0604020202020204" pitchFamily="34" charset="0"/>
              <a:buChar char="•"/>
              <a:defRPr sz="2448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54038" indent="-236085">
              <a:spcBef>
                <a:spcPct val="20000"/>
              </a:spcBef>
              <a:buFont typeface="Arial" panose="020B0604020202020204" pitchFamily="34" charset="0"/>
              <a:buChar char="–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7648" indent="-236085">
              <a:spcBef>
                <a:spcPct val="20000"/>
              </a:spcBef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42236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56825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71414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86003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C563D-EACB-4B02-94A5-C088FB8783EB}" type="slidenum">
              <a:rPr lang="en-US" altLang="en-US" sz="1270">
                <a:solidFill>
                  <a:srgbClr val="898989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70">
              <a:solidFill>
                <a:srgbClr val="898989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 descr="B4408-f07-11">
            <a:extLst>
              <a:ext uri="{FF2B5EF4-FFF2-40B4-BE49-F238E27FC236}">
                <a16:creationId xmlns:a16="http://schemas.microsoft.com/office/drawing/2014/main" id="{95B99394-8356-496B-9EDD-EE85D65CC447}"/>
              </a:ext>
            </a:extLst>
          </p:cNvPr>
          <p:cNvPicPr/>
          <p:nvPr/>
        </p:nvPicPr>
        <p:blipFill rotWithShape="1">
          <a:blip r:embed="rId2"/>
          <a:srcRect b="15152"/>
          <a:stretch/>
        </p:blipFill>
        <p:spPr bwMode="auto">
          <a:xfrm>
            <a:off x="2748334" y="2706348"/>
            <a:ext cx="7708772" cy="300865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167C-3C0E-4200-842C-83E55EC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181" y="526874"/>
            <a:ext cx="9208779" cy="14784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Moral Management Models And </a:t>
            </a:r>
            <a:br>
              <a:rPr lang="id-ID" altLang="en-US" sz="3627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Acceptance or Rejection of </a:t>
            </a:r>
            <a:br>
              <a:rPr lang="id-ID" altLang="en-US" sz="3627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Stakeholder Thinking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5EE31-AB18-490C-98C5-FED9AB88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64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7278" indent="-295107">
              <a:spcBef>
                <a:spcPct val="20000"/>
              </a:spcBef>
              <a:buFont typeface="Arial" panose="020B0604020202020204" pitchFamily="34" charset="0"/>
              <a:buChar char="–"/>
              <a:defRPr sz="2902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81867" indent="-236085">
              <a:spcBef>
                <a:spcPct val="20000"/>
              </a:spcBef>
              <a:buFont typeface="Arial" panose="020B0604020202020204" pitchFamily="34" charset="0"/>
              <a:buChar char="•"/>
              <a:defRPr sz="2448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54038" indent="-236085">
              <a:spcBef>
                <a:spcPct val="20000"/>
              </a:spcBef>
              <a:buFont typeface="Arial" panose="020B0604020202020204" pitchFamily="34" charset="0"/>
              <a:buChar char="–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7648" indent="-236085">
              <a:spcBef>
                <a:spcPct val="20000"/>
              </a:spcBef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42236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56825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71414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86003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B596F-15AF-400D-9FD9-E084D14D74CB}" type="slidenum">
              <a:rPr lang="en-US" altLang="en-US" sz="1270">
                <a:solidFill>
                  <a:srgbClr val="898989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70">
              <a:solidFill>
                <a:srgbClr val="898989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9" descr="B4408-f07-12">
            <a:extLst>
              <a:ext uri="{FF2B5EF4-FFF2-40B4-BE49-F238E27FC236}">
                <a16:creationId xmlns:a16="http://schemas.microsoft.com/office/drawing/2014/main" id="{48EF34C5-6144-40DA-9AD8-058399B3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526" y="2651645"/>
            <a:ext cx="8513479" cy="3063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2C71926-B351-4814-9031-F3E59660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39" y="761521"/>
            <a:ext cx="5976997" cy="1143000"/>
          </a:xfrm>
        </p:spPr>
        <p:txBody>
          <a:bodyPr/>
          <a:lstStyle/>
          <a:p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Making Moral Management Actionable</a:t>
            </a:r>
            <a:endParaRPr lang="id-ID" altLang="id-ID" sz="3627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F1B7-146B-417C-ABEF-4F57BC28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460" y="1957783"/>
            <a:ext cx="8481809" cy="4268256"/>
          </a:xfrm>
        </p:spPr>
        <p:txBody>
          <a:bodyPr>
            <a:normAutofit fontScale="92500"/>
          </a:bodyPr>
          <a:lstStyle/>
          <a:p>
            <a:pPr marL="472839" indent="-472839" algn="just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539" dirty="0">
                <a:cs typeface="Times New Roman" pitchFamily="18" charset="0"/>
              </a:rPr>
              <a:t>The characteristics of immoral, moral and amoral management provide </a:t>
            </a:r>
            <a:r>
              <a:rPr lang="en-US" sz="2539" b="1" dirty="0">
                <a:cs typeface="Times New Roman" pitchFamily="18" charset="0"/>
              </a:rPr>
              <a:t>benchmarks</a:t>
            </a:r>
            <a:r>
              <a:rPr lang="en-US" sz="2539" dirty="0">
                <a:cs typeface="Times New Roman" pitchFamily="18" charset="0"/>
              </a:rPr>
              <a:t> for </a:t>
            </a:r>
            <a:r>
              <a:rPr lang="en-US" sz="2539" b="1" dirty="0">
                <a:cs typeface="Times New Roman" pitchFamily="18" charset="0"/>
              </a:rPr>
              <a:t>managerial self-analysis</a:t>
            </a:r>
            <a:r>
              <a:rPr lang="en-US" sz="2539" dirty="0">
                <a:cs typeface="Times New Roman" pitchFamily="18" charset="0"/>
              </a:rPr>
              <a:t>, and help managers recognize the need to move from the immoral or amoral ethic to the moral ethic. </a:t>
            </a:r>
          </a:p>
          <a:p>
            <a:pPr marL="472839" indent="-472839" algn="just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539" b="1" dirty="0">
                <a:cs typeface="Times New Roman" pitchFamily="18" charset="0"/>
              </a:rPr>
              <a:t>Amoral management </a:t>
            </a:r>
            <a:r>
              <a:rPr lang="en-US" sz="2539" dirty="0">
                <a:cs typeface="Times New Roman" pitchFamily="18" charset="0"/>
              </a:rPr>
              <a:t>is a morally vacuous condition that </a:t>
            </a:r>
            <a:r>
              <a:rPr lang="en-US" sz="2539" b="1" dirty="0">
                <a:cs typeface="Times New Roman" pitchFamily="18" charset="0"/>
              </a:rPr>
              <a:t>can easily be disguised </a:t>
            </a:r>
            <a:r>
              <a:rPr lang="en-US" sz="2539" dirty="0">
                <a:cs typeface="Times New Roman" pitchFamily="18" charset="0"/>
              </a:rPr>
              <a:t>as an innocent, practical, bottom-line philosophy. But it is the bane of the management profession. </a:t>
            </a:r>
          </a:p>
          <a:p>
            <a:pPr marL="472839" indent="-472839" algn="just">
              <a:spcBef>
                <a:spcPts val="0"/>
              </a:spcBef>
              <a:spcAft>
                <a:spcPts val="1241"/>
              </a:spcAft>
              <a:defRPr/>
            </a:pPr>
            <a:r>
              <a:rPr lang="en-US" sz="2539" dirty="0">
                <a:cs typeface="Times New Roman" pitchFamily="18" charset="0"/>
              </a:rPr>
              <a:t>Most managers are not “bad guys,” but  </a:t>
            </a:r>
            <a:r>
              <a:rPr lang="en-US" sz="2539" b="1" dirty="0">
                <a:cs typeface="Times New Roman" pitchFamily="18" charset="0"/>
              </a:rPr>
              <a:t>managerial decision-making cannot be ethically neutral</a:t>
            </a:r>
            <a:r>
              <a:rPr lang="en-US" sz="2539" dirty="0">
                <a:cs typeface="Times New Roman" pitchFamily="18" charset="0"/>
              </a:rPr>
              <a:t>. Both immoral and amoral management must be discarded and the process of developing moral judgment begun</a:t>
            </a:r>
            <a:r>
              <a:rPr lang="en-US" sz="3627" dirty="0">
                <a:cs typeface="Times New Roman" pitchFamily="18" charset="0"/>
              </a:rPr>
              <a:t>. </a:t>
            </a:r>
          </a:p>
          <a:p>
            <a:pPr algn="just">
              <a:defRPr/>
            </a:pPr>
            <a:endParaRPr lang="id-ID" sz="362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8ED9-9BCD-467D-8F87-321CE9E8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07" y="564303"/>
            <a:ext cx="5976997" cy="1143000"/>
          </a:xfrm>
        </p:spPr>
        <p:txBody>
          <a:bodyPr/>
          <a:lstStyle/>
          <a:p>
            <a:pPr eaLnBrk="1" hangingPunct="1"/>
            <a:r>
              <a:rPr lang="en-US" altLang="id-ID" sz="3627">
                <a:solidFill>
                  <a:schemeClr val="tx2"/>
                </a:solidFill>
                <a:cs typeface="Times New Roman" panose="02020603050405020304" pitchFamily="18" charset="0"/>
              </a:rPr>
              <a:t>Developing Moral Judgement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5E917-AB25-494B-ACA4-C2B9118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64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7278" indent="-295107">
              <a:spcBef>
                <a:spcPct val="20000"/>
              </a:spcBef>
              <a:buFont typeface="Arial" panose="020B0604020202020204" pitchFamily="34" charset="0"/>
              <a:buChar char="–"/>
              <a:defRPr sz="2902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81867" indent="-236085">
              <a:spcBef>
                <a:spcPct val="20000"/>
              </a:spcBef>
              <a:buFont typeface="Arial" panose="020B0604020202020204" pitchFamily="34" charset="0"/>
              <a:buChar char="•"/>
              <a:defRPr sz="2448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54038" indent="-236085">
              <a:spcBef>
                <a:spcPct val="20000"/>
              </a:spcBef>
              <a:buFont typeface="Arial" panose="020B0604020202020204" pitchFamily="34" charset="0"/>
              <a:buChar char="–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7648" indent="-236085">
              <a:spcBef>
                <a:spcPct val="20000"/>
              </a:spcBef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42236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56825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71414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86003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CC574-E244-4488-8278-A61825312DFE}" type="slidenum">
              <a:rPr lang="en-US" altLang="en-US" sz="1270">
                <a:solidFill>
                  <a:srgbClr val="898989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70">
              <a:solidFill>
                <a:srgbClr val="898989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10" descr="B4408-f07-13">
            <a:extLst>
              <a:ext uri="{FF2B5EF4-FFF2-40B4-BE49-F238E27FC236}">
                <a16:creationId xmlns:a16="http://schemas.microsoft.com/office/drawing/2014/main" id="{38F4001A-9E85-4D63-A405-B896F77C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6337" y="2703468"/>
            <a:ext cx="8173746" cy="29208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96698-0B75-49F9-9A7E-25BF20A57EB1}"/>
              </a:ext>
            </a:extLst>
          </p:cNvPr>
          <p:cNvSpPr txBox="1"/>
          <p:nvPr/>
        </p:nvSpPr>
        <p:spPr>
          <a:xfrm>
            <a:off x="2057352" y="2009608"/>
            <a:ext cx="8723652" cy="597809"/>
          </a:xfrm>
          <a:prstGeom prst="rect">
            <a:avLst/>
          </a:prstGeom>
          <a:noFill/>
        </p:spPr>
        <p:txBody>
          <a:bodyPr lIns="94568" tIns="47284" rIns="94568" bIns="47284">
            <a:spAutoFit/>
          </a:bodyPr>
          <a:lstStyle/>
          <a:p>
            <a:pPr algn="ctr">
              <a:defRPr/>
            </a:pPr>
            <a:r>
              <a:rPr lang="en-US" sz="3264" b="1" dirty="0">
                <a:solidFill>
                  <a:schemeClr val="tx2"/>
                </a:solidFill>
              </a:rPr>
              <a:t>Kohlberg’s Levels of Moral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2F27AD7-4CB4-47B1-AEAA-2747FF3E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234" y="780235"/>
            <a:ext cx="6696771" cy="1143000"/>
          </a:xfrm>
        </p:spPr>
        <p:txBody>
          <a:bodyPr/>
          <a:lstStyle/>
          <a:p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Why Managers and Employees </a:t>
            </a:r>
            <a:b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Behave Ethically</a:t>
            </a:r>
            <a:r>
              <a:rPr lang="id-ID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?</a:t>
            </a:r>
            <a:endParaRPr lang="id-ID" altLang="id-ID" sz="3627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60CBF-15BD-482F-B17B-07FF93412BDE}"/>
              </a:ext>
            </a:extLst>
          </p:cNvPr>
          <p:cNvGrpSpPr>
            <a:grpSpLocks/>
          </p:cNvGrpSpPr>
          <p:nvPr/>
        </p:nvGrpSpPr>
        <p:grpSpPr bwMode="auto">
          <a:xfrm>
            <a:off x="2733560" y="2232880"/>
            <a:ext cx="7804821" cy="3863120"/>
            <a:chOff x="336" y="1008"/>
            <a:chExt cx="5280" cy="24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8C7975-1D27-4580-8EC6-B54614B8B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52"/>
              <a:ext cx="1728" cy="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48" b="1" dirty="0">
                  <a:solidFill>
                    <a:schemeClr val="bg1"/>
                  </a:solidFill>
                  <a:cs typeface="Times New Roman" pitchFamily="18" charset="0"/>
                </a:rPr>
                <a:t>Most of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0EDC8-D352-4715-82DA-16224D01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00"/>
              <a:ext cx="1728" cy="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48" b="1" dirty="0">
                  <a:solidFill>
                    <a:schemeClr val="bg1"/>
                  </a:solidFill>
                  <a:cs typeface="Times New Roman" pitchFamily="18" charset="0"/>
                </a:rPr>
                <a:t>Many of Us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5D58B1-42D8-46F1-9623-01822220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24"/>
              <a:ext cx="1728" cy="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48" b="1" dirty="0">
                  <a:solidFill>
                    <a:schemeClr val="bg1"/>
                  </a:solidFill>
                  <a:cs typeface="Times New Roman" pitchFamily="18" charset="0"/>
                </a:rPr>
                <a:t>Very Few Of Us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705D7D-483C-4F8B-92EC-76C80B1F8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168" cy="768"/>
              <a:chOff x="2448" y="1008"/>
              <a:chExt cx="2976" cy="768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27E2F62A-FCEF-4F01-8148-E40A9A38B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976" cy="3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632" b="1" dirty="0">
                    <a:cs typeface="Times New Roman" pitchFamily="18" charset="0"/>
                  </a:rPr>
                  <a:t>1.  To avoid some punishment</a:t>
                </a:r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3BE3290D-A138-4ADE-BD98-FDDC5B41B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40"/>
                <a:ext cx="2976" cy="3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632" b="1" dirty="0">
                    <a:cs typeface="Times New Roman" pitchFamily="18" charset="0"/>
                  </a:rPr>
                  <a:t>2.  To receive some reward</a:t>
                </a:r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A70DD62B-2C54-4839-A8BB-7E787CC40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956"/>
              <a:ext cx="3168" cy="768"/>
              <a:chOff x="2448" y="1008"/>
              <a:chExt cx="2976" cy="768"/>
            </a:xfrm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65E175B8-BBC5-4E76-BE7E-B5E7A06C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976" cy="3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632" b="1" dirty="0">
                    <a:cs typeface="Times New Roman" pitchFamily="18" charset="0"/>
                  </a:rPr>
                  <a:t>3.  To be responsive to family, friends, </a:t>
                </a:r>
                <a:br>
                  <a:rPr lang="en-US" sz="1632" b="1" dirty="0">
                    <a:cs typeface="Times New Roman" pitchFamily="18" charset="0"/>
                  </a:rPr>
                </a:br>
                <a:r>
                  <a:rPr lang="en-US" sz="1632" b="1" dirty="0">
                    <a:cs typeface="Times New Roman" pitchFamily="18" charset="0"/>
                  </a:rPr>
                  <a:t>     or superiors</a:t>
                </a: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FFC776DE-0B62-47F0-8DAD-0AA5B913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40"/>
                <a:ext cx="2976" cy="3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632" b="1" dirty="0">
                    <a:cs typeface="Times New Roman" pitchFamily="18" charset="0"/>
                  </a:rPr>
                  <a:t>4.  To be a good citizen</a:t>
                </a:r>
              </a:p>
            </p:txBody>
          </p:sp>
        </p:grp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4CAADF17-10E9-4D30-9CCB-EE20A09D0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96"/>
              <a:ext cx="3168" cy="3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632" b="1" dirty="0">
                  <a:cs typeface="Times New Roman" pitchFamily="18" charset="0"/>
                </a:rPr>
                <a:t>5.  To do what is right, pursue some ideal</a:t>
              </a:r>
            </a:p>
          </p:txBody>
        </p:sp>
        <p:cxnSp>
          <p:nvCxnSpPr>
            <p:cNvPr id="11" name="AutoShape 14">
              <a:extLst>
                <a:ext uri="{FF2B5EF4-FFF2-40B4-BE49-F238E27FC236}">
                  <a16:creationId xmlns:a16="http://schemas.microsoft.com/office/drawing/2014/main" id="{7363BEBA-140A-4F18-A0AB-1982C80EF1DC}"/>
                </a:ext>
              </a:extLst>
            </p:cNvPr>
            <p:cNvCxnSpPr>
              <a:cxnSpLocks noChangeShapeType="1"/>
              <a:stCxn id="5" idx="3"/>
              <a:endCxn id="18" idx="1"/>
            </p:cNvCxnSpPr>
            <p:nvPr/>
          </p:nvCxnSpPr>
          <p:spPr bwMode="auto">
            <a:xfrm flipV="1">
              <a:off x="2064" y="1176"/>
              <a:ext cx="384" cy="21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2" name="AutoShape 15">
              <a:extLst>
                <a:ext uri="{FF2B5EF4-FFF2-40B4-BE49-F238E27FC236}">
                  <a16:creationId xmlns:a16="http://schemas.microsoft.com/office/drawing/2014/main" id="{A2A1F145-FC97-4E81-B246-DE351F47E7FB}"/>
                </a:ext>
              </a:extLst>
            </p:cNvPr>
            <p:cNvCxnSpPr>
              <a:cxnSpLocks noChangeShapeType="1"/>
              <a:stCxn id="5" idx="3"/>
              <a:endCxn id="19" idx="1"/>
            </p:cNvCxnSpPr>
            <p:nvPr/>
          </p:nvCxnSpPr>
          <p:spPr bwMode="auto">
            <a:xfrm>
              <a:off x="2064" y="1392"/>
              <a:ext cx="384" cy="21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3" name="AutoShape 16">
              <a:extLst>
                <a:ext uri="{FF2B5EF4-FFF2-40B4-BE49-F238E27FC236}">
                  <a16:creationId xmlns:a16="http://schemas.microsoft.com/office/drawing/2014/main" id="{5724291C-3F63-4B2F-A98D-E1A9F6EB17D3}"/>
                </a:ext>
              </a:extLst>
            </p:cNvPr>
            <p:cNvCxnSpPr>
              <a:cxnSpLocks noChangeShapeType="1"/>
              <a:stCxn id="6" idx="3"/>
              <a:endCxn id="16" idx="1"/>
            </p:cNvCxnSpPr>
            <p:nvPr/>
          </p:nvCxnSpPr>
          <p:spPr bwMode="auto">
            <a:xfrm flipV="1">
              <a:off x="2064" y="2124"/>
              <a:ext cx="384" cy="21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" name="AutoShape 17">
              <a:extLst>
                <a:ext uri="{FF2B5EF4-FFF2-40B4-BE49-F238E27FC236}">
                  <a16:creationId xmlns:a16="http://schemas.microsoft.com/office/drawing/2014/main" id="{DD5F41CA-5CFD-4E87-A3B8-FD58F4E319EA}"/>
                </a:ext>
              </a:extLst>
            </p:cNvPr>
            <p:cNvCxnSpPr>
              <a:cxnSpLocks noChangeShapeType="1"/>
              <a:stCxn id="6" idx="3"/>
              <a:endCxn id="17" idx="1"/>
            </p:cNvCxnSpPr>
            <p:nvPr/>
          </p:nvCxnSpPr>
          <p:spPr bwMode="auto">
            <a:xfrm>
              <a:off x="2064" y="2340"/>
              <a:ext cx="384" cy="21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5" name="AutoShape 18">
              <a:extLst>
                <a:ext uri="{FF2B5EF4-FFF2-40B4-BE49-F238E27FC236}">
                  <a16:creationId xmlns:a16="http://schemas.microsoft.com/office/drawing/2014/main" id="{B22BB01E-CDF3-41F3-885E-EA7F8E217C1F}"/>
                </a:ext>
              </a:extLst>
            </p:cNvPr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>
              <a:off x="2064" y="3264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D434-2E89-41DF-A4F4-0815930F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348" y="601731"/>
            <a:ext cx="5976997" cy="1143000"/>
          </a:xfrm>
        </p:spPr>
        <p:txBody>
          <a:bodyPr/>
          <a:lstStyle/>
          <a:p>
            <a:pPr eaLnBrk="1" hangingPunct="1"/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Ethics of Care as</a:t>
            </a:r>
            <a:b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altLang="en-US" sz="3627">
                <a:solidFill>
                  <a:schemeClr val="tx2"/>
                </a:solidFill>
                <a:cs typeface="Times New Roman" panose="02020603050405020304" pitchFamily="18" charset="0"/>
              </a:rPr>
              <a:t>Alternative to Kohlberg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C46E0-578E-4CF6-A3CE-134B2B91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64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7278" indent="-295107">
              <a:spcBef>
                <a:spcPct val="20000"/>
              </a:spcBef>
              <a:buFont typeface="Arial" panose="020B0604020202020204" pitchFamily="34" charset="0"/>
              <a:buChar char="–"/>
              <a:defRPr sz="2902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81867" indent="-236085">
              <a:spcBef>
                <a:spcPct val="20000"/>
              </a:spcBef>
              <a:buFont typeface="Arial" panose="020B0604020202020204" pitchFamily="34" charset="0"/>
              <a:buChar char="•"/>
              <a:defRPr sz="2448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54038" indent="-236085">
              <a:spcBef>
                <a:spcPct val="20000"/>
              </a:spcBef>
              <a:buFont typeface="Arial" panose="020B0604020202020204" pitchFamily="34" charset="0"/>
              <a:buChar char="–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7648" indent="-236085">
              <a:spcBef>
                <a:spcPct val="20000"/>
              </a:spcBef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42236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56825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71414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86003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210FC4-C1A4-44FE-AC9C-6848831A073D}" type="slidenum">
              <a:rPr lang="en-US" altLang="en-US" sz="1270">
                <a:solidFill>
                  <a:srgbClr val="898989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70">
              <a:solidFill>
                <a:srgbClr val="898989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9A76055-8975-4A60-8EA9-3F6B3C8C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52" y="1980816"/>
            <a:ext cx="4796569" cy="914113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4568" tIns="47284" rIns="94568" bIns="47284" anchor="ctr"/>
          <a:lstStyle/>
          <a:p>
            <a:pPr algn="ctr">
              <a:defRPr/>
            </a:pPr>
            <a:r>
              <a:rPr lang="en-US" sz="2267" b="1" dirty="0">
                <a:cs typeface="Times New Roman" pitchFamily="18" charset="0"/>
              </a:rPr>
              <a:t>Recognize their own needs </a:t>
            </a:r>
            <a:br>
              <a:rPr lang="en-US" sz="2267" b="1" dirty="0">
                <a:cs typeface="Times New Roman" pitchFamily="18" charset="0"/>
              </a:rPr>
            </a:br>
            <a:r>
              <a:rPr lang="en-US" sz="2267" b="1" dirty="0">
                <a:cs typeface="Times New Roman" pitchFamily="18" charset="0"/>
              </a:rPr>
              <a:t>and needs of others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DD9472FB-61EA-4383-9963-D6782968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492" y="3479385"/>
            <a:ext cx="5025458" cy="101632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4568" tIns="47284" rIns="94568" bIns="47284" anchor="ctr"/>
          <a:lstStyle/>
          <a:p>
            <a:pPr algn="ctr">
              <a:defRPr/>
            </a:pPr>
            <a:r>
              <a:rPr lang="en-US" sz="2267" b="1" dirty="0">
                <a:cs typeface="Times New Roman" pitchFamily="18" charset="0"/>
              </a:rPr>
              <a:t>Establish connections and </a:t>
            </a:r>
            <a:br>
              <a:rPr lang="en-US" sz="2267" b="1" dirty="0">
                <a:cs typeface="Times New Roman" pitchFamily="18" charset="0"/>
              </a:rPr>
            </a:br>
            <a:r>
              <a:rPr lang="en-US" sz="2267" b="1" dirty="0">
                <a:cs typeface="Times New Roman" pitchFamily="18" charset="0"/>
              </a:rPr>
              <a:t>participate in social life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D71941-77EB-476A-A940-1109E59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526" y="4977953"/>
            <a:ext cx="5170851" cy="1000485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4568" tIns="47284" rIns="94568" bIns="47284" anchor="ctr"/>
          <a:lstStyle/>
          <a:p>
            <a:pPr algn="ctr">
              <a:defRPr/>
            </a:pPr>
            <a:r>
              <a:rPr lang="en-US" sz="2267" b="1" dirty="0">
                <a:cs typeface="Times New Roman" pitchFamily="18" charset="0"/>
              </a:rPr>
              <a:t>Self is Sole Object of Concern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31F40BF4-CB07-41D1-AEF5-63DCB96F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222" y="5271620"/>
            <a:ext cx="883032" cy="38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68" tIns="47284" rIns="94568" bIns="4728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4" b="1" i="1">
                <a:cs typeface="Times New Roman" panose="02020603050405020304" pitchFamily="18" charset="0"/>
              </a:rPr>
              <a:t>Level 1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68CED14F-5CE8-4FDE-B4B9-07C4993B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706" y="3786008"/>
            <a:ext cx="883032" cy="38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68" tIns="47284" rIns="94568" bIns="4728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4" b="1" i="1">
                <a:cs typeface="Times New Roman" panose="02020603050405020304" pitchFamily="18" charset="0"/>
              </a:rPr>
              <a:t>Level 2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FADD2B52-1B70-41E9-AB80-2FF9909C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0" y="2362297"/>
            <a:ext cx="883032" cy="38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68" tIns="47284" rIns="94568" bIns="4728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4" b="1" i="1">
                <a:cs typeface="Times New Roman" panose="02020603050405020304" pitchFamily="18" charset="0"/>
              </a:rPr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6BA8-518D-433D-ABDF-72E7BA04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62" y="803267"/>
            <a:ext cx="5464519" cy="5412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3627">
                <a:solidFill>
                  <a:schemeClr val="tx2"/>
                </a:solidFill>
                <a:cs typeface="Times New Roman" panose="02020603050405020304" pitchFamily="18" charset="0"/>
              </a:rPr>
              <a:t>Different Sources of a Person’s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64684-8547-4F8C-9C7E-F42BD5F9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64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7278" indent="-295107">
              <a:spcBef>
                <a:spcPct val="20000"/>
              </a:spcBef>
              <a:buFont typeface="Arial" panose="020B0604020202020204" pitchFamily="34" charset="0"/>
              <a:buChar char="–"/>
              <a:defRPr sz="2902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81867" indent="-236085">
              <a:spcBef>
                <a:spcPct val="20000"/>
              </a:spcBef>
              <a:buFont typeface="Arial" panose="020B0604020202020204" pitchFamily="34" charset="0"/>
              <a:buChar char="•"/>
              <a:defRPr sz="2448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54038" indent="-236085">
              <a:spcBef>
                <a:spcPct val="20000"/>
              </a:spcBef>
              <a:buFont typeface="Arial" panose="020B0604020202020204" pitchFamily="34" charset="0"/>
              <a:buChar char="–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7648" indent="-236085">
              <a:spcBef>
                <a:spcPct val="20000"/>
              </a:spcBef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42236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56825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71414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86003" indent="-236085" defTabSz="47217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86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7A488-FBB8-4D99-91A3-A08766F25971}" type="slidenum">
              <a:rPr lang="en-US" altLang="en-US" sz="1270">
                <a:solidFill>
                  <a:srgbClr val="898989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70">
              <a:solidFill>
                <a:srgbClr val="898989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065589FB-0CD9-40B1-A2D2-5437FA1FE0B1}"/>
              </a:ext>
            </a:extLst>
          </p:cNvPr>
          <p:cNvGrpSpPr>
            <a:grpSpLocks/>
          </p:cNvGrpSpPr>
          <p:nvPr/>
        </p:nvGrpSpPr>
        <p:grpSpPr bwMode="auto">
          <a:xfrm>
            <a:off x="2689919" y="2356613"/>
            <a:ext cx="7802743" cy="3999737"/>
            <a:chOff x="432" y="1008"/>
            <a:chExt cx="5088" cy="2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C93C9B5B-2536-43D4-9B83-5BE46C01C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008"/>
              <a:ext cx="2784" cy="2640"/>
              <a:chOff x="1632" y="1008"/>
              <a:chExt cx="3360" cy="2832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97CA99C5-7103-4CCE-A713-AF91389D5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93"/>
                <a:ext cx="3360" cy="49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67" b="1" dirty="0">
                    <a:cs typeface="Times New Roman" pitchFamily="18" charset="0"/>
                  </a:rPr>
                  <a:t>Philosophical values</a:t>
                </a:r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D6DFC9BD-3073-4490-B9F9-AAF4A0291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178"/>
                <a:ext cx="3360" cy="49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67" b="1" dirty="0">
                    <a:cs typeface="Times New Roman" pitchFamily="18" charset="0"/>
                  </a:rPr>
                  <a:t>Cultural values</a:t>
                </a:r>
              </a:p>
            </p:txBody>
          </p:sp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B18B2C23-79BC-4A2B-AE7C-86445B8C4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63"/>
                <a:ext cx="3360" cy="49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67" b="1" dirty="0">
                    <a:cs typeface="Times New Roman" pitchFamily="18" charset="0"/>
                  </a:rPr>
                  <a:t>Legal values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566F947D-E174-4424-8DFF-13819043E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3360" cy="49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67" b="1" dirty="0">
                    <a:cs typeface="Times New Roman" pitchFamily="18" charset="0"/>
                  </a:rPr>
                  <a:t>Religious values</a:t>
                </a:r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727A2650-1856-48F0-8B22-3313C24A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348"/>
                <a:ext cx="3360" cy="49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67" b="1" dirty="0">
                    <a:cs typeface="Times New Roman" pitchFamily="18" charset="0"/>
                  </a:rPr>
                  <a:t>Professional values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61FC76-55C0-4FDB-8CB2-6B101EEC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88"/>
              <a:ext cx="1824" cy="168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48" b="1" dirty="0">
                  <a:solidFill>
                    <a:schemeClr val="bg1"/>
                  </a:solidFill>
                  <a:cs typeface="Times New Roman" pitchFamily="18" charset="0"/>
                </a:rPr>
                <a:t>The Web </a:t>
              </a:r>
              <a:br>
                <a:rPr lang="en-US" sz="2448" b="1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2448" b="1" dirty="0">
                  <a:solidFill>
                    <a:schemeClr val="bg1"/>
                  </a:solidFill>
                  <a:cs typeface="Times New Roman" pitchFamily="18" charset="0"/>
                </a:rPr>
                <a:t>of Values</a:t>
              </a:r>
            </a:p>
          </p:txBody>
        </p: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2007FA66-390D-47F6-AB96-F0801A545BBC}"/>
                </a:ext>
              </a:extLst>
            </p:cNvPr>
            <p:cNvCxnSpPr>
              <a:cxnSpLocks noChangeShapeType="1"/>
              <a:stCxn id="11" idx="6"/>
              <a:endCxn id="20" idx="1"/>
            </p:cNvCxnSpPr>
            <p:nvPr/>
          </p:nvCxnSpPr>
          <p:spPr bwMode="auto">
            <a:xfrm flipV="1">
              <a:off x="2256" y="1238"/>
              <a:ext cx="480" cy="109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B718B6FF-39F8-4745-B8E5-FCDADAA002AD}"/>
                </a:ext>
              </a:extLst>
            </p:cNvPr>
            <p:cNvCxnSpPr>
              <a:cxnSpLocks noChangeShapeType="1"/>
              <a:stCxn id="11" idx="6"/>
              <a:endCxn id="17" idx="1"/>
            </p:cNvCxnSpPr>
            <p:nvPr/>
          </p:nvCxnSpPr>
          <p:spPr bwMode="auto">
            <a:xfrm flipV="1">
              <a:off x="2256" y="1783"/>
              <a:ext cx="480" cy="5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CD7AA2D3-12D5-4182-A529-E16B36A3B02E}"/>
                </a:ext>
              </a:extLst>
            </p:cNvPr>
            <p:cNvCxnSpPr>
              <a:cxnSpLocks noChangeShapeType="1"/>
              <a:stCxn id="11" idx="6"/>
              <a:endCxn id="18" idx="1"/>
            </p:cNvCxnSpPr>
            <p:nvPr/>
          </p:nvCxnSpPr>
          <p:spPr bwMode="auto">
            <a:xfrm>
              <a:off x="2256" y="2328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2E6995AA-3ACE-43A4-8A26-C5A603F21FC9}"/>
                </a:ext>
              </a:extLst>
            </p:cNvPr>
            <p:cNvCxnSpPr>
              <a:cxnSpLocks noChangeShapeType="1"/>
              <a:stCxn id="11" idx="6"/>
              <a:endCxn id="19" idx="1"/>
            </p:cNvCxnSpPr>
            <p:nvPr/>
          </p:nvCxnSpPr>
          <p:spPr bwMode="auto">
            <a:xfrm>
              <a:off x="2256" y="2328"/>
              <a:ext cx="480" cy="54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B675F893-C679-4758-A2F0-A4395A05F4C3}"/>
                </a:ext>
              </a:extLst>
            </p:cNvPr>
            <p:cNvCxnSpPr>
              <a:cxnSpLocks noChangeShapeType="1"/>
              <a:stCxn id="11" idx="6"/>
              <a:endCxn id="21" idx="1"/>
            </p:cNvCxnSpPr>
            <p:nvPr/>
          </p:nvCxnSpPr>
          <p:spPr bwMode="auto">
            <a:xfrm>
              <a:off x="2256" y="2328"/>
              <a:ext cx="480" cy="109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BF82977-82A3-48ED-8032-AE45D3585A5A}"/>
              </a:ext>
            </a:extLst>
          </p:cNvPr>
          <p:cNvSpPr txBox="1"/>
          <p:nvPr/>
        </p:nvSpPr>
        <p:spPr>
          <a:xfrm>
            <a:off x="1930672" y="1701544"/>
            <a:ext cx="8562423" cy="542089"/>
          </a:xfrm>
          <a:prstGeom prst="rect">
            <a:avLst/>
          </a:prstGeom>
          <a:noFill/>
        </p:spPr>
        <p:txBody>
          <a:bodyPr lIns="94568" tIns="47284" rIns="94568" bIns="47284">
            <a:spAutoFit/>
          </a:bodyPr>
          <a:lstStyle/>
          <a:p>
            <a:pPr algn="r">
              <a:defRPr/>
            </a:pPr>
            <a:r>
              <a:rPr lang="en-US" sz="2902" b="1" dirty="0">
                <a:solidFill>
                  <a:schemeClr val="tx2"/>
                </a:solidFill>
              </a:rPr>
              <a:t>External sources: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 Black</vt:lpstr>
      <vt:lpstr>Arial</vt:lpstr>
      <vt:lpstr>Calibri</vt:lpstr>
      <vt:lpstr>Calibri Light</vt:lpstr>
      <vt:lpstr>Open Sans</vt:lpstr>
      <vt:lpstr>Office Theme</vt:lpstr>
      <vt:lpstr>PowerPoint Presentation</vt:lpstr>
      <vt:lpstr>Two Hypotheses Regarding  Moral Management Models</vt:lpstr>
      <vt:lpstr>Three Models of Management Morality and Emphases on CSR</vt:lpstr>
      <vt:lpstr>Moral Management Models And  Acceptance or Rejection of  Stakeholder Thinking</vt:lpstr>
      <vt:lpstr>Making Moral Management Actionable</vt:lpstr>
      <vt:lpstr>Developing Moral Judgement</vt:lpstr>
      <vt:lpstr>Why Managers and Employees  Behave Ethically?</vt:lpstr>
      <vt:lpstr>Ethics of Care as Alternative to Kohlberg</vt:lpstr>
      <vt:lpstr>Different Sources of a Person’s Values</vt:lpstr>
      <vt:lpstr>Sources Internal to the Organization</vt:lpstr>
      <vt:lpstr>Elements of Moral Judgment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 maulana</dc:creator>
  <cp:lastModifiedBy>fahmi maulana</cp:lastModifiedBy>
  <cp:revision>1</cp:revision>
  <dcterms:created xsi:type="dcterms:W3CDTF">2022-04-01T12:35:06Z</dcterms:created>
  <dcterms:modified xsi:type="dcterms:W3CDTF">2022-04-01T12:39:10Z</dcterms:modified>
</cp:coreProperties>
</file>