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E596-9BD5-4D84-BE9E-E4DD51711A2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785B2-D59B-4A8D-859F-519231B4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1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1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8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785B2-D59B-4A8D-859F-519231B455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5060-EA54-414F-AE69-29095C17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A09FD-79E7-4171-98DF-1E2FC1372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8E87-5FBC-4A4D-9C18-21E67CD9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8B9-64C5-4AF2-BB7D-34C458A9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1D4C-9721-429E-A4C3-9260E2F9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5B3-CAEF-4EF8-8E8A-E045E62C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1480-A270-4DB8-8DC4-577987BA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39FB-AA0C-4A91-856B-EC9CBEAA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C2B-6F90-4DAE-B58B-44FAC5F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34B1-C2E0-47C7-83A5-90C157C8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5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9938B-521E-4DEE-B6EC-312017336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A992-B7ED-413B-9380-EC04875E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0678-ACFC-4052-8FB7-26A163FF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17C9-DB57-4AE8-85F9-718D69AE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F5AB-EF38-409F-A611-E3EE5289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C334-8C46-4636-9581-D27773F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CF98-7C20-480B-B578-33CC94D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4B9A-28BA-4FBD-9BF1-365DCAF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06BE-F7F4-465C-87D8-DCBD273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9011-F785-4649-93E4-5BC2BC8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6491-529D-4367-BAC6-6364AF0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7991-6728-49EB-931B-0F91AD94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7B82-7D50-42C2-BFCD-6F625FF8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D897-ECF0-4562-9BE8-80487F25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FBFD-ADC3-433E-B12E-5E47BE4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2145-C7D3-4C7A-BEDA-AE70073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DD-2105-4A03-BE1F-9C5B2184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CE54-335D-49F2-A8C5-3F52E4E7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9B1E-512F-4CE6-86E0-6D96AEED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0CC4A-4246-40D3-AF87-1EF4C216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A6B32-CF02-4239-B862-6D17021C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AA66-A330-45FA-88D7-C65EF331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7CBB-17EA-4791-81A4-5158B6EE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695B4-8C99-433F-8F21-8EAFFCB4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FF11E-CE50-4921-8F50-9D88D2A6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2268-FCB1-44E3-BBE8-C79C02293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9B80E-14CD-47BB-BE6D-D6AF2927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B9466-EA75-4864-82EE-4007AB45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C2591-9247-408D-B731-2C095D63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D397-78ED-47D1-AC86-0FED6771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08D2F-104D-407B-985A-D07837C7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7154F-22BC-4A58-B89F-9DAA53E1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9CF5-45B2-4218-B59E-E78C684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13ED2-B37E-4E43-9A00-BF0AF8CB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445FA-7D8C-42E1-8018-59655DD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DEAFA-CB41-4D23-BAA0-4CC2480F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961E-1A4E-4D4F-875B-25F670A9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A40A-6F83-4FDA-965E-7D753FD8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8A103-618B-48B4-BE27-B3CF4797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12BB-1A29-4E31-B8FD-6946F81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3DB3-0530-4706-95F6-C476CEB1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C7B74-219A-4D0E-99F4-089998BB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1A4D-507D-4BA8-9DED-323636F2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B4338-6DB8-48DD-8D9C-58362AB7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C3F5-9AB4-471F-A860-1D5EE4C5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003C-4E54-4EB8-881B-59C1706A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A1E3-0053-49CC-8DE2-BD691BBC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B80D0-0B4B-433D-9016-2E59966C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CDD67-3CC4-4935-85F2-8CE7E47E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AE72-E158-47BD-BAC2-E38F233F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BB94-DAE6-499F-8F12-4B719AB46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200B-681D-4760-8AC6-D9D00AA9F1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214F-9252-43C9-BF30-627381CE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CF3E-6674-4B05-B8BC-701D958BB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2508-738C-44BC-89D2-2E7DAC6E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rstudio/cheatsheets/raw/master/base-r.pdf" TargetMode="External"/><Relationship Id="rId4" Type="http://schemas.openxmlformats.org/officeDocument/2006/relationships/hyperlink" Target="https://github.com/rstudio/cheatsheets/raw/master/rstudio-ide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230470/how-to-convert-excel-date-format-to-proper-date-in-r/623341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om/resources/webinars/data-wrangling-with-r-and-rstud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tanovia.com/en/lessons/k-means-clustering-in-r-algorith-and-practical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tt/TidyTuesday" TargetMode="External"/><Relationship Id="rId2" Type="http://schemas.openxmlformats.org/officeDocument/2006/relationships/hyperlink" Target="https://www.datanovia.com/en/blog/elegant-visualization-of-density-distribution-in-r-using-ridgel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hyperlink" Target="https://www.theguardian.com/politics/2020/oct/05/how-excel-may-have-caused-loss-of-16000-covid-tests-in-engl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77DF53B-36F5-474B-916D-8135336D3869}"/>
              </a:ext>
            </a:extLst>
          </p:cNvPr>
          <p:cNvGrpSpPr/>
          <p:nvPr/>
        </p:nvGrpSpPr>
        <p:grpSpPr>
          <a:xfrm>
            <a:off x="793643" y="1603329"/>
            <a:ext cx="10604713" cy="2814229"/>
            <a:chOff x="1063631" y="1841454"/>
            <a:chExt cx="10604713" cy="2814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06FD29-9EAB-47D2-A6E9-2FFD090D4797}"/>
                </a:ext>
              </a:extLst>
            </p:cNvPr>
            <p:cNvSpPr txBox="1"/>
            <p:nvPr/>
          </p:nvSpPr>
          <p:spPr>
            <a:xfrm>
              <a:off x="1063631" y="2525294"/>
              <a:ext cx="757611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latin typeface="Bahnschrift" panose="020B0502040204020203" pitchFamily="34" charset="0"/>
                </a:rPr>
                <a:t>Introduction to</a:t>
              </a:r>
            </a:p>
          </p:txBody>
        </p:sp>
        <p:pic>
          <p:nvPicPr>
            <p:cNvPr id="1028" name="Picture 4" descr="RStudio Logo Usage Guidelines - RStudio">
              <a:extLst>
                <a:ext uri="{FF2B5EF4-FFF2-40B4-BE49-F238E27FC236}">
                  <a16:creationId xmlns:a16="http://schemas.microsoft.com/office/drawing/2014/main" id="{B422F1F7-CEE5-4F47-8ACA-77479EB50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33"/>
            <a:stretch/>
          </p:blipFill>
          <p:spPr bwMode="auto">
            <a:xfrm>
              <a:off x="8850150" y="1841454"/>
              <a:ext cx="2818194" cy="2814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92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957B8E-A2C5-4BD5-AE0E-86C2DAF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67" y="391915"/>
            <a:ext cx="107894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Bahnschrift" panose="020B0502040204020203" pitchFamily="34" charset="0"/>
              </a:rPr>
              <a:t>Introduction to Basic Coding in 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3AB02-6CBA-47CC-A2A9-C040143D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1825625"/>
            <a:ext cx="4927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RStudio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Type </a:t>
            </a:r>
            <a:r>
              <a:rPr lang="en-US" sz="4000" dirty="0">
                <a:latin typeface="Bahnschrift" panose="020B0502040204020203" pitchFamily="34" charset="0"/>
              </a:rPr>
              <a:t>of Data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</a:t>
            </a:r>
            <a:r>
              <a:rPr lang="en-US" sz="4000" dirty="0">
                <a:latin typeface="Bahnschrift" panose="020B0502040204020203" pitchFamily="34" charset="0"/>
              </a:rPr>
              <a:t>Data</a:t>
            </a:r>
            <a:r>
              <a:rPr lang="en-US" sz="4000" b="1" dirty="0">
                <a:latin typeface="Bahnschrift" panose="020B0502040204020203" pitchFamily="34" charset="0"/>
              </a:rPr>
              <a:t> Structure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21564-C95A-4574-8AE3-2F941425856B}"/>
              </a:ext>
            </a:extLst>
          </p:cNvPr>
          <p:cNvSpPr txBox="1">
            <a:spLocks/>
          </p:cNvSpPr>
          <p:nvPr/>
        </p:nvSpPr>
        <p:spPr>
          <a:xfrm>
            <a:off x="5825285" y="1825625"/>
            <a:ext cx="5279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?help, </a:t>
            </a:r>
            <a:r>
              <a:rPr lang="en-US" sz="4000" dirty="0" err="1">
                <a:latin typeface="Bahnschrift" panose="020B0502040204020203" pitchFamily="34" charset="0"/>
              </a:rPr>
              <a:t>stackoverflow</a:t>
            </a:r>
            <a:r>
              <a:rPr lang="en-US" sz="4000" b="1" dirty="0">
                <a:latin typeface="Bahnschrif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Packages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</a:t>
            </a:r>
            <a:r>
              <a:rPr lang="en-US" sz="4000" dirty="0">
                <a:latin typeface="Bahnschrift" panose="020B0502040204020203" pitchFamily="34" charset="0"/>
              </a:rPr>
              <a:t>Pipeline</a:t>
            </a:r>
            <a:r>
              <a:rPr lang="en-US" sz="4000" b="1" dirty="0">
                <a:latin typeface="Bahnschrift" panose="020B0502040204020203" pitchFamily="34" charset="0"/>
              </a:rPr>
              <a:t> ‘%&gt;%’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 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23875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Studio Logo Usage Guidelines - RStudio">
            <a:extLst>
              <a:ext uri="{FF2B5EF4-FFF2-40B4-BE49-F238E27FC236}">
                <a16:creationId xmlns:a16="http://schemas.microsoft.com/office/drawing/2014/main" id="{385FC6FD-ECC6-4525-86A0-378436BC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19" y="2486025"/>
            <a:ext cx="6876361" cy="24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957B8E-A2C5-4BD5-AE0E-86C2DAFC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533" y="985640"/>
            <a:ext cx="8116932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4B7E7C-4C07-4AE7-B6B8-6204F04DAB3C}"/>
              </a:ext>
            </a:extLst>
          </p:cNvPr>
          <p:cNvSpPr txBox="1">
            <a:spLocks/>
          </p:cNvSpPr>
          <p:nvPr/>
        </p:nvSpPr>
        <p:spPr>
          <a:xfrm>
            <a:off x="2037533" y="4900810"/>
            <a:ext cx="8116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Bahnschrift" panose="020B0502040204020203" pitchFamily="34" charset="0"/>
                <a:hlinkClick r:id="rId4"/>
              </a:rPr>
              <a:t>Cheatsheet</a:t>
            </a:r>
            <a:r>
              <a:rPr lang="en-US" sz="2800" dirty="0">
                <a:latin typeface="Bahnschrift" panose="020B0502040204020203" pitchFamily="34" charset="0"/>
                <a:hlinkClick r:id="rId4"/>
              </a:rPr>
              <a:t> RStudio IDE</a:t>
            </a:r>
            <a:endParaRPr lang="en-US" sz="2800" dirty="0">
              <a:latin typeface="Bahnschrift" panose="020B0502040204020203" pitchFamily="34" charset="0"/>
            </a:endParaRPr>
          </a:p>
          <a:p>
            <a:pPr algn="ctr"/>
            <a:r>
              <a:rPr lang="en-US" sz="2800" dirty="0" err="1">
                <a:latin typeface="Bahnschrift" panose="020B0502040204020203" pitchFamily="34" charset="0"/>
                <a:hlinkClick r:id="rId5"/>
              </a:rPr>
              <a:t>Cheatsheet</a:t>
            </a:r>
            <a:r>
              <a:rPr lang="en-US" sz="2800" dirty="0">
                <a:latin typeface="Bahnschrift" panose="020B0502040204020203" pitchFamily="34" charset="0"/>
                <a:hlinkClick r:id="rId5"/>
              </a:rPr>
              <a:t> Basic R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Type of Data / </a:t>
            </a:r>
            <a:r>
              <a:rPr lang="en-US" sz="5400" b="1" dirty="0" err="1">
                <a:latin typeface="Bahnschrift" panose="020B0502040204020203" pitchFamily="34" charset="0"/>
              </a:rPr>
              <a:t>Variabel</a:t>
            </a:r>
            <a:endParaRPr lang="en-US" sz="5400" b="1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1E82-4660-4748-92B2-B634BE8A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Character : </a:t>
            </a:r>
            <a:r>
              <a:rPr lang="en-US" sz="4000" dirty="0">
                <a:latin typeface="Bahnschrift" panose="020B0502040204020203" pitchFamily="34" charset="0"/>
              </a:rPr>
              <a:t>‘</a:t>
            </a:r>
            <a:r>
              <a:rPr lang="en-US" sz="4000" dirty="0" err="1">
                <a:latin typeface="Bahnschrift" panose="020B0502040204020203" pitchFamily="34" charset="0"/>
              </a:rPr>
              <a:t>Greeneration</a:t>
            </a:r>
            <a:r>
              <a:rPr lang="en-US" sz="4000" dirty="0">
                <a:latin typeface="Bahnschrift" panose="020B0502040204020203" pitchFamily="34" charset="0"/>
              </a:rPr>
              <a:t>’, ‘Ecor4ng3r’, ‘Jl. </a:t>
            </a:r>
            <a:r>
              <a:rPr lang="en-US" sz="4000" dirty="0" err="1">
                <a:latin typeface="Bahnschrift" panose="020B0502040204020203" pitchFamily="34" charset="0"/>
              </a:rPr>
              <a:t>Citamiang</a:t>
            </a:r>
            <a:r>
              <a:rPr lang="en-US" sz="4000" dirty="0">
                <a:latin typeface="Bahnschrift" panose="020B0502040204020203" pitchFamily="34" charset="0"/>
              </a:rPr>
              <a:t> No.6’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Numeric : </a:t>
            </a:r>
            <a:r>
              <a:rPr lang="en-US" sz="4000" dirty="0">
                <a:latin typeface="Bahnschrift" panose="020B0502040204020203" pitchFamily="34" charset="0"/>
              </a:rPr>
              <a:t>123, 5.6, 0.523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Factor : </a:t>
            </a:r>
            <a:r>
              <a:rPr lang="en-US" sz="4000" dirty="0">
                <a:latin typeface="Bahnschrift" panose="020B0502040204020203" pitchFamily="34" charset="0"/>
              </a:rPr>
              <a:t>‘1 = </a:t>
            </a:r>
            <a:r>
              <a:rPr lang="en-US" sz="4000" dirty="0" err="1">
                <a:latin typeface="Bahnschrift" panose="020B0502040204020203" pitchFamily="34" charset="0"/>
              </a:rPr>
              <a:t>Pria</a:t>
            </a:r>
            <a:r>
              <a:rPr lang="en-US" sz="4000" dirty="0">
                <a:latin typeface="Bahnschrift" panose="020B0502040204020203" pitchFamily="34" charset="0"/>
              </a:rPr>
              <a:t>’, ‘2 = Wanita’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Logical : </a:t>
            </a:r>
            <a:r>
              <a:rPr lang="en-US" sz="4000" dirty="0">
                <a:latin typeface="Bahnschrift" panose="020B0502040204020203" pitchFamily="34" charset="0"/>
              </a:rPr>
              <a:t>TRUE dan FALSE</a:t>
            </a:r>
          </a:p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Date : </a:t>
            </a:r>
            <a:r>
              <a:rPr lang="en-US" sz="4000" dirty="0">
                <a:latin typeface="Bahnschrift" panose="020B0502040204020203" pitchFamily="34" charset="0"/>
              </a:rPr>
              <a:t>’01/01/2021’, </a:t>
            </a:r>
            <a:r>
              <a:rPr lang="en-US" sz="4000" dirty="0">
                <a:latin typeface="Bahnschrift" panose="020B0502040204020203" pitchFamily="34" charset="0"/>
                <a:hlinkClick r:id="rId3"/>
              </a:rPr>
              <a:t>‘42705’</a:t>
            </a:r>
            <a:endParaRPr lang="en-US" sz="40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NA / NULL</a:t>
            </a:r>
          </a:p>
        </p:txBody>
      </p:sp>
    </p:spTree>
    <p:extLst>
      <p:ext uri="{BB962C8B-B14F-4D97-AF65-F5344CB8AC3E}">
        <p14:creationId xmlns:p14="http://schemas.microsoft.com/office/powerpoint/2010/main" val="13902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1E82-4660-4748-92B2-B634BE8A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Bahnschrift" panose="020B0502040204020203" pitchFamily="34" charset="0"/>
              </a:rPr>
              <a:t>&lt;- or = for assigning value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Bahnschrift" panose="020B0502040204020203" pitchFamily="34" charset="0"/>
              </a:rPr>
              <a:t>+ , - , / , %% , ^ , ** math operator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Bahnschrift" panose="020B0502040204020203" pitchFamily="34" charset="0"/>
              </a:rPr>
              <a:t>&lt; , &gt; , == , != for comparator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Structure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1E82-4660-4748-92B2-B634BE8A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Single Value = </a:t>
            </a:r>
            <a:r>
              <a:rPr lang="en-US" sz="4000" dirty="0">
                <a:latin typeface="Bahnschrift" panose="020B0502040204020203" pitchFamily="34" charset="0"/>
              </a:rPr>
              <a:t>Save only one value</a:t>
            </a:r>
            <a:endParaRPr lang="en-US" sz="4000" b="1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Vector = </a:t>
            </a:r>
            <a:r>
              <a:rPr lang="en-US" sz="4000" dirty="0">
                <a:latin typeface="Bahnschrift" panose="020B0502040204020203" pitchFamily="34" charset="0"/>
              </a:rPr>
              <a:t>Save more than one Single Value</a:t>
            </a:r>
            <a:endParaRPr lang="en-US" sz="4000" b="1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Data Frame / Tibble = </a:t>
            </a:r>
            <a:r>
              <a:rPr lang="en-US" sz="4000" dirty="0">
                <a:latin typeface="Bahnschrift" panose="020B0502040204020203" pitchFamily="34" charset="0"/>
              </a:rPr>
              <a:t>Save one or more Vector</a:t>
            </a:r>
            <a:endParaRPr lang="en-US" sz="4000" b="1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Bahnschrift" panose="020B0502040204020203" pitchFamily="34" charset="0"/>
              </a:rPr>
              <a:t>List = </a:t>
            </a:r>
            <a:r>
              <a:rPr lang="en-US" sz="4000" dirty="0">
                <a:latin typeface="Bahnschrift" panose="020B0502040204020203" pitchFamily="34" charset="0"/>
              </a:rPr>
              <a:t>Complex Data that able to save multiple data frame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6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Function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9D4B62-79DE-4B32-83BF-A9C88AB943AA}"/>
              </a:ext>
            </a:extLst>
          </p:cNvPr>
          <p:cNvSpPr txBox="1">
            <a:spLocks/>
          </p:cNvSpPr>
          <p:nvPr/>
        </p:nvSpPr>
        <p:spPr>
          <a:xfrm>
            <a:off x="838200" y="2441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hnschrift" panose="020B0502040204020203" pitchFamily="34" charset="0"/>
              </a:rPr>
              <a:t>function(arg1 = …, arg2 = TRUE)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045E6EE-C834-41F3-8DB1-C852C40B56BB}"/>
              </a:ext>
            </a:extLst>
          </p:cNvPr>
          <p:cNvSpPr/>
          <p:nvPr/>
        </p:nvSpPr>
        <p:spPr>
          <a:xfrm rot="16200000" flipH="1">
            <a:off x="2373229" y="2784308"/>
            <a:ext cx="605589" cy="2348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B48B39E-43AC-47B7-AE8A-18534515E495}"/>
              </a:ext>
            </a:extLst>
          </p:cNvPr>
          <p:cNvSpPr/>
          <p:nvPr/>
        </p:nvSpPr>
        <p:spPr>
          <a:xfrm rot="16200000" flipH="1">
            <a:off x="5033712" y="2701590"/>
            <a:ext cx="605589" cy="2513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6B9D9E5-31DD-47BE-8A6E-BFA55E89D0F0}"/>
              </a:ext>
            </a:extLst>
          </p:cNvPr>
          <p:cNvSpPr/>
          <p:nvPr/>
        </p:nvSpPr>
        <p:spPr>
          <a:xfrm rot="16200000" flipH="1">
            <a:off x="9456571" y="3154027"/>
            <a:ext cx="605589" cy="1608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50F2E-E62E-4B95-8E48-680FF1E3ADB4}"/>
              </a:ext>
            </a:extLst>
          </p:cNvPr>
          <p:cNvSpPr txBox="1">
            <a:spLocks/>
          </p:cNvSpPr>
          <p:nvPr/>
        </p:nvSpPr>
        <p:spPr>
          <a:xfrm>
            <a:off x="1756109" y="4457530"/>
            <a:ext cx="1839829" cy="843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Bahnschrift" panose="020B0502040204020203" pitchFamily="34" charset="0"/>
              </a:rPr>
              <a:t>Name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830617-F771-42E0-B089-BB3E8DB4392F}"/>
              </a:ext>
            </a:extLst>
          </p:cNvPr>
          <p:cNvSpPr txBox="1">
            <a:spLocks/>
          </p:cNvSpPr>
          <p:nvPr/>
        </p:nvSpPr>
        <p:spPr>
          <a:xfrm>
            <a:off x="4079708" y="4457530"/>
            <a:ext cx="2513597" cy="147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Bahnschrift" panose="020B0502040204020203" pitchFamily="34" charset="0"/>
              </a:rPr>
              <a:t>Argument</a:t>
            </a:r>
          </a:p>
          <a:p>
            <a:pPr algn="ctr"/>
            <a:r>
              <a:rPr lang="en-US" sz="4800" dirty="0">
                <a:latin typeface="Bahnschrift" panose="020B0502040204020203" pitchFamily="34" charset="0"/>
              </a:rPr>
              <a:t>To Input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55021B-A282-46A3-8DBA-D11BEA1AB54C}"/>
              </a:ext>
            </a:extLst>
          </p:cNvPr>
          <p:cNvSpPr txBox="1">
            <a:spLocks/>
          </p:cNvSpPr>
          <p:nvPr/>
        </p:nvSpPr>
        <p:spPr>
          <a:xfrm>
            <a:off x="8502566" y="4457530"/>
            <a:ext cx="25135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>
                <a:latin typeface="Bahnschrift" panose="020B0502040204020203" pitchFamily="34" charset="0"/>
              </a:rPr>
              <a:t>Default</a:t>
            </a:r>
          </a:p>
          <a:p>
            <a:pPr algn="ctr"/>
            <a:r>
              <a:rPr lang="en-US" sz="4100" dirty="0">
                <a:latin typeface="Bahnschrift" panose="020B0502040204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550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2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How to memorize all those function?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F6E2F8-CABA-4739-A638-7101E71BC4A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Practically Impossible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6E54D6-2EFA-4EF2-BF79-50CF876208CB}"/>
              </a:ext>
            </a:extLst>
          </p:cNvPr>
          <p:cNvSpPr txBox="1">
            <a:spLocks/>
          </p:cNvSpPr>
          <p:nvPr/>
        </p:nvSpPr>
        <p:spPr>
          <a:xfrm>
            <a:off x="838200" y="44651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?function / Google it!</a:t>
            </a:r>
          </a:p>
        </p:txBody>
      </p:sp>
    </p:spTree>
    <p:extLst>
      <p:ext uri="{BB962C8B-B14F-4D97-AF65-F5344CB8AC3E}">
        <p14:creationId xmlns:p14="http://schemas.microsoft.com/office/powerpoint/2010/main" val="15758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14426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Packages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F730D7-457C-4DDE-97C8-5F7D79AE3527}"/>
              </a:ext>
            </a:extLst>
          </p:cNvPr>
          <p:cNvSpPr txBox="1">
            <a:spLocks/>
          </p:cNvSpPr>
          <p:nvPr/>
        </p:nvSpPr>
        <p:spPr>
          <a:xfrm>
            <a:off x="852489" y="2805503"/>
            <a:ext cx="10506074" cy="256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dirty="0">
                <a:latin typeface="Bahnschrift" panose="020B0502040204020203" pitchFamily="34" charset="0"/>
              </a:rPr>
              <a:t>Collection of Function and/or Datasets made by developers</a:t>
            </a:r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6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Most Used Packages</a:t>
            </a:r>
          </a:p>
        </p:txBody>
      </p:sp>
      <p:pic>
        <p:nvPicPr>
          <p:cNvPr id="3074" name="Picture 2" descr="dplyr and tidyr">
            <a:extLst>
              <a:ext uri="{FF2B5EF4-FFF2-40B4-BE49-F238E27FC236}">
                <a16:creationId xmlns:a16="http://schemas.microsoft.com/office/drawing/2014/main" id="{DEC1AF0A-CFE2-4648-81F1-D1CD43CB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2" y="2939292"/>
            <a:ext cx="1800894" cy="2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plyr Hex Logo&quot; iPad Case &amp; Skin by RStudio-Inc | Redbubble">
            <a:extLst>
              <a:ext uri="{FF2B5EF4-FFF2-40B4-BE49-F238E27FC236}">
                <a16:creationId xmlns:a16="http://schemas.microsoft.com/office/drawing/2014/main" id="{84213809-CC52-403E-B05E-2E5EF7820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200" y1="29239" x2="51867" y2="47283"/>
                        <a14:foregroundMark x1="51867" y1="47283" x2="56533" y2="54348"/>
                        <a14:foregroundMark x1="56533" y1="54348" x2="58800" y2="55435"/>
                        <a14:foregroundMark x1="30000" y1="37283" x2="39600" y2="38370"/>
                        <a14:foregroundMark x1="39600" y1="38370" x2="66267" y2="48587"/>
                        <a14:foregroundMark x1="66267" y1="48587" x2="66400" y2="45761"/>
                        <a14:foregroundMark x1="37067" y1="37500" x2="51867" y2="50543"/>
                        <a14:foregroundMark x1="51867" y1="50543" x2="62933" y2="52500"/>
                        <a14:foregroundMark x1="46933" y1="44457" x2="50000" y2="46304"/>
                        <a14:foregroundMark x1="58267" y1="48696" x2="65200" y2="53370"/>
                        <a14:foregroundMark x1="65200" y1="53370" x2="65333" y2="53587"/>
                        <a14:foregroundMark x1="46933" y1="35978" x2="54133" y2="38696"/>
                        <a14:foregroundMark x1="43467" y1="35761" x2="50267" y2="38478"/>
                        <a14:foregroundMark x1="56000" y1="38043" x2="66667" y2="39130"/>
                        <a14:foregroundMark x1="67867" y1="41087" x2="71600" y2="43370"/>
                        <a14:foregroundMark x1="64800" y1="51196" x2="68933" y2="54130"/>
                        <a14:foregroundMark x1="10000" y1="56739" x2="10000" y2="56739"/>
                        <a14:foregroundMark x1="10000" y1="56739" x2="10000" y2="56739"/>
                        <a14:foregroundMark x1="88933" y1="47609" x2="88933" y2="47609"/>
                        <a14:foregroundMark x1="88933" y1="47609" x2="88933" y2="4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51" t="10631" r="8498" b="11269"/>
          <a:stretch/>
        </p:blipFill>
        <p:spPr bwMode="auto">
          <a:xfrm>
            <a:off x="3294743" y="2943162"/>
            <a:ext cx="1857828" cy="214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unction reference • ggplot2">
            <a:extLst>
              <a:ext uri="{FF2B5EF4-FFF2-40B4-BE49-F238E27FC236}">
                <a16:creationId xmlns:a16="http://schemas.microsoft.com/office/drawing/2014/main" id="{4B5B6733-E032-4550-93AB-0C347964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78" y="2939292"/>
            <a:ext cx="1857828" cy="21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16D327-3204-4B75-B525-FD71E295B83C}"/>
              </a:ext>
            </a:extLst>
          </p:cNvPr>
          <p:cNvCxnSpPr/>
          <p:nvPr/>
        </p:nvCxnSpPr>
        <p:spPr>
          <a:xfrm>
            <a:off x="8113486" y="3991429"/>
            <a:ext cx="7402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Tidyverse">
            <a:extLst>
              <a:ext uri="{FF2B5EF4-FFF2-40B4-BE49-F238E27FC236}">
                <a16:creationId xmlns:a16="http://schemas.microsoft.com/office/drawing/2014/main" id="{C65EA512-4071-47EE-A32A-00E4959E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43" y="2939291"/>
            <a:ext cx="1864057" cy="21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17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1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How to deploy packages?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577AB4-A524-4E94-AF4B-A688E53597C4}"/>
              </a:ext>
            </a:extLst>
          </p:cNvPr>
          <p:cNvSpPr txBox="1">
            <a:spLocks/>
          </p:cNvSpPr>
          <p:nvPr/>
        </p:nvSpPr>
        <p:spPr>
          <a:xfrm>
            <a:off x="1575707" y="2636357"/>
            <a:ext cx="9040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latin typeface="Bahnschrift" panose="020B0502040204020203" pitchFamily="34" charset="0"/>
              </a:rPr>
              <a:t>install.packages</a:t>
            </a:r>
            <a:r>
              <a:rPr lang="en-US" sz="5400" dirty="0">
                <a:latin typeface="Bahnschrift" panose="020B0502040204020203" pitchFamily="34" charset="0"/>
              </a:rPr>
              <a:t>(“packages”)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78F8ED-0C8B-4D71-8965-63104E497764}"/>
              </a:ext>
            </a:extLst>
          </p:cNvPr>
          <p:cNvSpPr txBox="1">
            <a:spLocks/>
          </p:cNvSpPr>
          <p:nvPr/>
        </p:nvSpPr>
        <p:spPr>
          <a:xfrm>
            <a:off x="1575707" y="4483323"/>
            <a:ext cx="9040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Bahnschrift" panose="020B0502040204020203" pitchFamily="34" charset="0"/>
              </a:rPr>
              <a:t>library(packages)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18778-F6F3-47C6-89D7-9A3F26B8B60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6000" y="3961920"/>
            <a:ext cx="0" cy="52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What Will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1E82-4660-4748-92B2-B634BE8A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 dirty="0">
                <a:latin typeface="Bahnschrift" panose="020B0502040204020203" pitchFamily="34" charset="0"/>
              </a:rPr>
              <a:t>What</a:t>
            </a:r>
            <a:r>
              <a:rPr lang="en-US" sz="4000" dirty="0">
                <a:latin typeface="Bahnschrift" panose="020B0502040204020203" pitchFamily="34" charset="0"/>
              </a:rPr>
              <a:t> is </a:t>
            </a:r>
            <a:r>
              <a:rPr lang="en-US" sz="4000" b="1" dirty="0">
                <a:latin typeface="Bahnschrift" panose="020B0502040204020203" pitchFamily="34" charset="0"/>
              </a:rPr>
              <a:t>R &amp; </a:t>
            </a:r>
            <a:r>
              <a:rPr lang="en-US" sz="4000" dirty="0">
                <a:latin typeface="Bahnschrift" panose="020B0502040204020203" pitchFamily="34" charset="0"/>
              </a:rPr>
              <a:t>its </a:t>
            </a:r>
            <a:r>
              <a:rPr lang="en-US" sz="4000" b="1" dirty="0">
                <a:latin typeface="Bahnschrift" panose="020B0502040204020203" pitchFamily="34" charset="0"/>
              </a:rPr>
              <a:t>Application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Bahnschrift" panose="020B0502040204020203" pitchFamily="34" charset="0"/>
              </a:rPr>
              <a:t>Introduction to </a:t>
            </a:r>
            <a:r>
              <a:rPr lang="en-US" sz="4000" b="1" dirty="0">
                <a:latin typeface="Bahnschrift" panose="020B0502040204020203" pitchFamily="34" charset="0"/>
              </a:rPr>
              <a:t>Basic Coding in 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>
                <a:latin typeface="Bahnschrift" panose="020B0502040204020203" pitchFamily="34" charset="0"/>
              </a:rPr>
              <a:t>Hands-On </a:t>
            </a:r>
            <a:r>
              <a:rPr lang="en-US" sz="4000" b="1" dirty="0">
                <a:latin typeface="Bahnschrift" panose="020B0502040204020203" pitchFamily="34" charset="0"/>
              </a:rPr>
              <a:t>Training </a:t>
            </a:r>
            <a:r>
              <a:rPr lang="en-US" sz="4000" dirty="0">
                <a:latin typeface="Bahnschrift" panose="020B0502040204020203" pitchFamily="34" charset="0"/>
              </a:rPr>
              <a:t>(Day 2 and 3)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6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842" y="2103437"/>
            <a:ext cx="578031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PIPE</a:t>
            </a:r>
          </a:p>
        </p:txBody>
      </p:sp>
      <p:pic>
        <p:nvPicPr>
          <p:cNvPr id="4098" name="Picture 2" descr="A Forward-Pipe Operator for R • magrittr">
            <a:extLst>
              <a:ext uri="{FF2B5EF4-FFF2-40B4-BE49-F238E27FC236}">
                <a16:creationId xmlns:a16="http://schemas.microsoft.com/office/drawing/2014/main" id="{0DC17709-A4E1-4349-9366-C75F2975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19" y="2103437"/>
            <a:ext cx="114437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6B84D5-CCDD-42DB-BFA4-8B3FA096237D}"/>
              </a:ext>
            </a:extLst>
          </p:cNvPr>
          <p:cNvSpPr txBox="1">
            <a:spLocks/>
          </p:cNvSpPr>
          <p:nvPr/>
        </p:nvSpPr>
        <p:spPr>
          <a:xfrm>
            <a:off x="1062716" y="3824571"/>
            <a:ext cx="10066565" cy="1135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" panose="020B0502040204020203" pitchFamily="34" charset="0"/>
              </a:rPr>
              <a:t>Operator to “Connect” function in R. </a:t>
            </a:r>
          </a:p>
          <a:p>
            <a:pPr algn="ctr"/>
            <a:r>
              <a:rPr lang="en-US" sz="3600" dirty="0">
                <a:latin typeface="Bahnschrift" panose="020B0502040204020203" pitchFamily="34" charset="0"/>
              </a:rPr>
              <a:t>Making R code more readable.</a:t>
            </a:r>
          </a:p>
          <a:p>
            <a:endParaRPr lang="en-US" sz="3600" dirty="0">
              <a:latin typeface="Bahnschrift" panose="020B0502040204020203" pitchFamily="34" charset="0"/>
            </a:endParaRPr>
          </a:p>
        </p:txBody>
      </p:sp>
      <p:pic>
        <p:nvPicPr>
          <p:cNvPr id="4" name="Picture 2" descr="A Forward-Pipe Operator for R • magrittr">
            <a:extLst>
              <a:ext uri="{FF2B5EF4-FFF2-40B4-BE49-F238E27FC236}">
                <a16:creationId xmlns:a16="http://schemas.microsoft.com/office/drawing/2014/main" id="{1326616D-F851-40D0-B058-68B19485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12" y="2103437"/>
            <a:ext cx="114437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5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6B84D5-CCDD-42DB-BFA4-8B3FA096237D}"/>
              </a:ext>
            </a:extLst>
          </p:cNvPr>
          <p:cNvSpPr txBox="1">
            <a:spLocks/>
          </p:cNvSpPr>
          <p:nvPr/>
        </p:nvSpPr>
        <p:spPr>
          <a:xfrm>
            <a:off x="540201" y="754800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Human Language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07FE01-0775-407D-B39D-995099557305}"/>
              </a:ext>
            </a:extLst>
          </p:cNvPr>
          <p:cNvSpPr txBox="1">
            <a:spLocks/>
          </p:cNvSpPr>
          <p:nvPr/>
        </p:nvSpPr>
        <p:spPr>
          <a:xfrm>
            <a:off x="540200" y="2861279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Without 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Pipe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0DD130-0860-47A4-BD4A-9AF0EFA48CCB}"/>
              </a:ext>
            </a:extLst>
          </p:cNvPr>
          <p:cNvSpPr txBox="1">
            <a:spLocks/>
          </p:cNvSpPr>
          <p:nvPr/>
        </p:nvSpPr>
        <p:spPr>
          <a:xfrm>
            <a:off x="540200" y="4918679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With 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Pipe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1368E3-28DA-424E-B15A-3F64A63E1E56}"/>
              </a:ext>
            </a:extLst>
          </p:cNvPr>
          <p:cNvSpPr txBox="1">
            <a:spLocks/>
          </p:cNvSpPr>
          <p:nvPr/>
        </p:nvSpPr>
        <p:spPr>
          <a:xfrm>
            <a:off x="3422199" y="754800"/>
            <a:ext cx="8229600" cy="1135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Bahnschrift" panose="020B0502040204020203" pitchFamily="34" charset="0"/>
              </a:rPr>
              <a:t>This_Data</a:t>
            </a:r>
            <a:r>
              <a:rPr lang="en-US" sz="3200" dirty="0">
                <a:latin typeface="Bahnschrift" panose="020B0502040204020203" pitchFamily="34" charset="0"/>
              </a:rPr>
              <a:t> must be </a:t>
            </a:r>
            <a:r>
              <a:rPr lang="en-US" sz="3200" dirty="0" err="1">
                <a:solidFill>
                  <a:srgbClr val="FF0000"/>
                </a:solidFill>
                <a:latin typeface="Bahnschrift" panose="020B0502040204020203" pitchFamily="34" charset="0"/>
              </a:rPr>
              <a:t>first_function</a:t>
            </a:r>
            <a:r>
              <a:rPr lang="en-US" sz="3200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>
                <a:latin typeface="Bahnschrift" panose="020B0502040204020203" pitchFamily="34" charset="0"/>
              </a:rPr>
              <a:t>then </a:t>
            </a:r>
            <a:r>
              <a:rPr lang="en-US" sz="3200" dirty="0" err="1">
                <a:solidFill>
                  <a:srgbClr val="00B050"/>
                </a:solidFill>
                <a:latin typeface="Bahnschrift" panose="020B0502040204020203" pitchFamily="34" charset="0"/>
              </a:rPr>
              <a:t>second_function</a:t>
            </a:r>
            <a:r>
              <a:rPr lang="en-US" sz="3200" dirty="0">
                <a:solidFill>
                  <a:srgbClr val="00B050"/>
                </a:solidFill>
                <a:latin typeface="Bahnschrift" panose="020B0502040204020203" pitchFamily="34" charset="0"/>
              </a:rPr>
              <a:t> </a:t>
            </a:r>
            <a:r>
              <a:rPr lang="en-US" sz="3200" dirty="0">
                <a:latin typeface="Bahnschrift" panose="020B0502040204020203" pitchFamily="34" charset="0"/>
              </a:rPr>
              <a:t>and finally </a:t>
            </a:r>
            <a:r>
              <a:rPr lang="en-US" sz="3200" dirty="0" err="1">
                <a:solidFill>
                  <a:srgbClr val="0070C0"/>
                </a:solidFill>
                <a:latin typeface="Bahnschrift" panose="020B0502040204020203" pitchFamily="34" charset="0"/>
              </a:rPr>
              <a:t>third_function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9927E2-6824-4687-8E26-A56BA6C04A85}"/>
              </a:ext>
            </a:extLst>
          </p:cNvPr>
          <p:cNvSpPr txBox="1">
            <a:spLocks/>
          </p:cNvSpPr>
          <p:nvPr/>
        </p:nvSpPr>
        <p:spPr>
          <a:xfrm>
            <a:off x="3066033" y="2400205"/>
            <a:ext cx="8941931" cy="2106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third_function</a:t>
            </a:r>
            <a:r>
              <a:rPr lang="en-US" sz="2600" dirty="0">
                <a:latin typeface="Bahnschrift" panose="020B0502040204020203" pitchFamily="34" charset="0"/>
              </a:rPr>
              <a:t>(</a:t>
            </a:r>
            <a:r>
              <a:rPr lang="en-US" sz="2600" dirty="0" err="1">
                <a:solidFill>
                  <a:srgbClr val="00B050"/>
                </a:solidFill>
                <a:latin typeface="Bahnschrift" panose="020B0502040204020203" pitchFamily="34" charset="0"/>
              </a:rPr>
              <a:t>second_function</a:t>
            </a:r>
            <a:r>
              <a:rPr lang="en-US" sz="2600" dirty="0">
                <a:latin typeface="Bahnschrift" panose="020B0502040204020203" pitchFamily="34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Bahnschrift" panose="020B0502040204020203" pitchFamily="34" charset="0"/>
              </a:rPr>
              <a:t>first_function</a:t>
            </a:r>
            <a:r>
              <a:rPr lang="en-US" sz="2600" dirty="0">
                <a:latin typeface="Bahnschrift" panose="020B0502040204020203" pitchFamily="34" charset="0"/>
              </a:rPr>
              <a:t>(This Data))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93D428-A1F4-412E-9546-5B8110F1ADF1}"/>
              </a:ext>
            </a:extLst>
          </p:cNvPr>
          <p:cNvSpPr txBox="1">
            <a:spLocks/>
          </p:cNvSpPr>
          <p:nvPr/>
        </p:nvSpPr>
        <p:spPr>
          <a:xfrm>
            <a:off x="3422199" y="4992202"/>
            <a:ext cx="8229600" cy="1135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Bahnschrift" panose="020B0502040204020203" pitchFamily="34" charset="0"/>
              </a:rPr>
              <a:t>This_Data</a:t>
            </a:r>
            <a:r>
              <a:rPr lang="en-US" sz="3200" dirty="0">
                <a:latin typeface="Bahnschrift" panose="020B0502040204020203" pitchFamily="34" charset="0"/>
              </a:rPr>
              <a:t> %&gt;% </a:t>
            </a:r>
            <a:r>
              <a:rPr lang="en-US" sz="3200" dirty="0" err="1">
                <a:solidFill>
                  <a:srgbClr val="FF0000"/>
                </a:solidFill>
                <a:latin typeface="Bahnschrift" panose="020B0502040204020203" pitchFamily="34" charset="0"/>
              </a:rPr>
              <a:t>first_function</a:t>
            </a:r>
            <a:r>
              <a:rPr lang="en-US" sz="3200" dirty="0">
                <a:latin typeface="Bahnschrift" panose="020B0502040204020203" pitchFamily="34" charset="0"/>
              </a:rPr>
              <a:t>() %&gt;% </a:t>
            </a:r>
            <a:r>
              <a:rPr lang="en-US" sz="3200" dirty="0" err="1">
                <a:solidFill>
                  <a:srgbClr val="00B050"/>
                </a:solidFill>
                <a:latin typeface="Bahnschrift" panose="020B0502040204020203" pitchFamily="34" charset="0"/>
              </a:rPr>
              <a:t>second_function</a:t>
            </a:r>
            <a:r>
              <a:rPr lang="en-US" sz="3200" dirty="0">
                <a:latin typeface="Bahnschrift" panose="020B0502040204020203" pitchFamily="34" charset="0"/>
              </a:rPr>
              <a:t>() %&gt;% </a:t>
            </a:r>
            <a:r>
              <a:rPr lang="en-US" sz="3200" dirty="0" err="1">
                <a:solidFill>
                  <a:srgbClr val="0070C0"/>
                </a:solidFill>
                <a:latin typeface="Bahnschrift" panose="020B0502040204020203" pitchFamily="34" charset="0"/>
              </a:rPr>
              <a:t>third_function</a:t>
            </a:r>
            <a:r>
              <a:rPr lang="en-US" sz="3200" dirty="0">
                <a:latin typeface="Bahnschrift" panose="020B0502040204020203" pitchFamily="34" charset="0"/>
              </a:rPr>
              <a:t>()</a:t>
            </a:r>
            <a:endParaRPr lang="en-US" sz="3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Conditional and Loop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2EFEA-9043-41B6-A5E0-14012A79E8C9}"/>
              </a:ext>
            </a:extLst>
          </p:cNvPr>
          <p:cNvSpPr txBox="1">
            <a:spLocks/>
          </p:cNvSpPr>
          <p:nvPr/>
        </p:nvSpPr>
        <p:spPr>
          <a:xfrm>
            <a:off x="696616" y="1926001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If Else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8B6EB5-A86E-4C15-81E1-65360AF88087}"/>
              </a:ext>
            </a:extLst>
          </p:cNvPr>
          <p:cNvSpPr txBox="1">
            <a:spLocks/>
          </p:cNvSpPr>
          <p:nvPr/>
        </p:nvSpPr>
        <p:spPr>
          <a:xfrm>
            <a:off x="4373752" y="1927411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For Loop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9A83AE-9906-4F4B-A65F-B99A42C33E1B}"/>
              </a:ext>
            </a:extLst>
          </p:cNvPr>
          <p:cNvSpPr txBox="1">
            <a:spLocks/>
          </p:cNvSpPr>
          <p:nvPr/>
        </p:nvSpPr>
        <p:spPr>
          <a:xfrm>
            <a:off x="8361657" y="1926001"/>
            <a:ext cx="3133727" cy="113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44DE4-500B-4F5B-9750-0CE888C6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4" y="3429000"/>
            <a:ext cx="3288249" cy="1457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39BFD7-CD88-4061-8636-709A039F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29" y="3605368"/>
            <a:ext cx="4091318" cy="1009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BA4382-0C18-4F1C-8361-E387BC9CA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420" y="3605368"/>
            <a:ext cx="3428391" cy="10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93" y="1317625"/>
            <a:ext cx="6500813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Bahnschrift" panose="020B0502040204020203" pitchFamily="34" charset="0"/>
              </a:rPr>
              <a:t>So, What is		  ?</a:t>
            </a:r>
          </a:p>
        </p:txBody>
      </p:sp>
      <p:pic>
        <p:nvPicPr>
          <p:cNvPr id="7" name="Picture 4" descr="RStudio Logo Usage Guidelines - RStudio">
            <a:extLst>
              <a:ext uri="{FF2B5EF4-FFF2-40B4-BE49-F238E27FC236}">
                <a16:creationId xmlns:a16="http://schemas.microsoft.com/office/drawing/2014/main" id="{BD3EB935-6924-4F73-9EC4-85683C967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3"/>
          <a:stretch/>
        </p:blipFill>
        <p:spPr bwMode="auto">
          <a:xfrm>
            <a:off x="7005474" y="1215829"/>
            <a:ext cx="1531307" cy="15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CE5C8A-C518-4532-952E-691DC396F260}"/>
              </a:ext>
            </a:extLst>
          </p:cNvPr>
          <p:cNvSpPr txBox="1">
            <a:spLocks/>
          </p:cNvSpPr>
          <p:nvPr/>
        </p:nvSpPr>
        <p:spPr>
          <a:xfrm>
            <a:off x="842963" y="2846778"/>
            <a:ext cx="10506074" cy="256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dirty="0">
                <a:latin typeface="Bahnschrift" panose="020B0502040204020203" pitchFamily="34" charset="0"/>
              </a:rPr>
              <a:t>Programming Language made by statistician for statistical computing and graphics</a:t>
            </a:r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9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192D9E-9BEF-44C2-9FC6-91B6E191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06" y="1295208"/>
            <a:ext cx="3020677" cy="234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2EB3A8-8052-4A56-BA87-382E7A9E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302" y="1802979"/>
            <a:ext cx="1341396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hnschrift" panose="020B0502040204020203" pitchFamily="34" charset="0"/>
              </a:rPr>
              <a:t>vs</a:t>
            </a:r>
          </a:p>
        </p:txBody>
      </p:sp>
      <p:pic>
        <p:nvPicPr>
          <p:cNvPr id="4" name="Picture 4" descr="RStudio Logo Usage Guidelines - RStudio">
            <a:extLst>
              <a:ext uri="{FF2B5EF4-FFF2-40B4-BE49-F238E27FC236}">
                <a16:creationId xmlns:a16="http://schemas.microsoft.com/office/drawing/2014/main" id="{7EBD9643-BA62-4302-89F8-9015CF976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3"/>
          <a:stretch/>
        </p:blipFill>
        <p:spPr bwMode="auto">
          <a:xfrm>
            <a:off x="7653717" y="1295208"/>
            <a:ext cx="2344404" cy="234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B739D-2AA3-4FF3-B9DB-F9FE3C5DA48C}"/>
              </a:ext>
            </a:extLst>
          </p:cNvPr>
          <p:cNvSpPr txBox="1">
            <a:spLocks/>
          </p:cNvSpPr>
          <p:nvPr/>
        </p:nvSpPr>
        <p:spPr>
          <a:xfrm>
            <a:off x="1517606" y="4200939"/>
            <a:ext cx="3020677" cy="1399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b="1" dirty="0">
                <a:latin typeface="Bahnschrift" panose="020B0502040204020203" pitchFamily="34" charset="0"/>
              </a:rPr>
              <a:t>Engine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F24131-2641-4382-B1AD-35BB83B3F05A}"/>
              </a:ext>
            </a:extLst>
          </p:cNvPr>
          <p:cNvSpPr txBox="1">
            <a:spLocks/>
          </p:cNvSpPr>
          <p:nvPr/>
        </p:nvSpPr>
        <p:spPr>
          <a:xfrm>
            <a:off x="6540109" y="4233039"/>
            <a:ext cx="457162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b="1" dirty="0">
                <a:latin typeface="Bahnschrift" panose="020B0502040204020203" pitchFamily="34" charset="0"/>
              </a:rPr>
              <a:t>Steering </a:t>
            </a:r>
            <a:r>
              <a:rPr lang="en-US" sz="4000" b="1" dirty="0">
                <a:latin typeface="Bahnschrift" panose="020B0502040204020203" pitchFamily="34" charset="0"/>
              </a:rPr>
              <a:t>Wheel</a:t>
            </a:r>
          </a:p>
        </p:txBody>
      </p:sp>
    </p:spTree>
    <p:extLst>
      <p:ext uri="{BB962C8B-B14F-4D97-AF65-F5344CB8AC3E}">
        <p14:creationId xmlns:p14="http://schemas.microsoft.com/office/powerpoint/2010/main" val="16200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Application of 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CB5400-A9B4-4694-8244-F2ABFDF3285C}"/>
              </a:ext>
            </a:extLst>
          </p:cNvPr>
          <p:cNvSpPr txBox="1">
            <a:spLocks/>
          </p:cNvSpPr>
          <p:nvPr/>
        </p:nvSpPr>
        <p:spPr>
          <a:xfrm>
            <a:off x="653266" y="3238825"/>
            <a:ext cx="2203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Data 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Cleaning &amp;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Wrangling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E4E79-CE5E-4DF5-8FE0-856519EF5ADF}"/>
              </a:ext>
            </a:extLst>
          </p:cNvPr>
          <p:cNvSpPr txBox="1">
            <a:spLocks/>
          </p:cNvSpPr>
          <p:nvPr/>
        </p:nvSpPr>
        <p:spPr>
          <a:xfrm>
            <a:off x="3313559" y="3092783"/>
            <a:ext cx="2293705" cy="161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Statistical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Modelling /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A91F4F-D647-4DCE-96E2-E7520E06AC34}"/>
              </a:ext>
            </a:extLst>
          </p:cNvPr>
          <p:cNvSpPr txBox="1">
            <a:spLocks/>
          </p:cNvSpPr>
          <p:nvPr/>
        </p:nvSpPr>
        <p:spPr>
          <a:xfrm>
            <a:off x="6064180" y="3238827"/>
            <a:ext cx="2814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Data</a:t>
            </a:r>
          </a:p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Visualization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CBFF8A-E15B-40C9-A609-98477B57E99D}"/>
              </a:ext>
            </a:extLst>
          </p:cNvPr>
          <p:cNvSpPr txBox="1">
            <a:spLocks/>
          </p:cNvSpPr>
          <p:nvPr/>
        </p:nvSpPr>
        <p:spPr>
          <a:xfrm>
            <a:off x="9335357" y="3238825"/>
            <a:ext cx="2203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Reporting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16DF4F-532A-4F1F-A1CE-96A1AE906487}"/>
              </a:ext>
            </a:extLst>
          </p:cNvPr>
          <p:cNvCxnSpPr>
            <a:cxnSpLocks/>
          </p:cNvCxnSpPr>
          <p:nvPr/>
        </p:nvCxnSpPr>
        <p:spPr>
          <a:xfrm>
            <a:off x="2856643" y="3901606"/>
            <a:ext cx="456916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FAF0D7-25AC-47A5-AE84-366D2709C3D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07264" y="3901609"/>
            <a:ext cx="45691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191616-738B-4D45-9890-93404163171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878441" y="3901607"/>
            <a:ext cx="456916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Data Cleaning &amp;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CA94-D87A-4D82-9988-79A7F02B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500"/>
            <a:ext cx="6715665" cy="2086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02015-EEA9-4156-8246-A139D7C4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48" y="3532687"/>
            <a:ext cx="7214574" cy="252197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904B818-12E8-4919-B8AD-0FCB635B1AE9}"/>
              </a:ext>
            </a:extLst>
          </p:cNvPr>
          <p:cNvSpPr txBox="1">
            <a:spLocks/>
          </p:cNvSpPr>
          <p:nvPr/>
        </p:nvSpPr>
        <p:spPr>
          <a:xfrm>
            <a:off x="-1156699" y="4439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882F4-7582-40F2-A3D0-0258D832677F}"/>
              </a:ext>
            </a:extLst>
          </p:cNvPr>
          <p:cNvSpPr txBox="1"/>
          <p:nvPr/>
        </p:nvSpPr>
        <p:spPr>
          <a:xfrm>
            <a:off x="0" y="6550223"/>
            <a:ext cx="6678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Screenshot taken from : </a:t>
            </a:r>
            <a:r>
              <a:rPr lang="en-US" sz="1400" dirty="0">
                <a:latin typeface="Bahnschrift" panose="020B0502040204020203" pitchFamily="34" charset="0"/>
                <a:hlinkClick r:id="rId4"/>
              </a:rPr>
              <a:t>RStudio Data Wrangling Webinar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68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Statistical Modelling / Analysis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04B818-12E8-4919-B8AD-0FCB635B1AE9}"/>
              </a:ext>
            </a:extLst>
          </p:cNvPr>
          <p:cNvSpPr txBox="1">
            <a:spLocks/>
          </p:cNvSpPr>
          <p:nvPr/>
        </p:nvSpPr>
        <p:spPr>
          <a:xfrm>
            <a:off x="-1156699" y="4439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882F4-7582-40F2-A3D0-0258D832677F}"/>
              </a:ext>
            </a:extLst>
          </p:cNvPr>
          <p:cNvSpPr txBox="1"/>
          <p:nvPr/>
        </p:nvSpPr>
        <p:spPr>
          <a:xfrm>
            <a:off x="0" y="6550223"/>
            <a:ext cx="6678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Source : </a:t>
            </a:r>
            <a:r>
              <a:rPr lang="en-US" sz="1400" dirty="0">
                <a:latin typeface="Bahnschrift" panose="020B0502040204020203" pitchFamily="34" charset="0"/>
                <a:hlinkClick r:id="rId2"/>
              </a:rPr>
              <a:t>datanovia.com</a:t>
            </a:r>
            <a:endParaRPr lang="en-US" sz="1400" dirty="0"/>
          </a:p>
        </p:txBody>
      </p:sp>
      <p:pic>
        <p:nvPicPr>
          <p:cNvPr id="2050" name="Picture 2" descr="K-Means Clustering in R: Algorithm and Practical Examples - Datanovia">
            <a:extLst>
              <a:ext uri="{FF2B5EF4-FFF2-40B4-BE49-F238E27FC236}">
                <a16:creationId xmlns:a16="http://schemas.microsoft.com/office/drawing/2014/main" id="{BDD59678-8C25-4B6B-AC5F-653C7A77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8132"/>
            <a:ext cx="5027489" cy="43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6E5A4-86DC-45E2-91A6-C1EAA4A94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10" y="2943059"/>
            <a:ext cx="4636757" cy="18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Data Visualization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04B818-12E8-4919-B8AD-0FCB635B1AE9}"/>
              </a:ext>
            </a:extLst>
          </p:cNvPr>
          <p:cNvSpPr txBox="1">
            <a:spLocks/>
          </p:cNvSpPr>
          <p:nvPr/>
        </p:nvSpPr>
        <p:spPr>
          <a:xfrm>
            <a:off x="-1156699" y="4439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882F4-7582-40F2-A3D0-0258D832677F}"/>
              </a:ext>
            </a:extLst>
          </p:cNvPr>
          <p:cNvSpPr txBox="1"/>
          <p:nvPr/>
        </p:nvSpPr>
        <p:spPr>
          <a:xfrm>
            <a:off x="0" y="6550223"/>
            <a:ext cx="6678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Source : </a:t>
            </a:r>
            <a:r>
              <a:rPr lang="en-US" sz="1400" dirty="0">
                <a:latin typeface="Bahnschrift" panose="020B0502040204020203" pitchFamily="34" charset="0"/>
                <a:hlinkClick r:id="rId2"/>
              </a:rPr>
              <a:t>datanovia.com</a:t>
            </a:r>
            <a:r>
              <a:rPr lang="en-US" sz="1400" dirty="0">
                <a:latin typeface="Bahnschrift" panose="020B0502040204020203" pitchFamily="34" charset="0"/>
              </a:rPr>
              <a:t> and </a:t>
            </a:r>
            <a:r>
              <a:rPr lang="en-US" sz="1400" dirty="0">
                <a:latin typeface="Bahnschrift" panose="020B0502040204020203" pitchFamily="34" charset="0"/>
                <a:hlinkClick r:id="rId3"/>
              </a:rPr>
              <a:t>Cedric Scherer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1A26CA-41FB-441E-9C73-DDA35482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6" y="2008005"/>
            <a:ext cx="5070499" cy="362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20C87D5-5638-4DE1-AE87-2526CDB0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77" y="2323489"/>
            <a:ext cx="6525417" cy="29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8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72E5-0925-40A1-A2C9-D7128B2C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111" y="1297077"/>
            <a:ext cx="811693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Bahnschrift" panose="020B0502040204020203" pitchFamily="34" charset="0"/>
              </a:rPr>
              <a:t>Why		  ? not		?	</a:t>
            </a:r>
          </a:p>
        </p:txBody>
      </p:sp>
      <p:pic>
        <p:nvPicPr>
          <p:cNvPr id="7" name="Picture 4" descr="RStudio Logo Usage Guidelines - RStudio">
            <a:extLst>
              <a:ext uri="{FF2B5EF4-FFF2-40B4-BE49-F238E27FC236}">
                <a16:creationId xmlns:a16="http://schemas.microsoft.com/office/drawing/2014/main" id="{BD3EB935-6924-4F73-9EC4-85683C967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3"/>
          <a:stretch/>
        </p:blipFill>
        <p:spPr bwMode="auto">
          <a:xfrm>
            <a:off x="4344470" y="1297076"/>
            <a:ext cx="132743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CE5C8A-C518-4532-952E-691DC396F260}"/>
              </a:ext>
            </a:extLst>
          </p:cNvPr>
          <p:cNvSpPr txBox="1">
            <a:spLocks/>
          </p:cNvSpPr>
          <p:nvPr/>
        </p:nvSpPr>
        <p:spPr>
          <a:xfrm>
            <a:off x="842963" y="2846778"/>
            <a:ext cx="10506074" cy="256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dirty="0">
                <a:latin typeface="Bahnschrift" panose="020B0502040204020203" pitchFamily="34" charset="0"/>
              </a:rPr>
              <a:t>Better on Repetitive Task, Open-Source, </a:t>
            </a:r>
            <a:r>
              <a:rPr lang="en-US" dirty="0">
                <a:latin typeface="Bahnschrift" panose="020B0502040204020203" pitchFamily="34" charset="0"/>
                <a:hlinkClick r:id="rId4"/>
              </a:rPr>
              <a:t>“Unlimited”</a:t>
            </a:r>
            <a:r>
              <a:rPr lang="en-US" dirty="0">
                <a:latin typeface="Bahnschrift" panose="020B0502040204020203" pitchFamily="34" charset="0"/>
              </a:rPr>
              <a:t>, More Option for Visualization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16D88-F45A-49B1-9EFF-8513913200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858" t="12497" r="20545" b="11332"/>
          <a:stretch/>
        </p:blipFill>
        <p:spPr>
          <a:xfrm>
            <a:off x="7612164" y="1297076"/>
            <a:ext cx="14773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435</Words>
  <Application>Microsoft Office PowerPoint</Application>
  <PresentationFormat>Widescreen</PresentationFormat>
  <Paragraphs>104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</vt:lpstr>
      <vt:lpstr>Calibri</vt:lpstr>
      <vt:lpstr>Calibri Light</vt:lpstr>
      <vt:lpstr>Office Theme</vt:lpstr>
      <vt:lpstr>PowerPoint Presentation</vt:lpstr>
      <vt:lpstr>What Will Be Covered</vt:lpstr>
      <vt:lpstr>So, What is    ?</vt:lpstr>
      <vt:lpstr>vs</vt:lpstr>
      <vt:lpstr>Application of R</vt:lpstr>
      <vt:lpstr>Data Cleaning &amp; Wrangling</vt:lpstr>
      <vt:lpstr>Statistical Modelling / Analysis</vt:lpstr>
      <vt:lpstr>Data Visualization</vt:lpstr>
      <vt:lpstr>Why    ? not  ? </vt:lpstr>
      <vt:lpstr>Introduction to Basic Coding in R</vt:lpstr>
      <vt:lpstr>Introduction</vt:lpstr>
      <vt:lpstr>Type of Data / Variabel</vt:lpstr>
      <vt:lpstr>Operator</vt:lpstr>
      <vt:lpstr>Structure of Data</vt:lpstr>
      <vt:lpstr>Function</vt:lpstr>
      <vt:lpstr>How to memorize all those function?</vt:lpstr>
      <vt:lpstr>Packages</vt:lpstr>
      <vt:lpstr>Most Used Packages</vt:lpstr>
      <vt:lpstr>How to deploy packages?</vt:lpstr>
      <vt:lpstr>PIPE</vt:lpstr>
      <vt:lpstr>PowerPoint Presentation</vt:lpstr>
      <vt:lpstr>Conditional and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 Rizaldi</dc:creator>
  <cp:lastModifiedBy>Fahmi Rizaldi</cp:lastModifiedBy>
  <cp:revision>52</cp:revision>
  <dcterms:created xsi:type="dcterms:W3CDTF">2020-10-30T13:24:17Z</dcterms:created>
  <dcterms:modified xsi:type="dcterms:W3CDTF">2020-12-13T09:09:15Z</dcterms:modified>
</cp:coreProperties>
</file>