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84" r:id="rId3"/>
    <p:sldId id="263" r:id="rId4"/>
    <p:sldId id="286" r:id="rId5"/>
    <p:sldId id="285" r:id="rId6"/>
    <p:sldId id="287" r:id="rId7"/>
    <p:sldId id="289" r:id="rId8"/>
    <p:sldId id="262" r:id="rId9"/>
    <p:sldId id="292" r:id="rId10"/>
    <p:sldId id="291" r:id="rId11"/>
    <p:sldId id="283" r:id="rId12"/>
    <p:sldId id="273" r:id="rId13"/>
  </p:sldIdLst>
  <p:sldSz cx="9144000" cy="5143500" type="screen16x9"/>
  <p:notesSz cx="6858000" cy="9144000"/>
  <p:embeddedFontLs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arlow Medium" panose="020B060402020202020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5343" autoAdjust="0"/>
  </p:normalViewPr>
  <p:slideViewPr>
    <p:cSldViewPr snapToGrid="0">
      <p:cViewPr varScale="1">
        <p:scale>
          <a:sx n="111" d="100"/>
          <a:sy n="111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003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35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215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25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94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70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87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70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2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47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8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1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69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434" y="796978"/>
            <a:ext cx="2810655" cy="3625743"/>
          </a:xfrm>
          <a:prstGeom prst="rect">
            <a:avLst/>
          </a:prstGeom>
        </p:spPr>
      </p:pic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4350" y="1935479"/>
            <a:ext cx="3859530" cy="1749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 smtClean="0"/>
              <a:t>Tree</a:t>
            </a:r>
            <a:br>
              <a:rPr lang="en-US" sz="3600" dirty="0" smtClean="0"/>
            </a:br>
            <a:r>
              <a:rPr lang="en-US" sz="3600" dirty="0" smtClean="0"/>
              <a:t>Decompositions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Prepared By :</a:t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1705087</a:t>
            </a:r>
            <a:endParaRPr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083498" y="-83606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Google Shape;139;p1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63260" y="914100"/>
                <a:ext cx="3833732" cy="268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>
                  <a:spcAft>
                    <a:spcPts val="800"/>
                  </a:spcAft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Lemma 7.4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</a:p>
              <a:p>
                <a:pPr marL="0" lvl="0" indent="0">
                  <a:spcAft>
                    <a:spcPts val="800"/>
                  </a:spcAft>
                </a:pPr>
                <a:endParaRPr lang="en-US" dirty="0" smtClean="0"/>
              </a:p>
              <a:p>
                <a:pPr marL="0" lvl="0" indent="0">
                  <a:spcAft>
                    <a:spcPts val="800"/>
                  </a:spcAft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92D050"/>
                    </a:solidFill>
                  </a:rPr>
                  <a:t>a graph G </a:t>
                </a:r>
                <a:r>
                  <a:rPr lang="en-US" dirty="0"/>
                  <a:t>admits a </a:t>
                </a:r>
                <a:r>
                  <a:rPr lang="en-US" dirty="0">
                    <a:solidFill>
                      <a:srgbClr val="00B0F0"/>
                    </a:solidFill>
                  </a:rPr>
                  <a:t>tree decomposition </a:t>
                </a:r>
                <a:r>
                  <a:rPr lang="en-US" dirty="0"/>
                  <a:t>of width </a:t>
                </a:r>
                <a:r>
                  <a:rPr lang="en-US" dirty="0">
                    <a:solidFill>
                      <a:srgbClr val="FF0000"/>
                    </a:solidFill>
                  </a:rPr>
                  <a:t>at most k</a:t>
                </a:r>
                <a:r>
                  <a:rPr lang="en-US" dirty="0"/>
                  <a:t>, then it also admits a </a:t>
                </a:r>
                <a:r>
                  <a:rPr lang="en-US" b="1" dirty="0">
                    <a:solidFill>
                      <a:srgbClr val="FFC000"/>
                    </a:solidFill>
                  </a:rPr>
                  <a:t>nice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tree decomposition </a:t>
                </a:r>
                <a:r>
                  <a:rPr lang="en-US" dirty="0"/>
                  <a:t>of width </a:t>
                </a:r>
                <a:r>
                  <a:rPr lang="en-US" dirty="0">
                    <a:solidFill>
                      <a:srgbClr val="FF0000"/>
                    </a:solidFill>
                  </a:rPr>
                  <a:t>at most k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marL="0" lvl="0" indent="0">
                  <a:spcAft>
                    <a:spcPts val="800"/>
                  </a:spcAft>
                </a:pPr>
                <a:endParaRPr lang="en-US" dirty="0"/>
              </a:p>
              <a:p>
                <a:pPr marL="0" lvl="0" indent="0">
                  <a:spcAft>
                    <a:spcPts val="800"/>
                  </a:spcAft>
                </a:pPr>
                <a:r>
                  <a:rPr lang="en-US" dirty="0" smtClean="0"/>
                  <a:t>Moreover</a:t>
                </a:r>
                <a:r>
                  <a:rPr lang="en-US" dirty="0"/>
                  <a:t>, given a </a:t>
                </a:r>
                <a:r>
                  <a:rPr lang="en-US" dirty="0">
                    <a:solidFill>
                      <a:srgbClr val="00B0F0"/>
                    </a:solidFill>
                  </a:rPr>
                  <a:t>tree decomposition </a:t>
                </a:r>
                <a:r>
                  <a:rPr lang="en-US" dirty="0" smtClean="0"/>
                  <a:t>T </a:t>
                </a:r>
                <a:r>
                  <a:rPr lang="en-US" dirty="0"/>
                  <a:t>= (</a:t>
                </a:r>
                <a:r>
                  <a:rPr lang="en-US" dirty="0" smtClean="0"/>
                  <a:t>T, </a:t>
                </a:r>
                <a:r>
                  <a:rPr lang="en-US" dirty="0" err="1" smtClean="0"/>
                  <a:t>t</a:t>
                </a:r>
                <a:r>
                  <a:rPr lang="en-US" dirty="0" err="1"/>
                  <a:t>∈V</a:t>
                </a:r>
                <a:r>
                  <a:rPr lang="en-US" dirty="0"/>
                  <a:t> (T)) of G of width </a:t>
                </a:r>
                <a:r>
                  <a:rPr lang="en-US" dirty="0">
                    <a:solidFill>
                      <a:srgbClr val="FF0000"/>
                    </a:solidFill>
                  </a:rPr>
                  <a:t>at most k</a:t>
                </a:r>
                <a:r>
                  <a:rPr lang="en-US" dirty="0" smtClean="0"/>
                  <a:t>, </a:t>
                </a:r>
                <a:r>
                  <a:rPr lang="en-US" dirty="0"/>
                  <a:t>one can in </a:t>
                </a:r>
                <a:r>
                  <a:rPr lang="en-US" dirty="0">
                    <a:solidFill>
                      <a:srgbClr val="92D050"/>
                    </a:solidFill>
                  </a:rPr>
                  <a:t>time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· max(|V (T)|, |V (G)|)) compute a </a:t>
                </a:r>
                <a:r>
                  <a:rPr lang="en-US" b="1" dirty="0">
                    <a:solidFill>
                      <a:srgbClr val="FFC000"/>
                    </a:solidFill>
                  </a:rPr>
                  <a:t>nice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tree decomposition </a:t>
                </a:r>
                <a:r>
                  <a:rPr lang="en-US" dirty="0"/>
                  <a:t>of width </a:t>
                </a:r>
                <a:r>
                  <a:rPr lang="en-US" dirty="0">
                    <a:solidFill>
                      <a:srgbClr val="FF0000"/>
                    </a:solidFill>
                  </a:rPr>
                  <a:t>at most k</a:t>
                </a:r>
                <a:r>
                  <a:rPr lang="en-US" dirty="0" smtClean="0"/>
                  <a:t> </a:t>
                </a:r>
                <a:r>
                  <a:rPr lang="en-US" dirty="0"/>
                  <a:t>that has at most O(</a:t>
                </a:r>
                <a:r>
                  <a:rPr lang="en-US" dirty="0" err="1"/>
                  <a:t>k|V</a:t>
                </a:r>
                <a:r>
                  <a:rPr lang="en-US" dirty="0"/>
                  <a:t> (G)|) 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nodes</a:t>
                </a:r>
                <a:r>
                  <a:rPr lang="en-US" dirty="0" smtClean="0"/>
                  <a:t>.</a:t>
                </a:r>
                <a:endParaRPr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Google Shape;13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3260" y="914100"/>
                <a:ext cx="3833732" cy="268200"/>
              </a:xfrm>
              <a:prstGeom prst="rect">
                <a:avLst/>
              </a:prstGeom>
              <a:blipFill rotWithShape="0">
                <a:blip r:embed="rId3"/>
                <a:stretch>
                  <a:fillRect l="-3339" t="-20455" r="-3498" b="-12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41" y="514984"/>
            <a:ext cx="3125972" cy="3946320"/>
          </a:xfrm>
          <a:prstGeom prst="rect">
            <a:avLst/>
          </a:prstGeom>
        </p:spPr>
      </p:pic>
      <p:sp>
        <p:nvSpPr>
          <p:cNvPr id="39" name="Frame 38"/>
          <p:cNvSpPr/>
          <p:nvPr/>
        </p:nvSpPr>
        <p:spPr>
          <a:xfrm>
            <a:off x="5020987" y="514984"/>
            <a:ext cx="3201526" cy="3946320"/>
          </a:xfrm>
          <a:prstGeom prst="frame">
            <a:avLst>
              <a:gd name="adj1" fmla="val 501"/>
            </a:avLst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Applications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536880" y="1733775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Many NP hard problems are </a:t>
            </a:r>
            <a:r>
              <a:rPr lang="en" sz="1600" u="sng" dirty="0" smtClean="0">
                <a:solidFill>
                  <a:srgbClr val="00B050"/>
                </a:solidFill>
                <a:latin typeface="Barlow Medium"/>
                <a:ea typeface="Barlow Medium"/>
                <a:cs typeface="Barlow Medium"/>
                <a:sym typeface="Barlow Medium"/>
              </a:rPr>
              <a:t>liner time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solvable in Tree 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36880" y="2795240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Solving problem with </a:t>
            </a:r>
            <a:r>
              <a:rPr lang="en" sz="1600" u="sng" dirty="0" smtClean="0">
                <a:solidFill>
                  <a:srgbClr val="FF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Dynamic Programming</a:t>
            </a:r>
          </a:p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sym typeface="Barlow Medium"/>
              </a:rPr>
              <a:t>(ig. Graph color , Hamiltonian Cycle so on )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36880" y="3999783"/>
            <a:ext cx="3921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rgbClr val="00B050"/>
                </a:solidFill>
                <a:latin typeface="Barlow Medium"/>
                <a:ea typeface="Barlow Medium"/>
                <a:cs typeface="Barlow Medium"/>
                <a:sym typeface="Barlow Medium"/>
              </a:rPr>
              <a:t>Probabilistic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Networks , Graph </a:t>
            </a:r>
            <a:r>
              <a:rPr lang="en" sz="1600" u="sng" dirty="0" smtClean="0">
                <a:solidFill>
                  <a:srgbClr val="00B050"/>
                </a:solidFill>
                <a:latin typeface="Barlow Medium"/>
                <a:ea typeface="Barlow Medium"/>
                <a:cs typeface="Barlow Medium"/>
                <a:sym typeface="Barlow Medium"/>
              </a:rPr>
              <a:t>minors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3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2022225" y="1913392"/>
            <a:ext cx="5099518" cy="1499768"/>
            <a:chOff x="-14" y="285750"/>
            <a:chExt cx="13598714" cy="3999380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919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ctr">
                <a:lnSpc>
                  <a:spcPct val="140012"/>
                </a:lnSpc>
              </a:pPr>
              <a:r>
                <a:rPr lang="en-US" sz="1600" dirty="0" smtClean="0"/>
                <a:t>I’m so grateful for your patience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Tree Decomposition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536880" y="1738403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Tree with a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vertex set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called </a:t>
            </a:r>
            <a:r>
              <a:rPr lang="en" sz="1600" u="sng" dirty="0" smtClean="0">
                <a:solidFill>
                  <a:srgbClr val="FF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bag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associated </a:t>
            </a:r>
          </a:p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Barlow Medium"/>
                <a:sym typeface="Barlow Medium"/>
              </a:rPr>
              <a:t>with the </a:t>
            </a:r>
            <a:r>
              <a:rPr lang="en-US" sz="1600" u="sng" dirty="0" smtClean="0">
                <a:solidFill>
                  <a:srgbClr val="EC7614"/>
                </a:solidFill>
                <a:latin typeface="Barlow Medium"/>
                <a:sym typeface="Barlow Medium"/>
              </a:rPr>
              <a:t>every node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59855" y="2777980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For all edges {v,w} :</a:t>
            </a:r>
          </a:p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here is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a set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containing both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v and w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36880" y="3914311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For every v :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node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that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contain v</a:t>
            </a:r>
          </a:p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</a:t>
            </a:r>
            <a:r>
              <a:rPr lang="en-US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orm  a connected </a:t>
            </a:r>
            <a:r>
              <a:rPr lang="en-US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subtree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5799491" y="927907"/>
            <a:ext cx="2701470" cy="3574065"/>
            <a:chOff x="5799491" y="927907"/>
            <a:chExt cx="2701470" cy="3574065"/>
          </a:xfrm>
        </p:grpSpPr>
        <p:pic>
          <p:nvPicPr>
            <p:cNvPr id="2050" name="Picture 2" descr="https://o.remove.bg/downloads/a1481204-c646-49b8-9114-450535f69c03/image-removebg-previe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425" y="927907"/>
              <a:ext cx="2417602" cy="161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o.remove.bg/downloads/fdcd4e75-9710-4b4b-9f17-1f0020dc6a0b/image-removebg-previe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491" y="3139950"/>
              <a:ext cx="2701470" cy="136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-25418" y="1942518"/>
            <a:ext cx="6579814" cy="1972865"/>
            <a:chOff x="-25418" y="1942518"/>
            <a:chExt cx="6579814" cy="1972865"/>
          </a:xfrm>
        </p:grpSpPr>
        <p:sp>
          <p:nvSpPr>
            <p:cNvPr id="4" name="Right Arrow 3"/>
            <p:cNvSpPr/>
            <p:nvPr/>
          </p:nvSpPr>
          <p:spPr>
            <a:xfrm>
              <a:off x="-25418" y="1942518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nut 5"/>
            <p:cNvSpPr/>
            <p:nvPr/>
          </p:nvSpPr>
          <p:spPr>
            <a:xfrm>
              <a:off x="5785447" y="2978697"/>
              <a:ext cx="768949" cy="936686"/>
            </a:xfrm>
            <a:prstGeom prst="donut">
              <a:avLst>
                <a:gd name="adj" fmla="val 804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25418" y="1922106"/>
            <a:ext cx="7329270" cy="1868675"/>
            <a:chOff x="-25418" y="1922106"/>
            <a:chExt cx="7329270" cy="1868675"/>
          </a:xfrm>
        </p:grpSpPr>
        <p:sp>
          <p:nvSpPr>
            <p:cNvPr id="14" name="Right Arrow 13"/>
            <p:cNvSpPr/>
            <p:nvPr/>
          </p:nvSpPr>
          <p:spPr>
            <a:xfrm>
              <a:off x="-25418" y="3011343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https://o.remove.bg/downloads/658df47b-277d-496b-bce3-87b533df8ab5/image-removebg-previe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0927" y="3055920"/>
              <a:ext cx="664501" cy="73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881063" y="1922106"/>
              <a:ext cx="422789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118" y="1733775"/>
            <a:ext cx="7251278" cy="2840773"/>
            <a:chOff x="0" y="1736487"/>
            <a:chExt cx="7251278" cy="2840773"/>
          </a:xfrm>
        </p:grpSpPr>
        <p:sp>
          <p:nvSpPr>
            <p:cNvPr id="15" name="Right Arrow 14"/>
            <p:cNvSpPr/>
            <p:nvPr/>
          </p:nvSpPr>
          <p:spPr>
            <a:xfrm>
              <a:off x="0" y="4108777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 descr="https://o.remove.bg/downloads/34ceae14-3816-4430-a88d-9758e4779832/image-removebg-previe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171" y="3142152"/>
              <a:ext cx="1435107" cy="1435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o.remove.bg/downloads/586e98f6-1b6f-4a1d-b6ed-bbf1f3dd942a/image-removebg-previe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731" y="1736487"/>
              <a:ext cx="201738" cy="206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6720840" y="1894051"/>
              <a:ext cx="142337" cy="12832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7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579880" y="129540"/>
            <a:ext cx="4939280" cy="666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Tree Decomposition</a:t>
            </a:r>
            <a:endParaRPr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471445" y="1025800"/>
            <a:ext cx="5047715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/>
              <a:t>Formally, a </a:t>
            </a:r>
            <a:r>
              <a:rPr lang="en-US" dirty="0">
                <a:solidFill>
                  <a:srgbClr val="00B050"/>
                </a:solidFill>
              </a:rPr>
              <a:t>tree decomposition of graph G = (V, E) </a:t>
            </a:r>
            <a:r>
              <a:rPr lang="en-US" dirty="0"/>
              <a:t>consists of a tree T and a subset </a:t>
            </a:r>
            <a:r>
              <a:rPr lang="en-US" dirty="0" err="1"/>
              <a:t>Vt</a:t>
            </a:r>
            <a:r>
              <a:rPr lang="en-US" dirty="0"/>
              <a:t> ⊆ V associated with each node t ∈ T. We call the subsets </a:t>
            </a:r>
            <a:r>
              <a:rPr lang="en-US" dirty="0" err="1"/>
              <a:t>Vt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bags</a:t>
            </a:r>
            <a:r>
              <a:rPr lang="en-US" dirty="0"/>
              <a:t> of the tree decomposition. </a:t>
            </a:r>
            <a:r>
              <a:rPr lang="en-US" dirty="0">
                <a:solidFill>
                  <a:srgbClr val="00B050"/>
                </a:solidFill>
              </a:rPr>
              <a:t>The tree T and {</a:t>
            </a:r>
            <a:r>
              <a:rPr lang="en-US" dirty="0" err="1">
                <a:solidFill>
                  <a:srgbClr val="00B050"/>
                </a:solidFill>
              </a:rPr>
              <a:t>Vt</a:t>
            </a:r>
            <a:r>
              <a:rPr lang="en-US" dirty="0">
                <a:solidFill>
                  <a:srgbClr val="00B050"/>
                </a:solidFill>
              </a:rPr>
              <a:t> | t ∈ T} must satisfy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>
                <a:solidFill>
                  <a:srgbClr val="EC7614"/>
                </a:solidFill>
              </a:rPr>
              <a:t>(Node coverage) </a:t>
            </a:r>
            <a:r>
              <a:rPr lang="en-US" dirty="0"/>
              <a:t>Every node v belongs to at least one bag </a:t>
            </a:r>
            <a:r>
              <a:rPr lang="en-US" dirty="0" err="1"/>
              <a:t>Vt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>
                <a:solidFill>
                  <a:srgbClr val="EC7614"/>
                </a:solidFill>
              </a:rPr>
              <a:t>(Edge coverage) </a:t>
            </a:r>
            <a:r>
              <a:rPr lang="en-US" dirty="0"/>
              <a:t>For every edge e, there is some bag </a:t>
            </a:r>
            <a:r>
              <a:rPr lang="en-US" dirty="0" err="1"/>
              <a:t>Vt</a:t>
            </a:r>
            <a:r>
              <a:rPr lang="en-US" dirty="0"/>
              <a:t> containing both ends of e</a:t>
            </a:r>
            <a:r>
              <a:rPr lang="en-US" dirty="0" smtClean="0"/>
              <a:t>.</a:t>
            </a:r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>
                <a:solidFill>
                  <a:srgbClr val="EC7614"/>
                </a:solidFill>
              </a:rPr>
              <a:t>(Coherence) </a:t>
            </a:r>
            <a:r>
              <a:rPr lang="en-US" dirty="0"/>
              <a:t>Let t1, t2 and t3 be three nodes of T such that t2 lies on the path from t1 to t3. Then, if a node v of G belongs to both Vt1 and Vt3 , it also belongs to </a:t>
            </a:r>
            <a:r>
              <a:rPr lang="en-US" dirty="0" smtClean="0"/>
              <a:t>Vt2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22947" y="509063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" y="1607820"/>
            <a:ext cx="3324225" cy="2628900"/>
          </a:xfrm>
          <a:prstGeom prst="rect">
            <a:avLst/>
          </a:prstGeom>
        </p:spPr>
      </p:pic>
      <p:pic>
        <p:nvPicPr>
          <p:cNvPr id="4098" name="Picture 2" descr="https://o.remove.bg/downloads/1db3c182-c85c-40f7-a082-8f074dd630a6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1607820"/>
            <a:ext cx="38862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16299" y="377470"/>
            <a:ext cx="22942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Property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0517" y="409995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2947" y="431122"/>
            <a:ext cx="6965140" cy="2068238"/>
            <a:chOff x="722947" y="431122"/>
            <a:chExt cx="6965140" cy="2068238"/>
          </a:xfrm>
        </p:grpSpPr>
        <p:grpSp>
          <p:nvGrpSpPr>
            <p:cNvPr id="5" name="Group 4"/>
            <p:cNvGrpSpPr/>
            <p:nvPr/>
          </p:nvGrpSpPr>
          <p:grpSpPr>
            <a:xfrm>
              <a:off x="722947" y="1651635"/>
              <a:ext cx="4962843" cy="847725"/>
              <a:chOff x="722947" y="1651635"/>
              <a:chExt cx="4962843" cy="847725"/>
            </a:xfrm>
          </p:grpSpPr>
          <p:pic>
            <p:nvPicPr>
              <p:cNvPr id="4100" name="Picture 4" descr="https://o.remove.bg/downloads/b594e84f-5879-4819-b27b-529f515df3b8/image-removebg-preview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7515" y="1651635"/>
                <a:ext cx="1438275" cy="847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Oval 3"/>
              <p:cNvSpPr/>
              <p:nvPr/>
            </p:nvSpPr>
            <p:spPr>
              <a:xfrm>
                <a:off x="722947" y="1798320"/>
                <a:ext cx="1662112" cy="701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218087" y="431122"/>
              <a:ext cx="4700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2</a:t>
              </a:r>
              <a:endPara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10263" y="431122"/>
            <a:ext cx="6069172" cy="3274243"/>
            <a:chOff x="2110263" y="431122"/>
            <a:chExt cx="6069172" cy="3274243"/>
          </a:xfrm>
        </p:grpSpPr>
        <p:grpSp>
          <p:nvGrpSpPr>
            <p:cNvPr id="6" name="Group 5"/>
            <p:cNvGrpSpPr/>
            <p:nvPr/>
          </p:nvGrpSpPr>
          <p:grpSpPr>
            <a:xfrm>
              <a:off x="2110263" y="1594625"/>
              <a:ext cx="6069172" cy="2110740"/>
              <a:chOff x="2102643" y="1607820"/>
              <a:chExt cx="6069172" cy="2110740"/>
            </a:xfrm>
          </p:grpSpPr>
          <p:pic>
            <p:nvPicPr>
              <p:cNvPr id="4102" name="Picture 6" descr="https://o.remove.bg/downloads/2505e2b4-1833-409a-886f-00e4cb2a52e2/image-removebg-preview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5790" y="1607820"/>
                <a:ext cx="2486025" cy="866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Oval 15"/>
              <p:cNvSpPr/>
              <p:nvPr/>
            </p:nvSpPr>
            <p:spPr>
              <a:xfrm>
                <a:off x="2102643" y="3017520"/>
                <a:ext cx="686277" cy="701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7233227" y="431122"/>
              <a:ext cx="4700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3</a:t>
              </a:r>
              <a:endPara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4104" name="Picture 8" descr="https://o.remove.bg/downloads/e9a0f85a-51fa-462b-9559-ab4ab1376a8a/image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35" y="3239135"/>
            <a:ext cx="234378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094920" y="490411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Tree Width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094920" y="1349477"/>
            <a:ext cx="5046800" cy="327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width</a:t>
            </a:r>
            <a:r>
              <a:rPr lang="en-US" sz="1600" dirty="0"/>
              <a:t> of tree decomposition </a:t>
            </a:r>
            <a:r>
              <a:rPr lang="en-US" sz="1600" dirty="0" smtClean="0"/>
              <a:t>of </a:t>
            </a:r>
            <a:r>
              <a:rPr lang="en-US" sz="1600" dirty="0"/>
              <a:t>(T</a:t>
            </a:r>
            <a:r>
              <a:rPr lang="en-US" sz="1600" dirty="0" smtClean="0"/>
              <a:t>, </a:t>
            </a:r>
            <a:r>
              <a:rPr lang="en-US" sz="1600" dirty="0" err="1" smtClean="0"/>
              <a:t>Vt</a:t>
            </a:r>
            <a:r>
              <a:rPr lang="en-US" sz="1600" dirty="0" smtClean="0"/>
              <a:t>)</a:t>
            </a:r>
          </a:p>
          <a:p>
            <a:pPr lvl="0">
              <a:lnSpc>
                <a:spcPct val="140012"/>
              </a:lnSpc>
            </a:pPr>
            <a:r>
              <a:rPr lang="en-US" sz="1600" dirty="0" smtClean="0"/>
              <a:t>of a graph G is defined to be :</a:t>
            </a:r>
          </a:p>
          <a:p>
            <a:pPr lvl="0">
              <a:lnSpc>
                <a:spcPct val="140012"/>
              </a:lnSpc>
            </a:pPr>
            <a:endParaRPr lang="en-US" sz="1600" dirty="0"/>
          </a:p>
          <a:p>
            <a:pPr lvl="0">
              <a:lnSpc>
                <a:spcPct val="140012"/>
              </a:lnSpc>
            </a:pPr>
            <a:r>
              <a:rPr lang="en-US" sz="1600" dirty="0"/>
              <a:t>	 </a:t>
            </a:r>
            <a:r>
              <a:rPr lang="en-US" sz="2000" dirty="0" smtClean="0"/>
              <a:t>max{|</a:t>
            </a:r>
            <a:r>
              <a:rPr lang="en-US" sz="2000" dirty="0" err="1" smtClean="0"/>
              <a:t>Vt</a:t>
            </a:r>
            <a:r>
              <a:rPr lang="en-US" sz="2000" dirty="0"/>
              <a:t>|− 1</a:t>
            </a:r>
            <a:r>
              <a:rPr lang="en-US" sz="2000" dirty="0" smtClean="0"/>
              <a:t>: </a:t>
            </a:r>
            <a:r>
              <a:rPr lang="en-US" sz="2000" dirty="0"/>
              <a:t>t </a:t>
            </a:r>
            <a:r>
              <a:rPr lang="en-US" sz="2000" dirty="0" smtClean="0"/>
              <a:t>∈ T}</a:t>
            </a:r>
          </a:p>
          <a:p>
            <a:pPr lvl="0">
              <a:lnSpc>
                <a:spcPct val="140012"/>
              </a:lnSpc>
            </a:pPr>
            <a:endParaRPr lang="en-US" sz="2000" dirty="0"/>
          </a:p>
          <a:p>
            <a:pPr lvl="0">
              <a:lnSpc>
                <a:spcPct val="140012"/>
              </a:lnSpc>
            </a:pPr>
            <a:r>
              <a:rPr lang="en-US" sz="1600" dirty="0"/>
              <a:t>The </a:t>
            </a:r>
            <a:r>
              <a:rPr lang="en-US" sz="1600" dirty="0" smtClean="0">
                <a:solidFill>
                  <a:srgbClr val="FF0000"/>
                </a:solidFill>
              </a:rPr>
              <a:t>tree-width</a:t>
            </a:r>
            <a:r>
              <a:rPr lang="en-US" sz="1600" dirty="0" smtClean="0"/>
              <a:t> </a:t>
            </a:r>
            <a:r>
              <a:rPr lang="en-US" sz="1600" dirty="0"/>
              <a:t>of a graph G, denoted by </a:t>
            </a:r>
            <a:r>
              <a:rPr lang="en-US" sz="1600" dirty="0" err="1"/>
              <a:t>tw</a:t>
            </a:r>
            <a:r>
              <a:rPr lang="en-US" sz="1600" dirty="0"/>
              <a:t>(G), </a:t>
            </a:r>
            <a:endParaRPr lang="en-US" sz="1600" dirty="0" smtClean="0"/>
          </a:p>
          <a:p>
            <a:pPr lvl="0">
              <a:lnSpc>
                <a:spcPct val="140012"/>
              </a:lnSpc>
            </a:pPr>
            <a:r>
              <a:rPr lang="en-US" sz="1600" dirty="0" smtClean="0"/>
              <a:t>is </a:t>
            </a:r>
            <a:r>
              <a:rPr lang="en-US" sz="1600" dirty="0"/>
              <a:t>the </a:t>
            </a:r>
            <a:r>
              <a:rPr lang="en-US" sz="1600" dirty="0">
                <a:solidFill>
                  <a:srgbClr val="EC7614"/>
                </a:solidFill>
              </a:rPr>
              <a:t>minimum</a:t>
            </a:r>
            <a:r>
              <a:rPr lang="en-US" sz="1600" dirty="0"/>
              <a:t> possible width </a:t>
            </a:r>
            <a:r>
              <a:rPr lang="en-US" sz="1600" dirty="0" smtClean="0"/>
              <a:t>of</a:t>
            </a:r>
          </a:p>
          <a:p>
            <a:pPr lvl="0">
              <a:lnSpc>
                <a:spcPct val="140012"/>
              </a:lnSpc>
            </a:pPr>
            <a:r>
              <a:rPr lang="en-US" sz="1600" dirty="0" smtClean="0"/>
              <a:t> </a:t>
            </a:r>
            <a:r>
              <a:rPr lang="en-US" sz="1600" dirty="0"/>
              <a:t>a tree decomposition of G.</a:t>
            </a:r>
            <a:endParaRPr lang="en-US" sz="1600" dirty="0" smtClean="0"/>
          </a:p>
          <a:p>
            <a:pPr lvl="0">
              <a:lnSpc>
                <a:spcPct val="140012"/>
              </a:lnSpc>
            </a:pPr>
            <a:r>
              <a:rPr lang="en-US" sz="1600" dirty="0" smtClean="0"/>
              <a:t>  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074" name="Picture 2" descr="https://o.remove.bg/downloads/30c7364e-bae1-4bb0-9e20-19a53bc6ab93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0" y="490411"/>
            <a:ext cx="2343661" cy="19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o.remove.bg/downloads/f6e0b68d-aaf0-4489-b546-b73b245a7cfc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58" y="2796372"/>
            <a:ext cx="3243785" cy="1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97040" y="2324100"/>
            <a:ext cx="381000" cy="54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5440680" y="2990750"/>
            <a:ext cx="3550920" cy="1633470"/>
          </a:xfrm>
          <a:prstGeom prst="frame">
            <a:avLst>
              <a:gd name="adj1" fmla="val 2777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36030" y="2426316"/>
            <a:ext cx="1650227" cy="408039"/>
            <a:chOff x="7336030" y="2426316"/>
            <a:chExt cx="1650227" cy="4080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78218" y="2426316"/>
              <a:ext cx="408039" cy="40803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336030" y="2434720"/>
              <a:ext cx="12682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</a:rPr>
                <a:t>Max |</a:t>
              </a:r>
              <a:r>
                <a:rPr lang="en-US" sz="1800" b="1" dirty="0" err="1" smtClean="0">
                  <a:solidFill>
                    <a:srgbClr val="FF0000"/>
                  </a:solidFill>
                </a:rPr>
                <a:t>Vt</a:t>
              </a:r>
              <a:r>
                <a:rPr lang="en-US" sz="1800" b="1" dirty="0" smtClean="0">
                  <a:solidFill>
                    <a:srgbClr val="FF0000"/>
                  </a:solidFill>
                </a:rPr>
                <a:t>| =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27878" y="2404887"/>
            <a:ext cx="2173662" cy="422133"/>
            <a:chOff x="2527878" y="2404887"/>
            <a:chExt cx="2173662" cy="42213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649" y="2404887"/>
              <a:ext cx="416891" cy="412972"/>
            </a:xfrm>
            <a:prstGeom prst="rect">
              <a:avLst/>
            </a:prstGeom>
          </p:spPr>
        </p:pic>
        <p:sp>
          <p:nvSpPr>
            <p:cNvPr id="21" name="Frame 20"/>
            <p:cNvSpPr/>
            <p:nvPr/>
          </p:nvSpPr>
          <p:spPr>
            <a:xfrm>
              <a:off x="2527878" y="2423160"/>
              <a:ext cx="952741" cy="403860"/>
            </a:xfrm>
            <a:prstGeom prst="frame">
              <a:avLst>
                <a:gd name="adj1" fmla="val 4251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7700" y="3212880"/>
            <a:ext cx="2801208" cy="1776952"/>
            <a:chOff x="5937700" y="3212880"/>
            <a:chExt cx="2801208" cy="177695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525" y="3212880"/>
              <a:ext cx="408039" cy="40803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4468" y="3220739"/>
              <a:ext cx="408039" cy="40803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7700" y="3990975"/>
              <a:ext cx="408039" cy="40803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7040" y="3998834"/>
              <a:ext cx="408039" cy="40803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8278" y="4001347"/>
              <a:ext cx="408039" cy="40803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6075" y="4010753"/>
              <a:ext cx="362833" cy="35942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889396" y="4682055"/>
              <a:ext cx="10807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Bag Sizes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78430" y="3873269"/>
            <a:ext cx="1021509" cy="415290"/>
            <a:chOff x="3678430" y="3873269"/>
            <a:chExt cx="1021509" cy="41529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4649" y="3873269"/>
              <a:ext cx="415290" cy="41529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3678430" y="3896248"/>
              <a:ext cx="8994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solidFill>
                    <a:srgbClr val="FF0000"/>
                  </a:solidFill>
                </a:rPr>
                <a:t>tw</a:t>
              </a:r>
              <a:r>
                <a:rPr lang="en-US" sz="1800" b="1" dirty="0" smtClean="0">
                  <a:solidFill>
                    <a:srgbClr val="FF0000"/>
                  </a:solidFill>
                </a:rPr>
                <a:t> =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83414" y="3303539"/>
            <a:ext cx="7198824" cy="683822"/>
            <a:chOff x="1583414" y="3303539"/>
            <a:chExt cx="7198824" cy="683822"/>
          </a:xfrm>
        </p:grpSpPr>
        <p:sp>
          <p:nvSpPr>
            <p:cNvPr id="6" name="Down Arrow 5"/>
            <p:cNvSpPr/>
            <p:nvPr/>
          </p:nvSpPr>
          <p:spPr>
            <a:xfrm>
              <a:off x="8426269" y="3303539"/>
              <a:ext cx="355969" cy="57413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ame 31"/>
            <p:cNvSpPr/>
            <p:nvPr/>
          </p:nvSpPr>
          <p:spPr>
            <a:xfrm>
              <a:off x="1583414" y="3583501"/>
              <a:ext cx="952741" cy="403860"/>
            </a:xfrm>
            <a:prstGeom prst="frame">
              <a:avLst>
                <a:gd name="adj1" fmla="val 4251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9" name="Google Shape;184;p21"/>
          <p:cNvPicPr preferRelativeResize="0"/>
          <p:nvPr/>
        </p:nvPicPr>
        <p:blipFill rotWithShape="1">
          <a:blip r:embed="rId8">
            <a:alphaModFix/>
          </a:blip>
          <a:srcRect t="81482"/>
          <a:stretch/>
        </p:blipFill>
        <p:spPr>
          <a:xfrm rot="-5400000" flipH="1">
            <a:off x="-1441265" y="1441265"/>
            <a:ext cx="3537567" cy="65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84;p21"/>
          <p:cNvPicPr preferRelativeResize="0"/>
          <p:nvPr/>
        </p:nvPicPr>
        <p:blipFill rotWithShape="1">
          <a:blip r:embed="rId8">
            <a:alphaModFix/>
          </a:blip>
          <a:srcRect t="81482"/>
          <a:stretch/>
        </p:blipFill>
        <p:spPr>
          <a:xfrm rot="-5400000" flipH="1">
            <a:off x="-1451945" y="3047198"/>
            <a:ext cx="3537567" cy="655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7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122" name="Picture 2" descr="https://o.remove.bg/downloads/3539614c-a2b3-4e3f-bcc7-350ae835a82a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" y="1491046"/>
            <a:ext cx="3619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933675" y="257174"/>
            <a:ext cx="3838725" cy="1985912"/>
            <a:chOff x="3933675" y="257174"/>
            <a:chExt cx="3838725" cy="1985912"/>
          </a:xfrm>
        </p:grpSpPr>
        <p:pic>
          <p:nvPicPr>
            <p:cNvPr id="5126" name="Picture 6" descr="https://o.remove.bg/downloads/35b5b55a-dd64-45c7-a200-3c74d95b37fb/image-removebg-previe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115" y="719857"/>
              <a:ext cx="3747285" cy="152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o.remove.bg/downloads/92cf2731-f1d0-4e9a-81ca-ccbbfc7afe7f/image-removebg-previe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75" y="257174"/>
              <a:ext cx="2809875" cy="514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30" name="Picture 10" descr="https://o.remove.bg/downloads/bd571118-86b4-4c5f-bd56-51c54cd416a9/image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115" y="2448593"/>
            <a:ext cx="26479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848351" y="306969"/>
            <a:ext cx="1065389" cy="408039"/>
            <a:chOff x="6848351" y="306969"/>
            <a:chExt cx="1065389" cy="408039"/>
          </a:xfrm>
        </p:grpSpPr>
        <p:sp>
          <p:nvSpPr>
            <p:cNvPr id="14" name="Rectangle 13"/>
            <p:cNvSpPr/>
            <p:nvPr/>
          </p:nvSpPr>
          <p:spPr>
            <a:xfrm>
              <a:off x="6848351" y="324835"/>
              <a:ext cx="6573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solidFill>
                    <a:srgbClr val="FF0000"/>
                  </a:solidFill>
                </a:rPr>
                <a:t>tw</a:t>
              </a:r>
              <a:r>
                <a:rPr lang="en-US" sz="1800" b="1" dirty="0" smtClean="0">
                  <a:solidFill>
                    <a:srgbClr val="FF0000"/>
                  </a:solidFill>
                </a:rPr>
                <a:t> =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05701" y="306969"/>
              <a:ext cx="408039" cy="40803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3507740" y="2448593"/>
            <a:ext cx="5636260" cy="2296408"/>
            <a:chOff x="3507740" y="2448593"/>
            <a:chExt cx="5636260" cy="2296408"/>
          </a:xfrm>
        </p:grpSpPr>
        <p:pic>
          <p:nvPicPr>
            <p:cNvPr id="5132" name="Picture 12" descr="https://o.remove.bg/downloads/0fcbc379-ec4d-41d9-94e9-1b37e8f5aa45/image-removebg-preview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740" y="3139875"/>
              <a:ext cx="5636260" cy="1605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848351" y="2448593"/>
              <a:ext cx="1065389" cy="412972"/>
              <a:chOff x="6848351" y="2448593"/>
              <a:chExt cx="1065389" cy="41297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48351" y="2491313"/>
                <a:ext cx="6573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FF0000"/>
                    </a:solidFill>
                  </a:rPr>
                  <a:t>tw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 =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6849" y="2448593"/>
                <a:ext cx="416891" cy="4129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960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055468" y="587527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 smtClean="0"/>
              <a:t>Tree-Width </a:t>
            </a:r>
            <a:r>
              <a:rPr lang="en" dirty="0" smtClean="0">
                <a:solidFill>
                  <a:srgbClr val="92D050"/>
                </a:solidFill>
              </a:rPr>
              <a:t>Facts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751346" y="1381949"/>
            <a:ext cx="444218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Forests and trees are of </a:t>
            </a:r>
            <a:r>
              <a:rPr lang="en-US" sz="1600" dirty="0" err="1"/>
              <a:t>treewidth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EC7614"/>
                </a:solidFill>
              </a:rPr>
              <a:t>at most 1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751346" y="1912525"/>
            <a:ext cx="5473279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The </a:t>
            </a:r>
            <a:r>
              <a:rPr lang="en-US" sz="1600" dirty="0" err="1"/>
              <a:t>treewidth</a:t>
            </a:r>
            <a:r>
              <a:rPr lang="en-US" sz="1600" dirty="0"/>
              <a:t> of an </a:t>
            </a:r>
            <a:r>
              <a:rPr lang="en-US" sz="1600" dirty="0" err="1"/>
              <a:t>outerplanar</a:t>
            </a:r>
            <a:r>
              <a:rPr lang="en-US" sz="1600" dirty="0"/>
              <a:t> </a:t>
            </a:r>
            <a:r>
              <a:rPr lang="en-US" sz="1600" dirty="0" smtClean="0"/>
              <a:t>graph </a:t>
            </a:r>
            <a:r>
              <a:rPr lang="en-US" sz="1600" dirty="0"/>
              <a:t>is </a:t>
            </a:r>
            <a:r>
              <a:rPr lang="en-US" sz="1600" dirty="0">
                <a:solidFill>
                  <a:srgbClr val="EC7614"/>
                </a:solidFill>
              </a:rPr>
              <a:t>at most 2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751346" y="3601959"/>
            <a:ext cx="531011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/>
              <a:t>The </a:t>
            </a:r>
            <a:r>
              <a:rPr lang="en-US" sz="1600" dirty="0" err="1" smtClean="0"/>
              <a:t>treewidth</a:t>
            </a:r>
            <a:r>
              <a:rPr lang="en-US" sz="1600" dirty="0" smtClean="0"/>
              <a:t> </a:t>
            </a:r>
            <a:r>
              <a:rPr lang="en-US" sz="1600" dirty="0"/>
              <a:t>of an n-vertex clique </a:t>
            </a:r>
            <a:r>
              <a:rPr lang="en-US" sz="1600" dirty="0" err="1"/>
              <a:t>Kn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EC7614"/>
                </a:solidFill>
              </a:rPr>
              <a:t>n − 1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4" name="Google Shape;124;p16"/>
          <p:cNvSpPr txBox="1"/>
          <p:nvPr/>
        </p:nvSpPr>
        <p:spPr>
          <a:xfrm>
            <a:off x="1751346" y="3064047"/>
            <a:ext cx="4844832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/>
              <a:t>The </a:t>
            </a:r>
            <a:r>
              <a:rPr lang="en-US" sz="1600" dirty="0" err="1"/>
              <a:t>treewidth</a:t>
            </a:r>
            <a:r>
              <a:rPr lang="en-US" sz="1600" dirty="0"/>
              <a:t> of a t × t grid is </a:t>
            </a:r>
            <a:r>
              <a:rPr lang="en-US" sz="1600" dirty="0">
                <a:solidFill>
                  <a:srgbClr val="EC7614"/>
                </a:solidFill>
              </a:rPr>
              <a:t>t</a:t>
            </a:r>
            <a:endParaRPr sz="700" dirty="0">
              <a:solidFill>
                <a:srgbClr val="EC7614"/>
              </a:solidFill>
            </a:endParaRPr>
          </a:p>
        </p:txBody>
      </p:sp>
      <p:grpSp>
        <p:nvGrpSpPr>
          <p:cNvPr id="36" name="Google Shape;435;p26"/>
          <p:cNvGrpSpPr/>
          <p:nvPr/>
        </p:nvGrpSpPr>
        <p:grpSpPr>
          <a:xfrm>
            <a:off x="1055468" y="1346205"/>
            <a:ext cx="421346" cy="427850"/>
            <a:chOff x="16062331" y="8061331"/>
            <a:chExt cx="1196969" cy="1196969"/>
          </a:xfrm>
        </p:grpSpPr>
        <p:sp>
          <p:nvSpPr>
            <p:cNvPr id="37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35;p26"/>
          <p:cNvGrpSpPr/>
          <p:nvPr/>
        </p:nvGrpSpPr>
        <p:grpSpPr>
          <a:xfrm>
            <a:off x="1055468" y="2481564"/>
            <a:ext cx="421346" cy="427850"/>
            <a:chOff x="16062331" y="8061331"/>
            <a:chExt cx="1196969" cy="1196969"/>
          </a:xfrm>
        </p:grpSpPr>
        <p:sp>
          <p:nvSpPr>
            <p:cNvPr id="41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35;p26"/>
          <p:cNvGrpSpPr/>
          <p:nvPr/>
        </p:nvGrpSpPr>
        <p:grpSpPr>
          <a:xfrm>
            <a:off x="1055468" y="3601959"/>
            <a:ext cx="421346" cy="427850"/>
            <a:chOff x="16062331" y="8061331"/>
            <a:chExt cx="1196969" cy="1196969"/>
          </a:xfrm>
        </p:grpSpPr>
        <p:sp>
          <p:nvSpPr>
            <p:cNvPr id="49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124;p16"/>
          <p:cNvSpPr txBox="1"/>
          <p:nvPr/>
        </p:nvSpPr>
        <p:spPr>
          <a:xfrm>
            <a:off x="1751346" y="2479897"/>
            <a:ext cx="531011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series–parallel graph has  </a:t>
            </a:r>
            <a:r>
              <a:rPr lang="en-US" sz="1600" dirty="0" err="1" smtClean="0"/>
              <a:t>treewidth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EC7614"/>
                </a:solidFill>
              </a:rPr>
              <a:t>at most 2 </a:t>
            </a:r>
            <a:endParaRPr lang="en-US" sz="700" dirty="0">
              <a:solidFill>
                <a:srgbClr val="EC7614"/>
              </a:solidFill>
            </a:endParaRPr>
          </a:p>
        </p:txBody>
      </p:sp>
      <p:sp>
        <p:nvSpPr>
          <p:cNvPr id="68" name="Google Shape;124;p16"/>
          <p:cNvSpPr txBox="1"/>
          <p:nvPr/>
        </p:nvSpPr>
        <p:spPr>
          <a:xfrm>
            <a:off x="1751345" y="4153324"/>
            <a:ext cx="5473279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err="1" smtClean="0"/>
              <a:t>Treewidth</a:t>
            </a:r>
            <a:r>
              <a:rPr lang="en-US" sz="1600" dirty="0" smtClean="0"/>
              <a:t> </a:t>
            </a:r>
            <a:r>
              <a:rPr lang="en-US" sz="1600" dirty="0"/>
              <a:t>of </a:t>
            </a:r>
            <a:r>
              <a:rPr lang="en-US" sz="1600" dirty="0" smtClean="0"/>
              <a:t>complete </a:t>
            </a:r>
            <a:r>
              <a:rPr lang="en-US" sz="1600" dirty="0"/>
              <a:t>bipartite graph </a:t>
            </a:r>
            <a:r>
              <a:rPr lang="en-US" sz="1600" dirty="0" err="1"/>
              <a:t>Kn,m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EC7614"/>
                </a:solidFill>
              </a:rPr>
              <a:t>min{m, n} − 1</a:t>
            </a:r>
            <a:endParaRPr sz="700" dirty="0">
              <a:solidFill>
                <a:srgbClr val="EC7614"/>
              </a:solidFill>
            </a:endParaRPr>
          </a:p>
        </p:txBody>
      </p:sp>
      <p:grpSp>
        <p:nvGrpSpPr>
          <p:cNvPr id="69" name="Google Shape;423;p26"/>
          <p:cNvGrpSpPr/>
          <p:nvPr/>
        </p:nvGrpSpPr>
        <p:grpSpPr>
          <a:xfrm>
            <a:off x="1055468" y="1912525"/>
            <a:ext cx="373979" cy="389120"/>
            <a:chOff x="14329211" y="8061331"/>
            <a:chExt cx="1191720" cy="1196969"/>
          </a:xfrm>
        </p:grpSpPr>
        <p:sp>
          <p:nvSpPr>
            <p:cNvPr id="70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423;p26"/>
          <p:cNvGrpSpPr/>
          <p:nvPr/>
        </p:nvGrpSpPr>
        <p:grpSpPr>
          <a:xfrm>
            <a:off x="1054995" y="3074736"/>
            <a:ext cx="373979" cy="389120"/>
            <a:chOff x="14329211" y="8061331"/>
            <a:chExt cx="1191720" cy="1196969"/>
          </a:xfrm>
        </p:grpSpPr>
        <p:sp>
          <p:nvSpPr>
            <p:cNvPr id="76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423;p26"/>
          <p:cNvGrpSpPr/>
          <p:nvPr/>
        </p:nvGrpSpPr>
        <p:grpSpPr>
          <a:xfrm>
            <a:off x="1051714" y="4210095"/>
            <a:ext cx="373979" cy="389120"/>
            <a:chOff x="14329211" y="8061331"/>
            <a:chExt cx="1191720" cy="1196969"/>
          </a:xfrm>
        </p:grpSpPr>
        <p:sp>
          <p:nvSpPr>
            <p:cNvPr id="82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0" name="Picture 6" descr="https://o.remove.bg/downloads/9fb9f90f-9ad3-4986-bcb4-a3748a9c7bfa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32" y="261001"/>
            <a:ext cx="1583405" cy="17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o.remove.bg/downloads/005cb846-7127-45cc-aaea-ae796c632695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50" y="2266950"/>
            <a:ext cx="1694490" cy="22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ight Arrow 88"/>
          <p:cNvSpPr/>
          <p:nvPr/>
        </p:nvSpPr>
        <p:spPr>
          <a:xfrm>
            <a:off x="0" y="1431675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0" y="1955134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-13594" y="2523645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-7642" y="3146240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-7642" y="3685164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0" y="4180729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463260" y="914100"/>
            <a:ext cx="442878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b="1" dirty="0" smtClean="0">
                <a:solidFill>
                  <a:srgbClr val="00B050"/>
                </a:solidFill>
              </a:rPr>
              <a:t>Lemma </a:t>
            </a:r>
            <a:r>
              <a:rPr lang="en-US" b="1" dirty="0">
                <a:solidFill>
                  <a:srgbClr val="00B050"/>
                </a:solidFill>
              </a:rPr>
              <a:t>7.3 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marL="0" lvl="0" indent="0">
              <a:spcAft>
                <a:spcPts val="800"/>
              </a:spcAft>
            </a:pPr>
            <a:endParaRPr lang="en-US" dirty="0" smtClean="0"/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Let </a:t>
            </a:r>
            <a:r>
              <a:rPr lang="en-US" dirty="0"/>
              <a:t>(T, </a:t>
            </a:r>
            <a:r>
              <a:rPr lang="en-US" dirty="0" err="1" smtClean="0"/>
              <a:t>t∈V</a:t>
            </a:r>
            <a:r>
              <a:rPr lang="en-US" dirty="0"/>
              <a:t> (</a:t>
            </a:r>
            <a:r>
              <a:rPr lang="en-US" dirty="0" smtClean="0"/>
              <a:t>T)) </a:t>
            </a:r>
            <a:r>
              <a:rPr lang="en-US" dirty="0"/>
              <a:t>be a tree decomposition of a graph G and let </a:t>
            </a:r>
            <a:r>
              <a:rPr lang="en-US" dirty="0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EC7614"/>
                </a:solidFill>
              </a:rPr>
              <a:t> be an edge of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. The </a:t>
            </a:r>
            <a:r>
              <a:rPr lang="en-US" dirty="0">
                <a:solidFill>
                  <a:srgbClr val="EC7614"/>
                </a:solidFill>
              </a:rPr>
              <a:t>forest </a:t>
            </a:r>
            <a:r>
              <a:rPr lang="en-US" dirty="0">
                <a:solidFill>
                  <a:srgbClr val="FF0000"/>
                </a:solidFill>
              </a:rPr>
              <a:t>T − ab </a:t>
            </a:r>
            <a:r>
              <a:rPr lang="en-US" dirty="0">
                <a:solidFill>
                  <a:srgbClr val="EC7614"/>
                </a:solidFill>
              </a:rPr>
              <a:t>obtained </a:t>
            </a:r>
            <a:r>
              <a:rPr lang="en-US" dirty="0"/>
              <a:t>from T by </a:t>
            </a:r>
            <a:r>
              <a:rPr lang="en-US" dirty="0">
                <a:solidFill>
                  <a:srgbClr val="FF0000"/>
                </a:solidFill>
              </a:rPr>
              <a:t>deleting</a:t>
            </a:r>
            <a:r>
              <a:rPr lang="en-US" dirty="0"/>
              <a:t> edge ab consists of two connected components </a:t>
            </a:r>
            <a:r>
              <a:rPr lang="en-US" dirty="0">
                <a:solidFill>
                  <a:srgbClr val="92D050"/>
                </a:solidFill>
              </a:rPr>
              <a:t>Ta (containing a)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92D050"/>
                </a:solidFill>
              </a:rPr>
              <a:t>Tb </a:t>
            </a:r>
            <a:r>
              <a:rPr lang="en-US" dirty="0">
                <a:solidFill>
                  <a:srgbClr val="92D050"/>
                </a:solidFill>
              </a:rPr>
              <a:t>(containing b). </a:t>
            </a:r>
            <a:endParaRPr lang="en-US" dirty="0" smtClean="0">
              <a:solidFill>
                <a:srgbClr val="92D050"/>
              </a:solidFill>
            </a:endParaRPr>
          </a:p>
          <a:p>
            <a:pPr marL="0" lvl="0" indent="0">
              <a:spcAft>
                <a:spcPts val="800"/>
              </a:spcAft>
            </a:pPr>
            <a:endParaRPr lang="en-US" dirty="0" smtClean="0">
              <a:solidFill>
                <a:srgbClr val="92D050"/>
              </a:solidFill>
            </a:endParaRPr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Let </a:t>
            </a:r>
            <a:r>
              <a:rPr lang="en-US" dirty="0">
                <a:solidFill>
                  <a:srgbClr val="EC7614"/>
                </a:solidFill>
              </a:rPr>
              <a:t>A = S </a:t>
            </a:r>
            <a:r>
              <a:rPr lang="en-US" dirty="0" err="1">
                <a:solidFill>
                  <a:srgbClr val="EC7614"/>
                </a:solidFill>
              </a:rPr>
              <a:t>t∈V</a:t>
            </a:r>
            <a:r>
              <a:rPr lang="en-US" dirty="0">
                <a:solidFill>
                  <a:srgbClr val="EC7614"/>
                </a:solidFill>
              </a:rPr>
              <a:t> (Ta) </a:t>
            </a:r>
            <a:r>
              <a:rPr lang="en-US" dirty="0" smtClean="0">
                <a:solidFill>
                  <a:srgbClr val="EC7614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EC7614"/>
                </a:solidFill>
              </a:rPr>
              <a:t>B = S </a:t>
            </a:r>
            <a:r>
              <a:rPr lang="en-US" dirty="0" err="1">
                <a:solidFill>
                  <a:srgbClr val="EC7614"/>
                </a:solidFill>
              </a:rPr>
              <a:t>t∈V</a:t>
            </a:r>
            <a:r>
              <a:rPr lang="en-US" dirty="0">
                <a:solidFill>
                  <a:srgbClr val="EC7614"/>
                </a:solidFill>
              </a:rPr>
              <a:t> (Tb) </a:t>
            </a:r>
            <a:r>
              <a:rPr lang="en-US" dirty="0" smtClean="0"/>
              <a:t>. </a:t>
            </a:r>
            <a:r>
              <a:rPr lang="en-US" dirty="0"/>
              <a:t>Then (A, B) is a separation of G with </a:t>
            </a:r>
            <a:r>
              <a:rPr lang="en-US" dirty="0">
                <a:solidFill>
                  <a:srgbClr val="0070C0"/>
                </a:solidFill>
              </a:rPr>
              <a:t>separator </a:t>
            </a:r>
            <a:r>
              <a:rPr lang="en-US" dirty="0" err="1">
                <a:solidFill>
                  <a:srgbClr val="0070C0"/>
                </a:solidFill>
              </a:rPr>
              <a:t>Xa</a:t>
            </a:r>
            <a:r>
              <a:rPr lang="en-US" dirty="0">
                <a:solidFill>
                  <a:srgbClr val="0070C0"/>
                </a:solidFill>
              </a:rPr>
              <a:t> ∩ </a:t>
            </a:r>
            <a:r>
              <a:rPr lang="en-US" dirty="0" err="1">
                <a:solidFill>
                  <a:srgbClr val="0070C0"/>
                </a:solidFill>
              </a:rPr>
              <a:t>Xb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13" name="Group 12"/>
          <p:cNvGrpSpPr/>
          <p:nvPr/>
        </p:nvGrpSpPr>
        <p:grpSpPr>
          <a:xfrm>
            <a:off x="5331840" y="403065"/>
            <a:ext cx="3297812" cy="4226088"/>
            <a:chOff x="5331840" y="403065"/>
            <a:chExt cx="3297812" cy="4226088"/>
          </a:xfrm>
        </p:grpSpPr>
        <p:grpSp>
          <p:nvGrpSpPr>
            <p:cNvPr id="10" name="Group 9"/>
            <p:cNvGrpSpPr/>
            <p:nvPr/>
          </p:nvGrpSpPr>
          <p:grpSpPr>
            <a:xfrm>
              <a:off x="5331841" y="1656143"/>
              <a:ext cx="3297811" cy="2973010"/>
              <a:chOff x="5331841" y="1656143"/>
              <a:chExt cx="3297811" cy="297301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1841" y="1656143"/>
                <a:ext cx="3297811" cy="176037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841" y="2748180"/>
                <a:ext cx="3297811" cy="1880973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1840" y="403065"/>
              <a:ext cx="3297811" cy="211854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758431" y="2456102"/>
            <a:ext cx="444628" cy="419136"/>
          </a:xfrm>
          <a:prstGeom prst="rect">
            <a:avLst/>
          </a:prstGeom>
        </p:spPr>
      </p:pic>
      <p:sp>
        <p:nvSpPr>
          <p:cNvPr id="26" name="Frame 25"/>
          <p:cNvSpPr/>
          <p:nvPr/>
        </p:nvSpPr>
        <p:spPr>
          <a:xfrm>
            <a:off x="5205285" y="2631805"/>
            <a:ext cx="3719490" cy="1876748"/>
          </a:xfrm>
          <a:prstGeom prst="frame">
            <a:avLst>
              <a:gd name="adj1" fmla="val 27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26748" y="1929619"/>
            <a:ext cx="6077851" cy="1642134"/>
            <a:chOff x="1226748" y="1929619"/>
            <a:chExt cx="6077851" cy="1642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656890" y="3202421"/>
              <a:ext cx="647709" cy="369332"/>
              <a:chOff x="6674998" y="3316801"/>
              <a:chExt cx="647709" cy="36933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674998" y="3316801"/>
                <a:ext cx="341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80745" y="3316801"/>
                <a:ext cx="341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" name="Frame 26"/>
            <p:cNvSpPr/>
            <p:nvPr/>
          </p:nvSpPr>
          <p:spPr>
            <a:xfrm>
              <a:off x="1226748" y="1929619"/>
              <a:ext cx="1667866" cy="320040"/>
            </a:xfrm>
            <a:prstGeom prst="frame">
              <a:avLst>
                <a:gd name="adj1" fmla="val 277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Frame 28"/>
          <p:cNvSpPr/>
          <p:nvPr/>
        </p:nvSpPr>
        <p:spPr>
          <a:xfrm>
            <a:off x="2125256" y="2249659"/>
            <a:ext cx="1538717" cy="269899"/>
          </a:xfrm>
          <a:prstGeom prst="frame">
            <a:avLst>
              <a:gd name="adj1" fmla="val 2777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0214" y="2525579"/>
            <a:ext cx="7778099" cy="1249109"/>
            <a:chOff x="430214" y="2525579"/>
            <a:chExt cx="7778099" cy="1249109"/>
          </a:xfrm>
        </p:grpSpPr>
        <p:sp>
          <p:nvSpPr>
            <p:cNvPr id="16" name="Rectangle 15"/>
            <p:cNvSpPr/>
            <p:nvPr/>
          </p:nvSpPr>
          <p:spPr>
            <a:xfrm>
              <a:off x="6771176" y="3571754"/>
              <a:ext cx="419137" cy="202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30214" y="2525579"/>
              <a:ext cx="7778099" cy="581868"/>
              <a:chOff x="430214" y="2525579"/>
              <a:chExt cx="7778099" cy="5818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859592" y="2606230"/>
                <a:ext cx="5716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92D050"/>
                    </a:solidFill>
                  </a:rPr>
                  <a:t>Ta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636625" y="2627483"/>
                <a:ext cx="5716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92D050"/>
                    </a:solidFill>
                  </a:rPr>
                  <a:t>Tb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Frame 29"/>
              <p:cNvSpPr/>
              <p:nvPr/>
            </p:nvSpPr>
            <p:spPr>
              <a:xfrm>
                <a:off x="2932013" y="2525579"/>
                <a:ext cx="1594267" cy="320040"/>
              </a:xfrm>
              <a:prstGeom prst="frame">
                <a:avLst>
                  <a:gd name="adj1" fmla="val 2777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ame 30"/>
              <p:cNvSpPr/>
              <p:nvPr/>
            </p:nvSpPr>
            <p:spPr>
              <a:xfrm>
                <a:off x="430214" y="2787407"/>
                <a:ext cx="1604326" cy="320040"/>
              </a:xfrm>
              <a:prstGeom prst="frame">
                <a:avLst>
                  <a:gd name="adj1" fmla="val 2777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Down Arrow 16"/>
          <p:cNvSpPr/>
          <p:nvPr/>
        </p:nvSpPr>
        <p:spPr>
          <a:xfrm>
            <a:off x="3459480" y="1295400"/>
            <a:ext cx="373380" cy="70866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16280" y="247828"/>
            <a:ext cx="6766560" cy="3747887"/>
            <a:chOff x="716280" y="247828"/>
            <a:chExt cx="6766560" cy="3747887"/>
          </a:xfrm>
        </p:grpSpPr>
        <p:sp>
          <p:nvSpPr>
            <p:cNvPr id="33" name="Oval 32"/>
            <p:cNvSpPr/>
            <p:nvPr/>
          </p:nvSpPr>
          <p:spPr>
            <a:xfrm>
              <a:off x="716280" y="3294675"/>
              <a:ext cx="1408976" cy="701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61573" y="247828"/>
              <a:ext cx="2321267" cy="22632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56970" y="224865"/>
            <a:ext cx="6395577" cy="3793193"/>
            <a:chOff x="2356970" y="224865"/>
            <a:chExt cx="6395577" cy="3793193"/>
          </a:xfrm>
        </p:grpSpPr>
        <p:sp>
          <p:nvSpPr>
            <p:cNvPr id="35" name="Oval 34"/>
            <p:cNvSpPr/>
            <p:nvPr/>
          </p:nvSpPr>
          <p:spPr>
            <a:xfrm>
              <a:off x="2356970" y="3317018"/>
              <a:ext cx="1408976" cy="701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431280" y="224865"/>
              <a:ext cx="2321267" cy="22632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04531" y="318444"/>
            <a:ext cx="5247842" cy="4027791"/>
            <a:chOff x="2504531" y="318444"/>
            <a:chExt cx="5247842" cy="4027791"/>
          </a:xfrm>
        </p:grpSpPr>
        <p:sp>
          <p:nvSpPr>
            <p:cNvPr id="37" name="Oval 36"/>
            <p:cNvSpPr/>
            <p:nvPr/>
          </p:nvSpPr>
          <p:spPr>
            <a:xfrm>
              <a:off x="2504531" y="3645195"/>
              <a:ext cx="1940419" cy="70104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20753" y="318444"/>
              <a:ext cx="1531620" cy="20914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54928" y="207197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Nice</a:t>
            </a:r>
            <a:r>
              <a:rPr lang="en" dirty="0" smtClean="0"/>
              <a:t> Tree Decompositions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317381" y="1989969"/>
            <a:ext cx="444218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>
                <a:solidFill>
                  <a:srgbClr val="EC7614"/>
                </a:solidFill>
              </a:rPr>
              <a:t>Leaf </a:t>
            </a:r>
            <a:r>
              <a:rPr lang="en-US" sz="1600" dirty="0">
                <a:solidFill>
                  <a:srgbClr val="EC7614"/>
                </a:solidFill>
              </a:rPr>
              <a:t>nodes </a:t>
            </a:r>
            <a:r>
              <a:rPr lang="en-US" sz="1600" dirty="0"/>
              <a:t>have </a:t>
            </a:r>
            <a:r>
              <a:rPr lang="en-US" sz="1600" dirty="0">
                <a:solidFill>
                  <a:srgbClr val="FF0000"/>
                </a:solidFill>
              </a:rPr>
              <a:t>no children </a:t>
            </a:r>
            <a:r>
              <a:rPr lang="en-US" sz="1600" dirty="0"/>
              <a:t>and </a:t>
            </a:r>
            <a:r>
              <a:rPr lang="en-US" sz="1600" b="1" dirty="0"/>
              <a:t>bag size 1</a:t>
            </a:r>
            <a:r>
              <a:rPr lang="en-US" sz="1600" dirty="0"/>
              <a:t>.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317381" y="2533460"/>
            <a:ext cx="4602663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>
                <a:solidFill>
                  <a:srgbClr val="EC7614"/>
                </a:solidFill>
              </a:rPr>
              <a:t>Introduce nodes </a:t>
            </a:r>
            <a:r>
              <a:rPr lang="en-US" sz="1600" dirty="0"/>
              <a:t>have </a:t>
            </a:r>
            <a:r>
              <a:rPr lang="en-US" sz="1600" dirty="0">
                <a:solidFill>
                  <a:srgbClr val="FF0000"/>
                </a:solidFill>
              </a:rPr>
              <a:t>one child</a:t>
            </a:r>
            <a:r>
              <a:rPr lang="en-US" sz="1600" dirty="0"/>
              <a:t>. The child has the </a:t>
            </a:r>
            <a:r>
              <a:rPr lang="en-US" sz="1600" b="1" dirty="0"/>
              <a:t>same</a:t>
            </a:r>
            <a:r>
              <a:rPr lang="en-US" sz="1600" dirty="0"/>
              <a:t> </a:t>
            </a:r>
            <a:r>
              <a:rPr lang="en-US" sz="1600" b="1" dirty="0"/>
              <a:t>vertices</a:t>
            </a:r>
            <a:r>
              <a:rPr lang="en-US" sz="1600" dirty="0"/>
              <a:t> as the parent with </a:t>
            </a:r>
            <a:r>
              <a:rPr lang="en-US" sz="1600" b="1" dirty="0"/>
              <a:t>one deleted</a:t>
            </a:r>
            <a:r>
              <a:rPr lang="en-US" sz="1600" dirty="0"/>
              <a:t>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317381" y="4323113"/>
            <a:ext cx="531011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>
                <a:solidFill>
                  <a:srgbClr val="EC7614"/>
                </a:solidFill>
              </a:rPr>
              <a:t>Join nodes </a:t>
            </a:r>
            <a:r>
              <a:rPr lang="en-US" sz="1600" dirty="0"/>
              <a:t>have </a:t>
            </a:r>
            <a:r>
              <a:rPr lang="en-US" sz="1600" dirty="0">
                <a:solidFill>
                  <a:srgbClr val="FF0000"/>
                </a:solidFill>
              </a:rPr>
              <a:t>two children</a:t>
            </a:r>
            <a:r>
              <a:rPr lang="en-US" sz="1600" dirty="0"/>
              <a:t>, both </a:t>
            </a:r>
            <a:r>
              <a:rPr lang="en-US" sz="1600" b="1" dirty="0"/>
              <a:t>identical</a:t>
            </a:r>
            <a:r>
              <a:rPr lang="en-US" sz="1600" dirty="0"/>
              <a:t> to the parent.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97" y="684815"/>
            <a:ext cx="2187276" cy="4186330"/>
          </a:xfrm>
          <a:prstGeom prst="rect">
            <a:avLst/>
          </a:prstGeom>
        </p:spPr>
      </p:pic>
      <p:sp>
        <p:nvSpPr>
          <p:cNvPr id="29" name="Google Shape;122;p16"/>
          <p:cNvSpPr txBox="1"/>
          <p:nvPr/>
        </p:nvSpPr>
        <p:spPr>
          <a:xfrm>
            <a:off x="656027" y="1033700"/>
            <a:ext cx="5692686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/>
              <a:t>	A </a:t>
            </a:r>
            <a:r>
              <a:rPr lang="en-US" sz="1600" dirty="0"/>
              <a:t>nice tree decomposition is a </a:t>
            </a:r>
            <a:r>
              <a:rPr lang="en-US" sz="1600" b="1" dirty="0">
                <a:solidFill>
                  <a:srgbClr val="92D050"/>
                </a:solidFill>
              </a:rPr>
              <a:t>rooted binary tree </a:t>
            </a:r>
            <a:r>
              <a:rPr lang="en-US" sz="1600" dirty="0"/>
              <a:t>with </a:t>
            </a:r>
            <a:r>
              <a:rPr lang="en-US" sz="1600" dirty="0">
                <a:solidFill>
                  <a:srgbClr val="EC7614"/>
                </a:solidFill>
              </a:rPr>
              <a:t>four</a:t>
            </a:r>
            <a:r>
              <a:rPr lang="en-US" sz="1600" dirty="0"/>
              <a:t> different types of nodes: 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34" name="Google Shape;124;p16"/>
          <p:cNvSpPr txBox="1"/>
          <p:nvPr/>
        </p:nvSpPr>
        <p:spPr>
          <a:xfrm>
            <a:off x="1317381" y="3395165"/>
            <a:ext cx="4844832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>
                <a:solidFill>
                  <a:srgbClr val="EC7614"/>
                </a:solidFill>
              </a:rPr>
              <a:t>Forget nodes </a:t>
            </a:r>
            <a:r>
              <a:rPr lang="en-US" sz="1600" dirty="0"/>
              <a:t>have </a:t>
            </a:r>
            <a:r>
              <a:rPr lang="en-US" sz="1600" dirty="0">
                <a:solidFill>
                  <a:srgbClr val="FF0000"/>
                </a:solidFill>
              </a:rPr>
              <a:t>one child. </a:t>
            </a:r>
            <a:r>
              <a:rPr lang="en-US" sz="1600" dirty="0"/>
              <a:t>The child has the </a:t>
            </a:r>
            <a:r>
              <a:rPr lang="en-US" sz="1600" b="1" dirty="0"/>
              <a:t>same vertices</a:t>
            </a:r>
            <a:r>
              <a:rPr lang="en-US" sz="1600" dirty="0"/>
              <a:t> as the parent with </a:t>
            </a:r>
            <a:r>
              <a:rPr lang="en-US" sz="1600" b="1" dirty="0"/>
              <a:t>one added</a:t>
            </a:r>
            <a:r>
              <a:rPr lang="en-US" sz="1600" dirty="0"/>
              <a:t>.</a:t>
            </a:r>
            <a:endParaRPr sz="700" dirty="0">
              <a:solidFill>
                <a:schemeClr val="dk1"/>
              </a:solidFill>
            </a:endParaRPr>
          </a:p>
        </p:txBody>
      </p:sp>
      <p:grpSp>
        <p:nvGrpSpPr>
          <p:cNvPr id="36" name="Google Shape;435;p26"/>
          <p:cNvGrpSpPr/>
          <p:nvPr/>
        </p:nvGrpSpPr>
        <p:grpSpPr>
          <a:xfrm>
            <a:off x="656027" y="1948178"/>
            <a:ext cx="421346" cy="427850"/>
            <a:chOff x="16062331" y="8061331"/>
            <a:chExt cx="1196969" cy="1196969"/>
          </a:xfrm>
        </p:grpSpPr>
        <p:sp>
          <p:nvSpPr>
            <p:cNvPr id="37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35;p26"/>
          <p:cNvGrpSpPr/>
          <p:nvPr/>
        </p:nvGrpSpPr>
        <p:grpSpPr>
          <a:xfrm>
            <a:off x="659591" y="2533460"/>
            <a:ext cx="421346" cy="427850"/>
            <a:chOff x="16062331" y="8061331"/>
            <a:chExt cx="1196969" cy="1196969"/>
          </a:xfrm>
        </p:grpSpPr>
        <p:sp>
          <p:nvSpPr>
            <p:cNvPr id="41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35;p26"/>
          <p:cNvGrpSpPr/>
          <p:nvPr/>
        </p:nvGrpSpPr>
        <p:grpSpPr>
          <a:xfrm>
            <a:off x="634122" y="4325291"/>
            <a:ext cx="421346" cy="427850"/>
            <a:chOff x="16062331" y="8061331"/>
            <a:chExt cx="1196969" cy="1196969"/>
          </a:xfrm>
        </p:grpSpPr>
        <p:sp>
          <p:nvSpPr>
            <p:cNvPr id="45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35;p26"/>
          <p:cNvGrpSpPr/>
          <p:nvPr/>
        </p:nvGrpSpPr>
        <p:grpSpPr>
          <a:xfrm>
            <a:off x="656027" y="3388035"/>
            <a:ext cx="421346" cy="427850"/>
            <a:chOff x="16062331" y="8061331"/>
            <a:chExt cx="1196969" cy="1196969"/>
          </a:xfrm>
        </p:grpSpPr>
        <p:sp>
          <p:nvSpPr>
            <p:cNvPr id="49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4335" y="2028375"/>
            <a:ext cx="8380410" cy="2956136"/>
            <a:chOff x="-4335" y="2028375"/>
            <a:chExt cx="8380410" cy="2956136"/>
          </a:xfrm>
        </p:grpSpPr>
        <p:sp>
          <p:nvSpPr>
            <p:cNvPr id="25" name="Right Arrow 24"/>
            <p:cNvSpPr/>
            <p:nvPr/>
          </p:nvSpPr>
          <p:spPr>
            <a:xfrm>
              <a:off x="-4335" y="2028375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00613" y="4461993"/>
              <a:ext cx="1575462" cy="5225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076" y="2032757"/>
            <a:ext cx="8714288" cy="2591318"/>
            <a:chOff x="24076" y="2032757"/>
            <a:chExt cx="8714288" cy="2591318"/>
          </a:xfrm>
        </p:grpSpPr>
        <p:sp>
          <p:nvSpPr>
            <p:cNvPr id="32" name="Right Arrow 31"/>
            <p:cNvSpPr/>
            <p:nvPr/>
          </p:nvSpPr>
          <p:spPr>
            <a:xfrm>
              <a:off x="24076" y="4366861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253323" y="2032757"/>
              <a:ext cx="1485041" cy="8346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076" y="1158391"/>
            <a:ext cx="7442378" cy="2588865"/>
            <a:chOff x="24076" y="1158391"/>
            <a:chExt cx="7442378" cy="2588865"/>
          </a:xfrm>
        </p:grpSpPr>
        <p:sp>
          <p:nvSpPr>
            <p:cNvPr id="54" name="Oval 53"/>
            <p:cNvSpPr/>
            <p:nvPr/>
          </p:nvSpPr>
          <p:spPr>
            <a:xfrm>
              <a:off x="6627495" y="1158391"/>
              <a:ext cx="838959" cy="76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4076" y="3490042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3732" y="2613224"/>
            <a:ext cx="7758342" cy="1369235"/>
            <a:chOff x="-13732" y="2613224"/>
            <a:chExt cx="7758342" cy="1369235"/>
          </a:xfrm>
        </p:grpSpPr>
        <p:sp>
          <p:nvSpPr>
            <p:cNvPr id="31" name="Right Arrow 30"/>
            <p:cNvSpPr/>
            <p:nvPr/>
          </p:nvSpPr>
          <p:spPr>
            <a:xfrm>
              <a:off x="-13732" y="2613224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905651" y="3221459"/>
              <a:ext cx="838959" cy="76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07056" y="722155"/>
            <a:ext cx="4687121" cy="4367295"/>
            <a:chOff x="4307056" y="722155"/>
            <a:chExt cx="4687121" cy="4367295"/>
          </a:xfrm>
        </p:grpSpPr>
        <p:sp>
          <p:nvSpPr>
            <p:cNvPr id="61" name="Frame 60"/>
            <p:cNvSpPr/>
            <p:nvPr/>
          </p:nvSpPr>
          <p:spPr>
            <a:xfrm>
              <a:off x="6470800" y="722155"/>
              <a:ext cx="2523377" cy="4367295"/>
            </a:xfrm>
            <a:prstGeom prst="frame">
              <a:avLst>
                <a:gd name="adj1" fmla="val 0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ame 61"/>
            <p:cNvSpPr/>
            <p:nvPr/>
          </p:nvSpPr>
          <p:spPr>
            <a:xfrm>
              <a:off x="4307056" y="982916"/>
              <a:ext cx="1833074" cy="494135"/>
            </a:xfrm>
            <a:prstGeom prst="frame">
              <a:avLst>
                <a:gd name="adj1" fmla="val 0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2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575</Words>
  <Application>Microsoft Office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Barlow</vt:lpstr>
      <vt:lpstr>Calibri</vt:lpstr>
      <vt:lpstr>Barlow Medium</vt:lpstr>
      <vt:lpstr>Arial</vt:lpstr>
      <vt:lpstr>Cambria Math</vt:lpstr>
      <vt:lpstr>Business Geometric Template</vt:lpstr>
      <vt:lpstr>Tree Decompositions  Prepared By : 1705087</vt:lpstr>
      <vt:lpstr>Tree Decomposition</vt:lpstr>
      <vt:lpstr>Tree Decomposition</vt:lpstr>
      <vt:lpstr>Example</vt:lpstr>
      <vt:lpstr>Tree Width</vt:lpstr>
      <vt:lpstr>Example</vt:lpstr>
      <vt:lpstr>Tree-Width Facts</vt:lpstr>
      <vt:lpstr>PowerPoint Presentation</vt:lpstr>
      <vt:lpstr>Nice Tree Decompositions</vt:lpstr>
      <vt:lpstr>PowerPoint Presentation</vt:lpstr>
      <vt:lpstr>Applications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Decompositions  Prepared By : 1705087</dc:title>
  <dc:creator>FAHMID</dc:creator>
  <cp:lastModifiedBy>Fahmid Rifat</cp:lastModifiedBy>
  <cp:revision>58</cp:revision>
  <dcterms:modified xsi:type="dcterms:W3CDTF">2022-12-10T12:55:11Z</dcterms:modified>
</cp:coreProperties>
</file>