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84" r:id="rId3"/>
    <p:sldId id="263" r:id="rId4"/>
    <p:sldId id="286" r:id="rId5"/>
    <p:sldId id="293" r:id="rId6"/>
    <p:sldId id="285" r:id="rId7"/>
    <p:sldId id="287" r:id="rId8"/>
    <p:sldId id="294" r:id="rId9"/>
    <p:sldId id="289" r:id="rId10"/>
    <p:sldId id="262" r:id="rId11"/>
    <p:sldId id="292" r:id="rId12"/>
    <p:sldId id="291" r:id="rId13"/>
    <p:sldId id="283" r:id="rId14"/>
    <p:sldId id="273" r:id="rId15"/>
  </p:sldIdLst>
  <p:sldSz cx="9144000" cy="5143500" type="screen16x9"/>
  <p:notesSz cx="6858000" cy="9144000"/>
  <p:embeddedFontLst>
    <p:embeddedFont>
      <p:font typeface="Barlow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Barlow Medium" panose="020B060402020202020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5343" autoAdjust="0"/>
  </p:normalViewPr>
  <p:slideViewPr>
    <p:cSldViewPr snapToGrid="0">
      <p:cViewPr varScale="1">
        <p:scale>
          <a:sx n="111" d="100"/>
          <a:sy n="111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90038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35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913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0691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215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251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b87c9a92b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fb87c9a92b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94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6708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87c9a92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fb87c9a92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6872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70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b87c9a92b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fb87c9a92b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374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26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472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87c9a92b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fb87c9a92b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3454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38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_ONLY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846689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176777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106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3162600" cy="24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122876" y="1967475"/>
            <a:ext cx="3162600" cy="24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874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9" r:id="rId6"/>
    <p:sldLayoutId id="2147483660" r:id="rId7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434" y="796978"/>
            <a:ext cx="2810655" cy="3625743"/>
          </a:xfrm>
          <a:prstGeom prst="rect">
            <a:avLst/>
          </a:prstGeom>
        </p:spPr>
      </p:pic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514350" y="1935479"/>
            <a:ext cx="3859530" cy="17499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 smtClean="0"/>
              <a:t>Tree</a:t>
            </a:r>
            <a:br>
              <a:rPr lang="en-US" sz="3600" dirty="0" smtClean="0"/>
            </a:br>
            <a:r>
              <a:rPr lang="en-US" sz="3600" dirty="0" smtClean="0"/>
              <a:t>Decompositions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Prepared By :</a:t>
            </a:r>
            <a:b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1705087</a:t>
            </a:r>
            <a:endParaRPr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" name="Google Shape;60;p12"/>
          <p:cNvSpPr txBox="1"/>
          <p:nvPr/>
        </p:nvSpPr>
        <p:spPr>
          <a:xfrm>
            <a:off x="314628" y="4788300"/>
            <a:ext cx="399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5133805" y="3409950"/>
            <a:ext cx="1219200" cy="121919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7441602" y="1384379"/>
            <a:ext cx="1400232" cy="700707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6129125" y="0"/>
            <a:ext cx="3015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463260" y="914100"/>
            <a:ext cx="442878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en-US" b="1" dirty="0" smtClean="0">
                <a:solidFill>
                  <a:srgbClr val="00B050"/>
                </a:solidFill>
              </a:rPr>
              <a:t>Lemma </a:t>
            </a:r>
            <a:r>
              <a:rPr lang="en-US" b="1" dirty="0">
                <a:solidFill>
                  <a:srgbClr val="00B050"/>
                </a:solidFill>
              </a:rPr>
              <a:t>7.3 </a:t>
            </a:r>
            <a:r>
              <a:rPr lang="en-US" dirty="0"/>
              <a:t>:</a:t>
            </a:r>
            <a:r>
              <a:rPr lang="en-US" dirty="0" smtClean="0"/>
              <a:t> </a:t>
            </a:r>
          </a:p>
          <a:p>
            <a:pPr marL="0" lvl="0" indent="0">
              <a:spcAft>
                <a:spcPts val="800"/>
              </a:spcAft>
            </a:pPr>
            <a:endParaRPr lang="en-US" dirty="0" smtClean="0"/>
          </a:p>
          <a:p>
            <a:pPr marL="0" lvl="0" indent="0">
              <a:spcAft>
                <a:spcPts val="800"/>
              </a:spcAft>
            </a:pPr>
            <a:r>
              <a:rPr lang="en-US" dirty="0" smtClean="0"/>
              <a:t>Let </a:t>
            </a:r>
            <a:r>
              <a:rPr lang="en-US" dirty="0"/>
              <a:t>(T, </a:t>
            </a:r>
            <a:r>
              <a:rPr lang="en-US" dirty="0" err="1" smtClean="0"/>
              <a:t>t∈V</a:t>
            </a:r>
            <a:r>
              <a:rPr lang="en-US" dirty="0"/>
              <a:t> (</a:t>
            </a:r>
            <a:r>
              <a:rPr lang="en-US" dirty="0" smtClean="0"/>
              <a:t>T)) </a:t>
            </a:r>
            <a:r>
              <a:rPr lang="en-US" dirty="0"/>
              <a:t>be a tree decomposition of a graph G and let </a:t>
            </a:r>
            <a:r>
              <a:rPr lang="en-US" dirty="0">
                <a:solidFill>
                  <a:srgbClr val="FF0000"/>
                </a:solidFill>
              </a:rPr>
              <a:t>ab</a:t>
            </a:r>
            <a:r>
              <a:rPr lang="en-US" dirty="0">
                <a:solidFill>
                  <a:srgbClr val="EC7614"/>
                </a:solidFill>
              </a:rPr>
              <a:t> be an edge of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. The </a:t>
            </a:r>
            <a:r>
              <a:rPr lang="en-US" dirty="0">
                <a:solidFill>
                  <a:srgbClr val="EC7614"/>
                </a:solidFill>
              </a:rPr>
              <a:t>forest </a:t>
            </a:r>
            <a:r>
              <a:rPr lang="en-US" dirty="0">
                <a:solidFill>
                  <a:srgbClr val="FF0000"/>
                </a:solidFill>
              </a:rPr>
              <a:t>T − ab </a:t>
            </a:r>
            <a:r>
              <a:rPr lang="en-US" dirty="0">
                <a:solidFill>
                  <a:srgbClr val="EC7614"/>
                </a:solidFill>
              </a:rPr>
              <a:t>obtained </a:t>
            </a:r>
            <a:r>
              <a:rPr lang="en-US" dirty="0"/>
              <a:t>from T by </a:t>
            </a:r>
            <a:r>
              <a:rPr lang="en-US" dirty="0">
                <a:solidFill>
                  <a:srgbClr val="FF0000"/>
                </a:solidFill>
              </a:rPr>
              <a:t>deleting</a:t>
            </a:r>
            <a:r>
              <a:rPr lang="en-US" dirty="0"/>
              <a:t> edge ab consists of two connected components </a:t>
            </a:r>
            <a:r>
              <a:rPr lang="en-US" dirty="0">
                <a:solidFill>
                  <a:srgbClr val="92D050"/>
                </a:solidFill>
              </a:rPr>
              <a:t>Ta (containing a) </a:t>
            </a:r>
            <a:r>
              <a:rPr lang="en-US" dirty="0"/>
              <a:t>and </a:t>
            </a:r>
            <a:r>
              <a:rPr lang="en-US" dirty="0" smtClean="0">
                <a:solidFill>
                  <a:srgbClr val="92D050"/>
                </a:solidFill>
              </a:rPr>
              <a:t>Tb </a:t>
            </a:r>
            <a:r>
              <a:rPr lang="en-US" dirty="0">
                <a:solidFill>
                  <a:srgbClr val="92D050"/>
                </a:solidFill>
              </a:rPr>
              <a:t>(containing b). </a:t>
            </a:r>
            <a:endParaRPr lang="en-US" dirty="0" smtClean="0">
              <a:solidFill>
                <a:srgbClr val="92D050"/>
              </a:solidFill>
            </a:endParaRPr>
          </a:p>
          <a:p>
            <a:pPr marL="0" lvl="0" indent="0">
              <a:spcAft>
                <a:spcPts val="800"/>
              </a:spcAft>
            </a:pPr>
            <a:endParaRPr lang="en-US" dirty="0" smtClean="0">
              <a:solidFill>
                <a:srgbClr val="92D050"/>
              </a:solidFill>
            </a:endParaRPr>
          </a:p>
          <a:p>
            <a:pPr marL="0" lvl="0" indent="0">
              <a:spcAft>
                <a:spcPts val="800"/>
              </a:spcAft>
            </a:pPr>
            <a:r>
              <a:rPr lang="en-US" dirty="0" smtClean="0"/>
              <a:t>Let </a:t>
            </a:r>
            <a:r>
              <a:rPr lang="en-US" dirty="0">
                <a:solidFill>
                  <a:srgbClr val="EC7614"/>
                </a:solidFill>
              </a:rPr>
              <a:t>A = S </a:t>
            </a:r>
            <a:r>
              <a:rPr lang="en-US" dirty="0" err="1">
                <a:solidFill>
                  <a:srgbClr val="EC7614"/>
                </a:solidFill>
              </a:rPr>
              <a:t>t∈V</a:t>
            </a:r>
            <a:r>
              <a:rPr lang="en-US" dirty="0">
                <a:solidFill>
                  <a:srgbClr val="EC7614"/>
                </a:solidFill>
              </a:rPr>
              <a:t> (Ta) </a:t>
            </a:r>
            <a:r>
              <a:rPr lang="en-US" dirty="0" smtClean="0">
                <a:solidFill>
                  <a:srgbClr val="EC7614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EC7614"/>
                </a:solidFill>
              </a:rPr>
              <a:t>B = S </a:t>
            </a:r>
            <a:r>
              <a:rPr lang="en-US" dirty="0" err="1">
                <a:solidFill>
                  <a:srgbClr val="EC7614"/>
                </a:solidFill>
              </a:rPr>
              <a:t>t∈V</a:t>
            </a:r>
            <a:r>
              <a:rPr lang="en-US" dirty="0">
                <a:solidFill>
                  <a:srgbClr val="EC7614"/>
                </a:solidFill>
              </a:rPr>
              <a:t> (Tb) </a:t>
            </a:r>
            <a:r>
              <a:rPr lang="en-US" dirty="0" smtClean="0"/>
              <a:t>. </a:t>
            </a:r>
            <a:r>
              <a:rPr lang="en-US" dirty="0"/>
              <a:t>Then (A, B) is a separation of G with </a:t>
            </a:r>
            <a:r>
              <a:rPr lang="en-US" dirty="0">
                <a:solidFill>
                  <a:srgbClr val="0070C0"/>
                </a:solidFill>
              </a:rPr>
              <a:t>separator </a:t>
            </a:r>
            <a:r>
              <a:rPr lang="en-US" dirty="0" err="1">
                <a:solidFill>
                  <a:srgbClr val="0070C0"/>
                </a:solidFill>
              </a:rPr>
              <a:t>Xa</a:t>
            </a:r>
            <a:r>
              <a:rPr lang="en-US" dirty="0">
                <a:solidFill>
                  <a:srgbClr val="0070C0"/>
                </a:solidFill>
              </a:rPr>
              <a:t> ∩ </a:t>
            </a:r>
            <a:r>
              <a:rPr lang="en-US" dirty="0" err="1">
                <a:solidFill>
                  <a:srgbClr val="0070C0"/>
                </a:solidFill>
              </a:rPr>
              <a:t>Xb</a:t>
            </a:r>
            <a:r>
              <a:rPr lang="en-US" dirty="0">
                <a:solidFill>
                  <a:srgbClr val="0070C0"/>
                </a:solidFill>
              </a:rPr>
              <a:t>.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13" name="Group 12"/>
          <p:cNvGrpSpPr/>
          <p:nvPr/>
        </p:nvGrpSpPr>
        <p:grpSpPr>
          <a:xfrm>
            <a:off x="5331840" y="403065"/>
            <a:ext cx="3297812" cy="4226088"/>
            <a:chOff x="5331840" y="403065"/>
            <a:chExt cx="3297812" cy="4226088"/>
          </a:xfrm>
        </p:grpSpPr>
        <p:grpSp>
          <p:nvGrpSpPr>
            <p:cNvPr id="10" name="Group 9"/>
            <p:cNvGrpSpPr/>
            <p:nvPr/>
          </p:nvGrpSpPr>
          <p:grpSpPr>
            <a:xfrm>
              <a:off x="5331841" y="1656143"/>
              <a:ext cx="3297811" cy="2973010"/>
              <a:chOff x="5331841" y="1656143"/>
              <a:chExt cx="3297811" cy="297301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1841" y="1656143"/>
                <a:ext cx="3297811" cy="1760373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1841" y="2748180"/>
                <a:ext cx="3297811" cy="1880973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1840" y="403065"/>
              <a:ext cx="3297811" cy="211854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758431" y="2456102"/>
            <a:ext cx="444628" cy="419136"/>
          </a:xfrm>
          <a:prstGeom prst="rect">
            <a:avLst/>
          </a:prstGeom>
        </p:spPr>
      </p:pic>
      <p:sp>
        <p:nvSpPr>
          <p:cNvPr id="26" name="Frame 25"/>
          <p:cNvSpPr/>
          <p:nvPr/>
        </p:nvSpPr>
        <p:spPr>
          <a:xfrm>
            <a:off x="5205285" y="2631805"/>
            <a:ext cx="3719490" cy="1876748"/>
          </a:xfrm>
          <a:prstGeom prst="frame">
            <a:avLst>
              <a:gd name="adj1" fmla="val 27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226748" y="1929619"/>
            <a:ext cx="6077851" cy="1642134"/>
            <a:chOff x="1226748" y="1929619"/>
            <a:chExt cx="6077851" cy="1642134"/>
          </a:xfrm>
        </p:grpSpPr>
        <p:grpSp>
          <p:nvGrpSpPr>
            <p:cNvPr id="15" name="Group 14"/>
            <p:cNvGrpSpPr/>
            <p:nvPr/>
          </p:nvGrpSpPr>
          <p:grpSpPr>
            <a:xfrm>
              <a:off x="6656890" y="3202421"/>
              <a:ext cx="647709" cy="369332"/>
              <a:chOff x="6674998" y="3316801"/>
              <a:chExt cx="647709" cy="36933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674998" y="3316801"/>
                <a:ext cx="341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80745" y="3316801"/>
                <a:ext cx="3419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" name="Frame 26"/>
            <p:cNvSpPr/>
            <p:nvPr/>
          </p:nvSpPr>
          <p:spPr>
            <a:xfrm>
              <a:off x="1226748" y="1929619"/>
              <a:ext cx="1667866" cy="320040"/>
            </a:xfrm>
            <a:prstGeom prst="frame">
              <a:avLst>
                <a:gd name="adj1" fmla="val 277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Frame 28"/>
          <p:cNvSpPr/>
          <p:nvPr/>
        </p:nvSpPr>
        <p:spPr>
          <a:xfrm>
            <a:off x="2125256" y="2249659"/>
            <a:ext cx="1538717" cy="269899"/>
          </a:xfrm>
          <a:prstGeom prst="frame">
            <a:avLst>
              <a:gd name="adj1" fmla="val 2777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30214" y="2525579"/>
            <a:ext cx="7778099" cy="1249109"/>
            <a:chOff x="430214" y="2525579"/>
            <a:chExt cx="7778099" cy="1249109"/>
          </a:xfrm>
        </p:grpSpPr>
        <p:sp>
          <p:nvSpPr>
            <p:cNvPr id="16" name="Rectangle 15"/>
            <p:cNvSpPr/>
            <p:nvPr/>
          </p:nvSpPr>
          <p:spPr>
            <a:xfrm>
              <a:off x="6771176" y="3571754"/>
              <a:ext cx="419137" cy="202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30214" y="2525579"/>
              <a:ext cx="7778099" cy="581868"/>
              <a:chOff x="430214" y="2525579"/>
              <a:chExt cx="7778099" cy="58186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859592" y="2606230"/>
                <a:ext cx="5716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92D050"/>
                    </a:solidFill>
                  </a:rPr>
                  <a:t>Ta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636625" y="2627483"/>
                <a:ext cx="5716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b="1" dirty="0" smtClean="0">
                    <a:solidFill>
                      <a:srgbClr val="92D050"/>
                    </a:solidFill>
                  </a:rPr>
                  <a:t>Tb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Frame 29"/>
              <p:cNvSpPr/>
              <p:nvPr/>
            </p:nvSpPr>
            <p:spPr>
              <a:xfrm>
                <a:off x="2932013" y="2525579"/>
                <a:ext cx="1594267" cy="320040"/>
              </a:xfrm>
              <a:prstGeom prst="frame">
                <a:avLst>
                  <a:gd name="adj1" fmla="val 2777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ame 30"/>
              <p:cNvSpPr/>
              <p:nvPr/>
            </p:nvSpPr>
            <p:spPr>
              <a:xfrm>
                <a:off x="430214" y="2787407"/>
                <a:ext cx="1604326" cy="320040"/>
              </a:xfrm>
              <a:prstGeom prst="frame">
                <a:avLst>
                  <a:gd name="adj1" fmla="val 2777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Down Arrow 16"/>
          <p:cNvSpPr/>
          <p:nvPr/>
        </p:nvSpPr>
        <p:spPr>
          <a:xfrm>
            <a:off x="3459480" y="1295400"/>
            <a:ext cx="373380" cy="708660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16280" y="247828"/>
            <a:ext cx="6766560" cy="3747887"/>
            <a:chOff x="716280" y="247828"/>
            <a:chExt cx="6766560" cy="3747887"/>
          </a:xfrm>
        </p:grpSpPr>
        <p:sp>
          <p:nvSpPr>
            <p:cNvPr id="33" name="Oval 32"/>
            <p:cNvSpPr/>
            <p:nvPr/>
          </p:nvSpPr>
          <p:spPr>
            <a:xfrm>
              <a:off x="716280" y="3294675"/>
              <a:ext cx="1408976" cy="701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161573" y="247828"/>
              <a:ext cx="2321267" cy="22632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56970" y="224865"/>
            <a:ext cx="6395577" cy="3793193"/>
            <a:chOff x="2356970" y="224865"/>
            <a:chExt cx="6395577" cy="3793193"/>
          </a:xfrm>
        </p:grpSpPr>
        <p:sp>
          <p:nvSpPr>
            <p:cNvPr id="35" name="Oval 34"/>
            <p:cNvSpPr/>
            <p:nvPr/>
          </p:nvSpPr>
          <p:spPr>
            <a:xfrm>
              <a:off x="2356970" y="3317018"/>
              <a:ext cx="1408976" cy="701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431280" y="224865"/>
              <a:ext cx="2321267" cy="22632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04531" y="318444"/>
            <a:ext cx="5247842" cy="4027791"/>
            <a:chOff x="2504531" y="318444"/>
            <a:chExt cx="5247842" cy="4027791"/>
          </a:xfrm>
        </p:grpSpPr>
        <p:sp>
          <p:nvSpPr>
            <p:cNvPr id="37" name="Oval 36"/>
            <p:cNvSpPr/>
            <p:nvPr/>
          </p:nvSpPr>
          <p:spPr>
            <a:xfrm>
              <a:off x="2504531" y="3645195"/>
              <a:ext cx="1940419" cy="70104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220753" y="318444"/>
              <a:ext cx="1531620" cy="20914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17" grpId="0" animBg="1"/>
      <p:bldP spid="1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54928" y="207197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92D050"/>
                </a:solidFill>
              </a:rPr>
              <a:t>Nice</a:t>
            </a:r>
            <a:r>
              <a:rPr lang="en" dirty="0" smtClean="0"/>
              <a:t> Tree Decompositions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1317381" y="1989969"/>
            <a:ext cx="4442184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 smtClean="0">
                <a:solidFill>
                  <a:srgbClr val="EC7614"/>
                </a:solidFill>
              </a:rPr>
              <a:t>Leaf </a:t>
            </a:r>
            <a:r>
              <a:rPr lang="en-US" sz="1600" dirty="0">
                <a:solidFill>
                  <a:srgbClr val="EC7614"/>
                </a:solidFill>
              </a:rPr>
              <a:t>nodes </a:t>
            </a:r>
            <a:r>
              <a:rPr lang="en-US" sz="1600" dirty="0"/>
              <a:t>have </a:t>
            </a:r>
            <a:r>
              <a:rPr lang="en-US" sz="1600" dirty="0">
                <a:solidFill>
                  <a:srgbClr val="FF0000"/>
                </a:solidFill>
              </a:rPr>
              <a:t>no children </a:t>
            </a:r>
            <a:r>
              <a:rPr lang="en-US" sz="1600" dirty="0"/>
              <a:t>and </a:t>
            </a:r>
            <a:r>
              <a:rPr lang="en-US" sz="1600" b="1" dirty="0"/>
              <a:t>bag size 1</a:t>
            </a:r>
            <a:r>
              <a:rPr lang="en-US" sz="1600" dirty="0"/>
              <a:t>.</a:t>
            </a:r>
            <a:endParaRPr sz="700" dirty="0">
              <a:solidFill>
                <a:srgbClr val="EC7614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317381" y="2533460"/>
            <a:ext cx="4602663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>
                <a:solidFill>
                  <a:srgbClr val="EC7614"/>
                </a:solidFill>
              </a:rPr>
              <a:t>Introduce nodes </a:t>
            </a:r>
            <a:r>
              <a:rPr lang="en-US" sz="1600" dirty="0"/>
              <a:t>have </a:t>
            </a:r>
            <a:r>
              <a:rPr lang="en-US" sz="1600" dirty="0">
                <a:solidFill>
                  <a:srgbClr val="FF0000"/>
                </a:solidFill>
              </a:rPr>
              <a:t>one child</a:t>
            </a:r>
            <a:r>
              <a:rPr lang="en-US" sz="1600" dirty="0"/>
              <a:t>. The child has the </a:t>
            </a:r>
            <a:r>
              <a:rPr lang="en-US" sz="1600" b="1" dirty="0"/>
              <a:t>same</a:t>
            </a:r>
            <a:r>
              <a:rPr lang="en-US" sz="1600" dirty="0"/>
              <a:t> </a:t>
            </a:r>
            <a:r>
              <a:rPr lang="en-US" sz="1600" b="1" dirty="0"/>
              <a:t>vertices</a:t>
            </a:r>
            <a:r>
              <a:rPr lang="en-US" sz="1600" dirty="0"/>
              <a:t> as the parent with </a:t>
            </a:r>
            <a:r>
              <a:rPr lang="en-US" sz="1600" b="1" dirty="0"/>
              <a:t>one deleted</a:t>
            </a:r>
            <a:r>
              <a:rPr lang="en-US" sz="1600" dirty="0"/>
              <a:t>.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317381" y="4323113"/>
            <a:ext cx="5310114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>
                <a:solidFill>
                  <a:srgbClr val="EC7614"/>
                </a:solidFill>
              </a:rPr>
              <a:t>Join nodes </a:t>
            </a:r>
            <a:r>
              <a:rPr lang="en-US" sz="1600" dirty="0"/>
              <a:t>have </a:t>
            </a:r>
            <a:r>
              <a:rPr lang="en-US" sz="1600" dirty="0">
                <a:solidFill>
                  <a:srgbClr val="FF0000"/>
                </a:solidFill>
              </a:rPr>
              <a:t>two children</a:t>
            </a:r>
            <a:r>
              <a:rPr lang="en-US" sz="1600" dirty="0"/>
              <a:t>, both </a:t>
            </a:r>
            <a:r>
              <a:rPr lang="en-US" sz="1600" b="1" dirty="0"/>
              <a:t>identical</a:t>
            </a:r>
            <a:r>
              <a:rPr lang="en-US" sz="1600" dirty="0"/>
              <a:t> to the parent.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497" y="684815"/>
            <a:ext cx="2187276" cy="4186330"/>
          </a:xfrm>
          <a:prstGeom prst="rect">
            <a:avLst/>
          </a:prstGeom>
        </p:spPr>
      </p:pic>
      <p:sp>
        <p:nvSpPr>
          <p:cNvPr id="29" name="Google Shape;122;p16"/>
          <p:cNvSpPr txBox="1"/>
          <p:nvPr/>
        </p:nvSpPr>
        <p:spPr>
          <a:xfrm>
            <a:off x="656027" y="1033700"/>
            <a:ext cx="5692686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 smtClean="0"/>
              <a:t>	A </a:t>
            </a:r>
            <a:r>
              <a:rPr lang="en-US" sz="1600" dirty="0"/>
              <a:t>nice tree decomposition is a </a:t>
            </a:r>
            <a:r>
              <a:rPr lang="en-US" sz="1600" b="1" dirty="0">
                <a:solidFill>
                  <a:srgbClr val="92D050"/>
                </a:solidFill>
              </a:rPr>
              <a:t>rooted binary tree </a:t>
            </a:r>
            <a:r>
              <a:rPr lang="en-US" sz="1600" dirty="0"/>
              <a:t>with </a:t>
            </a:r>
            <a:r>
              <a:rPr lang="en-US" sz="1600" dirty="0">
                <a:solidFill>
                  <a:srgbClr val="EC7614"/>
                </a:solidFill>
              </a:rPr>
              <a:t>four</a:t>
            </a:r>
            <a:r>
              <a:rPr lang="en-US" sz="1600" dirty="0"/>
              <a:t> different types of nodes: </a:t>
            </a:r>
            <a:endParaRPr sz="700" dirty="0">
              <a:solidFill>
                <a:srgbClr val="EC7614"/>
              </a:solidFill>
            </a:endParaRPr>
          </a:p>
        </p:txBody>
      </p:sp>
      <p:sp>
        <p:nvSpPr>
          <p:cNvPr id="34" name="Google Shape;124;p16"/>
          <p:cNvSpPr txBox="1"/>
          <p:nvPr/>
        </p:nvSpPr>
        <p:spPr>
          <a:xfrm>
            <a:off x="1317381" y="3395165"/>
            <a:ext cx="4844832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>
                <a:solidFill>
                  <a:srgbClr val="EC7614"/>
                </a:solidFill>
              </a:rPr>
              <a:t>Forget nodes </a:t>
            </a:r>
            <a:r>
              <a:rPr lang="en-US" sz="1600" dirty="0"/>
              <a:t>have </a:t>
            </a:r>
            <a:r>
              <a:rPr lang="en-US" sz="1600" dirty="0">
                <a:solidFill>
                  <a:srgbClr val="FF0000"/>
                </a:solidFill>
              </a:rPr>
              <a:t>one child. </a:t>
            </a:r>
            <a:r>
              <a:rPr lang="en-US" sz="1600" dirty="0"/>
              <a:t>The child has the </a:t>
            </a:r>
            <a:r>
              <a:rPr lang="en-US" sz="1600" b="1" dirty="0"/>
              <a:t>same vertices</a:t>
            </a:r>
            <a:r>
              <a:rPr lang="en-US" sz="1600" dirty="0"/>
              <a:t> as the parent with </a:t>
            </a:r>
            <a:r>
              <a:rPr lang="en-US" sz="1600" b="1" dirty="0"/>
              <a:t>one added</a:t>
            </a:r>
            <a:r>
              <a:rPr lang="en-US" sz="1600" dirty="0"/>
              <a:t>.</a:t>
            </a:r>
            <a:endParaRPr sz="700" dirty="0">
              <a:solidFill>
                <a:schemeClr val="dk1"/>
              </a:solidFill>
            </a:endParaRPr>
          </a:p>
        </p:txBody>
      </p:sp>
      <p:grpSp>
        <p:nvGrpSpPr>
          <p:cNvPr id="36" name="Google Shape;435;p26"/>
          <p:cNvGrpSpPr/>
          <p:nvPr/>
        </p:nvGrpSpPr>
        <p:grpSpPr>
          <a:xfrm>
            <a:off x="656027" y="1948178"/>
            <a:ext cx="421346" cy="427850"/>
            <a:chOff x="16062331" y="8061331"/>
            <a:chExt cx="1196969" cy="1196969"/>
          </a:xfrm>
        </p:grpSpPr>
        <p:sp>
          <p:nvSpPr>
            <p:cNvPr id="37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435;p26"/>
          <p:cNvGrpSpPr/>
          <p:nvPr/>
        </p:nvGrpSpPr>
        <p:grpSpPr>
          <a:xfrm>
            <a:off x="659591" y="2533460"/>
            <a:ext cx="421346" cy="427850"/>
            <a:chOff x="16062331" y="8061331"/>
            <a:chExt cx="1196969" cy="1196969"/>
          </a:xfrm>
        </p:grpSpPr>
        <p:sp>
          <p:nvSpPr>
            <p:cNvPr id="41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35;p26"/>
          <p:cNvGrpSpPr/>
          <p:nvPr/>
        </p:nvGrpSpPr>
        <p:grpSpPr>
          <a:xfrm>
            <a:off x="634122" y="4325291"/>
            <a:ext cx="421346" cy="427850"/>
            <a:chOff x="16062331" y="8061331"/>
            <a:chExt cx="1196969" cy="1196969"/>
          </a:xfrm>
        </p:grpSpPr>
        <p:sp>
          <p:nvSpPr>
            <p:cNvPr id="45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435;p26"/>
          <p:cNvGrpSpPr/>
          <p:nvPr/>
        </p:nvGrpSpPr>
        <p:grpSpPr>
          <a:xfrm>
            <a:off x="656027" y="3388035"/>
            <a:ext cx="421346" cy="427850"/>
            <a:chOff x="16062331" y="8061331"/>
            <a:chExt cx="1196969" cy="1196969"/>
          </a:xfrm>
        </p:grpSpPr>
        <p:sp>
          <p:nvSpPr>
            <p:cNvPr id="49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4335" y="2028375"/>
            <a:ext cx="8380410" cy="2956136"/>
            <a:chOff x="-4335" y="2028375"/>
            <a:chExt cx="8380410" cy="2956136"/>
          </a:xfrm>
        </p:grpSpPr>
        <p:sp>
          <p:nvSpPr>
            <p:cNvPr id="25" name="Right Arrow 24"/>
            <p:cNvSpPr/>
            <p:nvPr/>
          </p:nvSpPr>
          <p:spPr>
            <a:xfrm>
              <a:off x="-4335" y="2028375"/>
              <a:ext cx="426720" cy="25721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800613" y="4461993"/>
              <a:ext cx="1575462" cy="5225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076" y="2032757"/>
            <a:ext cx="8714288" cy="2591318"/>
            <a:chOff x="24076" y="2032757"/>
            <a:chExt cx="8714288" cy="2591318"/>
          </a:xfrm>
        </p:grpSpPr>
        <p:sp>
          <p:nvSpPr>
            <p:cNvPr id="32" name="Right Arrow 31"/>
            <p:cNvSpPr/>
            <p:nvPr/>
          </p:nvSpPr>
          <p:spPr>
            <a:xfrm>
              <a:off x="24076" y="4366861"/>
              <a:ext cx="426720" cy="25721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253323" y="2032757"/>
              <a:ext cx="1485041" cy="8346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076" y="1158391"/>
            <a:ext cx="7442378" cy="2588865"/>
            <a:chOff x="24076" y="1158391"/>
            <a:chExt cx="7442378" cy="2588865"/>
          </a:xfrm>
        </p:grpSpPr>
        <p:sp>
          <p:nvSpPr>
            <p:cNvPr id="54" name="Oval 53"/>
            <p:cNvSpPr/>
            <p:nvPr/>
          </p:nvSpPr>
          <p:spPr>
            <a:xfrm>
              <a:off x="6627495" y="1158391"/>
              <a:ext cx="838959" cy="76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24076" y="3490042"/>
              <a:ext cx="426720" cy="25721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13732" y="2613224"/>
            <a:ext cx="7758342" cy="1369235"/>
            <a:chOff x="-13732" y="2613224"/>
            <a:chExt cx="7758342" cy="1369235"/>
          </a:xfrm>
        </p:grpSpPr>
        <p:sp>
          <p:nvSpPr>
            <p:cNvPr id="31" name="Right Arrow 30"/>
            <p:cNvSpPr/>
            <p:nvPr/>
          </p:nvSpPr>
          <p:spPr>
            <a:xfrm>
              <a:off x="-13732" y="2613224"/>
              <a:ext cx="426720" cy="25721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905651" y="3221459"/>
              <a:ext cx="838959" cy="76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07056" y="722155"/>
            <a:ext cx="4687121" cy="4367295"/>
            <a:chOff x="4307056" y="722155"/>
            <a:chExt cx="4687121" cy="4367295"/>
          </a:xfrm>
        </p:grpSpPr>
        <p:sp>
          <p:nvSpPr>
            <p:cNvPr id="61" name="Frame 60"/>
            <p:cNvSpPr/>
            <p:nvPr/>
          </p:nvSpPr>
          <p:spPr>
            <a:xfrm>
              <a:off x="6470800" y="722155"/>
              <a:ext cx="2523377" cy="4367295"/>
            </a:xfrm>
            <a:prstGeom prst="frame">
              <a:avLst>
                <a:gd name="adj1" fmla="val 0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Frame 61"/>
            <p:cNvSpPr/>
            <p:nvPr/>
          </p:nvSpPr>
          <p:spPr>
            <a:xfrm>
              <a:off x="4307056" y="982916"/>
              <a:ext cx="1833074" cy="494135"/>
            </a:xfrm>
            <a:prstGeom prst="frame">
              <a:avLst>
                <a:gd name="adj1" fmla="val 0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24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6083498" y="-83606"/>
            <a:ext cx="3015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Google Shape;139;p18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63260" y="914100"/>
                <a:ext cx="3833732" cy="268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>
                  <a:spcAft>
                    <a:spcPts val="800"/>
                  </a:spcAft>
                </a:pPr>
                <a:r>
                  <a:rPr lang="en-US" b="1" dirty="0" smtClean="0">
                    <a:solidFill>
                      <a:srgbClr val="00B050"/>
                    </a:solidFill>
                  </a:rPr>
                  <a:t>Lemma 7.4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</a:p>
              <a:p>
                <a:pPr marL="0" lvl="0" indent="0">
                  <a:spcAft>
                    <a:spcPts val="800"/>
                  </a:spcAft>
                </a:pPr>
                <a:endParaRPr lang="en-US" dirty="0" smtClean="0"/>
              </a:p>
              <a:p>
                <a:pPr marL="0" lvl="0" indent="0">
                  <a:spcAft>
                    <a:spcPts val="800"/>
                  </a:spcAft>
                </a:pPr>
                <a:r>
                  <a:rPr lang="en-US" dirty="0"/>
                  <a:t>If </a:t>
                </a:r>
                <a:r>
                  <a:rPr lang="en-US" dirty="0">
                    <a:solidFill>
                      <a:srgbClr val="92D050"/>
                    </a:solidFill>
                  </a:rPr>
                  <a:t>a graph G </a:t>
                </a:r>
                <a:r>
                  <a:rPr lang="en-US" dirty="0"/>
                  <a:t>admits a </a:t>
                </a:r>
                <a:r>
                  <a:rPr lang="en-US" dirty="0">
                    <a:solidFill>
                      <a:srgbClr val="00B0F0"/>
                    </a:solidFill>
                  </a:rPr>
                  <a:t>tree decomposition </a:t>
                </a:r>
                <a:r>
                  <a:rPr lang="en-US" dirty="0"/>
                  <a:t>of width </a:t>
                </a:r>
                <a:r>
                  <a:rPr lang="en-US" dirty="0">
                    <a:solidFill>
                      <a:srgbClr val="FF0000"/>
                    </a:solidFill>
                  </a:rPr>
                  <a:t>at most k</a:t>
                </a:r>
                <a:r>
                  <a:rPr lang="en-US" dirty="0"/>
                  <a:t>, then it also admits a </a:t>
                </a:r>
                <a:r>
                  <a:rPr lang="en-US" b="1" dirty="0">
                    <a:solidFill>
                      <a:srgbClr val="FFC000"/>
                    </a:solidFill>
                  </a:rPr>
                  <a:t>nice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B0F0"/>
                    </a:solidFill>
                  </a:rPr>
                  <a:t>tree decomposition </a:t>
                </a:r>
                <a:r>
                  <a:rPr lang="en-US" dirty="0"/>
                  <a:t>of width </a:t>
                </a:r>
                <a:r>
                  <a:rPr lang="en-US" dirty="0">
                    <a:solidFill>
                      <a:srgbClr val="FF0000"/>
                    </a:solidFill>
                  </a:rPr>
                  <a:t>at most k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 marL="0" lvl="0" indent="0">
                  <a:spcAft>
                    <a:spcPts val="800"/>
                  </a:spcAft>
                </a:pPr>
                <a:endParaRPr lang="en-US" dirty="0"/>
              </a:p>
              <a:p>
                <a:pPr marL="0" lvl="0" indent="0">
                  <a:spcAft>
                    <a:spcPts val="800"/>
                  </a:spcAft>
                </a:pPr>
                <a:r>
                  <a:rPr lang="en-US" dirty="0" smtClean="0"/>
                  <a:t>Moreover</a:t>
                </a:r>
                <a:r>
                  <a:rPr lang="en-US" dirty="0"/>
                  <a:t>, given a </a:t>
                </a:r>
                <a:r>
                  <a:rPr lang="en-US" dirty="0">
                    <a:solidFill>
                      <a:srgbClr val="00B0F0"/>
                    </a:solidFill>
                  </a:rPr>
                  <a:t>tree decomposition </a:t>
                </a:r>
                <a:r>
                  <a:rPr lang="en-US" dirty="0" smtClean="0"/>
                  <a:t>T </a:t>
                </a:r>
                <a:r>
                  <a:rPr lang="en-US" dirty="0"/>
                  <a:t>= (</a:t>
                </a:r>
                <a:r>
                  <a:rPr lang="en-US" dirty="0" smtClean="0"/>
                  <a:t>T, </a:t>
                </a:r>
                <a:r>
                  <a:rPr lang="en-US" dirty="0" err="1" smtClean="0"/>
                  <a:t>t</a:t>
                </a:r>
                <a:r>
                  <a:rPr lang="en-US" dirty="0" err="1"/>
                  <a:t>∈V</a:t>
                </a:r>
                <a:r>
                  <a:rPr lang="en-US" dirty="0"/>
                  <a:t> (T)) of G of width </a:t>
                </a:r>
                <a:r>
                  <a:rPr lang="en-US" dirty="0">
                    <a:solidFill>
                      <a:srgbClr val="FF0000"/>
                    </a:solidFill>
                  </a:rPr>
                  <a:t>at most k</a:t>
                </a:r>
                <a:r>
                  <a:rPr lang="en-US" dirty="0" smtClean="0"/>
                  <a:t>, </a:t>
                </a:r>
                <a:r>
                  <a:rPr lang="en-US" dirty="0"/>
                  <a:t>one can in </a:t>
                </a:r>
                <a:r>
                  <a:rPr lang="en-US" dirty="0">
                    <a:solidFill>
                      <a:srgbClr val="92D050"/>
                    </a:solidFill>
                  </a:rPr>
                  <a:t>time </a:t>
                </a:r>
                <a:r>
                  <a:rPr lang="en-US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· max(|V (T)|, |V (G)|)) compute a </a:t>
                </a:r>
                <a:r>
                  <a:rPr lang="en-US" b="1" dirty="0">
                    <a:solidFill>
                      <a:srgbClr val="FFC000"/>
                    </a:solidFill>
                  </a:rPr>
                  <a:t>nice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B0F0"/>
                    </a:solidFill>
                  </a:rPr>
                  <a:t>tree decomposition </a:t>
                </a:r>
                <a:r>
                  <a:rPr lang="en-US" dirty="0"/>
                  <a:t>of width </a:t>
                </a:r>
                <a:r>
                  <a:rPr lang="en-US" dirty="0">
                    <a:solidFill>
                      <a:srgbClr val="FF0000"/>
                    </a:solidFill>
                  </a:rPr>
                  <a:t>at most k</a:t>
                </a:r>
                <a:r>
                  <a:rPr lang="en-US" dirty="0" smtClean="0"/>
                  <a:t> </a:t>
                </a:r>
                <a:r>
                  <a:rPr lang="en-US" dirty="0"/>
                  <a:t>that has at most O(</a:t>
                </a:r>
                <a:r>
                  <a:rPr lang="en-US" dirty="0" err="1"/>
                  <a:t>k|V</a:t>
                </a:r>
                <a:r>
                  <a:rPr lang="en-US" dirty="0"/>
                  <a:t> (G)|) </a:t>
                </a:r>
                <a:r>
                  <a:rPr lang="en-US" dirty="0" smtClean="0">
                    <a:solidFill>
                      <a:srgbClr val="92D050"/>
                    </a:solidFill>
                  </a:rPr>
                  <a:t>nodes</a:t>
                </a:r>
                <a:r>
                  <a:rPr lang="en-US" dirty="0" smtClean="0"/>
                  <a:t>.</a:t>
                </a:r>
                <a:endParaRPr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9" name="Google Shape;139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3260" y="914100"/>
                <a:ext cx="3833732" cy="268200"/>
              </a:xfrm>
              <a:prstGeom prst="rect">
                <a:avLst/>
              </a:prstGeom>
              <a:blipFill rotWithShape="0">
                <a:blip r:embed="rId3"/>
                <a:stretch>
                  <a:fillRect l="-3339" t="-20455" r="-3498" b="-1238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256" y="514984"/>
            <a:ext cx="3279534" cy="3946320"/>
          </a:xfrm>
          <a:prstGeom prst="rect">
            <a:avLst/>
          </a:prstGeom>
        </p:spPr>
      </p:pic>
      <p:sp>
        <p:nvSpPr>
          <p:cNvPr id="39" name="Frame 38"/>
          <p:cNvSpPr/>
          <p:nvPr/>
        </p:nvSpPr>
        <p:spPr>
          <a:xfrm>
            <a:off x="4718479" y="514984"/>
            <a:ext cx="3355088" cy="3946320"/>
          </a:xfrm>
          <a:prstGeom prst="frame">
            <a:avLst>
              <a:gd name="adj1" fmla="val 501"/>
            </a:avLst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524478" y="2812500"/>
            <a:ext cx="735600" cy="654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554928" y="1733775"/>
            <a:ext cx="674700" cy="67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14350" y="343759"/>
            <a:ext cx="6480000" cy="5791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C000"/>
                </a:solidFill>
              </a:rPr>
              <a:t>Applications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3600" dirty="0" smtClean="0"/>
              <a:t>[Tree-Composion]</a:t>
            </a:r>
            <a:endParaRPr sz="3600"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1536880" y="1733775"/>
            <a:ext cx="39219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Many NP hard problems are </a:t>
            </a:r>
            <a:r>
              <a:rPr lang="en" sz="1600" u="sng" dirty="0" smtClean="0">
                <a:solidFill>
                  <a:srgbClr val="00B050"/>
                </a:solidFill>
                <a:latin typeface="Barlow Medium"/>
                <a:ea typeface="Barlow Medium"/>
                <a:cs typeface="Barlow Medium"/>
                <a:sym typeface="Barlow Medium"/>
              </a:rPr>
              <a:t>liner time </a:t>
            </a: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solvable in Tree .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536880" y="2795240"/>
            <a:ext cx="39219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Solving problem with </a:t>
            </a:r>
            <a:r>
              <a:rPr lang="en" sz="1600" u="sng" dirty="0" smtClean="0">
                <a:solidFill>
                  <a:srgbClr val="FF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Dynamic Programming</a:t>
            </a:r>
          </a:p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 smtClean="0">
                <a:solidFill>
                  <a:schemeClr val="dk1"/>
                </a:solidFill>
                <a:latin typeface="Barlow Medium"/>
                <a:sym typeface="Barlow Medium"/>
              </a:rPr>
              <a:t>(ig. Graph color , Hamiltonian Cycle so on )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536880" y="3999783"/>
            <a:ext cx="39219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 smtClean="0">
                <a:solidFill>
                  <a:srgbClr val="00B050"/>
                </a:solidFill>
                <a:latin typeface="Barlow Medium"/>
                <a:ea typeface="Barlow Medium"/>
                <a:cs typeface="Barlow Medium"/>
                <a:sym typeface="Barlow Medium"/>
              </a:rPr>
              <a:t>Probabilistic </a:t>
            </a: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Networks , Graph </a:t>
            </a:r>
            <a:r>
              <a:rPr lang="en" sz="1600" u="sng" dirty="0" smtClean="0">
                <a:solidFill>
                  <a:srgbClr val="00B050"/>
                </a:solidFill>
                <a:latin typeface="Barlow Medium"/>
                <a:ea typeface="Barlow Medium"/>
                <a:cs typeface="Barlow Medium"/>
                <a:sym typeface="Barlow Medium"/>
              </a:rPr>
              <a:t>minors</a:t>
            </a: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.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14350" y="3859456"/>
            <a:ext cx="755856" cy="7558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35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9"/>
          <p:cNvGrpSpPr/>
          <p:nvPr/>
        </p:nvGrpSpPr>
        <p:grpSpPr>
          <a:xfrm>
            <a:off x="-768525" y="-48199"/>
            <a:ext cx="5225404" cy="5225404"/>
            <a:chOff x="-1537049" y="-96399"/>
            <a:chExt cx="10450808" cy="10450808"/>
          </a:xfrm>
        </p:grpSpPr>
        <p:sp>
          <p:nvSpPr>
            <p:cNvPr id="489" name="Google Shape;489;p29"/>
            <p:cNvSpPr/>
            <p:nvPr/>
          </p:nvSpPr>
          <p:spPr>
            <a:xfrm>
              <a:off x="-1537049" y="-96399"/>
              <a:ext cx="10450808" cy="10450808"/>
            </a:xfrm>
            <a:custGeom>
              <a:avLst/>
              <a:gdLst/>
              <a:ahLst/>
              <a:cxnLst/>
              <a:rect l="l" t="t" r="r" b="b"/>
              <a:pathLst>
                <a:path w="10450808" h="10450808" extrusionOk="0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-1529802" y="9391176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-1529802" y="844243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-1529802" y="7493603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-1529802" y="6544865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-1529802" y="559612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-1529802" y="464738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-1529802" y="3698650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-1529802" y="2749912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-1529802" y="180107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-1529802" y="852339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7950525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700178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052952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5104214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15547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320673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257999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130926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6042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-58831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p29"/>
          <p:cNvGrpSpPr/>
          <p:nvPr/>
        </p:nvGrpSpPr>
        <p:grpSpPr>
          <a:xfrm>
            <a:off x="2022225" y="1913392"/>
            <a:ext cx="5099518" cy="1499768"/>
            <a:chOff x="-14" y="285750"/>
            <a:chExt cx="13598714" cy="3999380"/>
          </a:xfrm>
        </p:grpSpPr>
        <p:sp>
          <p:nvSpPr>
            <p:cNvPr id="511" name="Google Shape;511;p29"/>
            <p:cNvSpPr txBox="1"/>
            <p:nvPr/>
          </p:nvSpPr>
          <p:spPr>
            <a:xfrm>
              <a:off x="0" y="285750"/>
              <a:ext cx="13598700" cy="30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Thank you!</a:t>
              </a:r>
              <a:endParaRPr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12" name="Google Shape;512;p29"/>
            <p:cNvSpPr txBox="1"/>
            <p:nvPr/>
          </p:nvSpPr>
          <p:spPr>
            <a:xfrm>
              <a:off x="-14" y="3365904"/>
              <a:ext cx="13598701" cy="919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 algn="ctr">
                <a:lnSpc>
                  <a:spcPct val="140012"/>
                </a:lnSpc>
              </a:pPr>
              <a:r>
                <a:rPr lang="en-US" sz="1600" dirty="0" smtClean="0"/>
                <a:t>I’m so grateful for your patience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13" name="Google Shape;513;p2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9"/>
          <p:cNvSpPr/>
          <p:nvPr/>
        </p:nvSpPr>
        <p:spPr>
          <a:xfrm rot="5400000">
            <a:off x="1412630" y="3399051"/>
            <a:ext cx="1219200" cy="1219197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9"/>
          <p:cNvSpPr/>
          <p:nvPr/>
        </p:nvSpPr>
        <p:spPr>
          <a:xfrm>
            <a:off x="7446365" y="514350"/>
            <a:ext cx="1400232" cy="700708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524478" y="2812500"/>
            <a:ext cx="735600" cy="654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554928" y="1733775"/>
            <a:ext cx="674700" cy="67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Tree Decomposition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1536880" y="1738403"/>
            <a:ext cx="39219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Tree with a </a:t>
            </a:r>
            <a:r>
              <a:rPr lang="en" sz="1600" u="sng" dirty="0" smtClean="0">
                <a:solidFill>
                  <a:srgbClr val="EC7614"/>
                </a:solidFill>
                <a:latin typeface="Barlow Medium"/>
                <a:ea typeface="Barlow Medium"/>
                <a:cs typeface="Barlow Medium"/>
                <a:sym typeface="Barlow Medium"/>
              </a:rPr>
              <a:t>vertex set </a:t>
            </a: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called </a:t>
            </a:r>
            <a:r>
              <a:rPr lang="en" sz="1600" u="sng" dirty="0" smtClean="0">
                <a:solidFill>
                  <a:srgbClr val="FF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bag</a:t>
            </a: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associated </a:t>
            </a:r>
          </a:p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smtClean="0">
                <a:solidFill>
                  <a:schemeClr val="dk1"/>
                </a:solidFill>
                <a:latin typeface="Barlow Medium"/>
                <a:sym typeface="Barlow Medium"/>
              </a:rPr>
              <a:t>with the </a:t>
            </a:r>
            <a:r>
              <a:rPr lang="en-US" sz="1600" u="sng" dirty="0" smtClean="0">
                <a:solidFill>
                  <a:srgbClr val="EC7614"/>
                </a:solidFill>
                <a:latin typeface="Barlow Medium"/>
                <a:sym typeface="Barlow Medium"/>
              </a:rPr>
              <a:t>every node</a:t>
            </a:r>
            <a:endParaRPr sz="700" dirty="0">
              <a:solidFill>
                <a:srgbClr val="EC7614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559855" y="2777980"/>
            <a:ext cx="39219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For all edges {v,w} :</a:t>
            </a:r>
          </a:p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T</a:t>
            </a: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here is </a:t>
            </a:r>
            <a:r>
              <a:rPr lang="en" sz="1600" u="sng" dirty="0" smtClean="0">
                <a:solidFill>
                  <a:srgbClr val="EC7614"/>
                </a:solidFill>
                <a:latin typeface="Barlow Medium"/>
                <a:ea typeface="Barlow Medium"/>
                <a:cs typeface="Barlow Medium"/>
                <a:sym typeface="Barlow Medium"/>
              </a:rPr>
              <a:t>a set </a:t>
            </a: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containing both </a:t>
            </a:r>
            <a:r>
              <a:rPr lang="en" sz="1600" u="sng" dirty="0" smtClean="0">
                <a:solidFill>
                  <a:srgbClr val="EC7614"/>
                </a:solidFill>
                <a:latin typeface="Barlow Medium"/>
                <a:ea typeface="Barlow Medium"/>
                <a:cs typeface="Barlow Medium"/>
                <a:sym typeface="Barlow Medium"/>
              </a:rPr>
              <a:t>v and w</a:t>
            </a: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.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536880" y="3914311"/>
            <a:ext cx="39219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For every v : </a:t>
            </a:r>
            <a:r>
              <a:rPr lang="en" sz="1600" u="sng" dirty="0" smtClean="0">
                <a:solidFill>
                  <a:srgbClr val="EC7614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 node </a:t>
            </a: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that </a:t>
            </a:r>
            <a:r>
              <a:rPr lang="en" sz="1600" u="sng" dirty="0" smtClean="0">
                <a:solidFill>
                  <a:srgbClr val="EC7614"/>
                </a:solidFill>
                <a:latin typeface="Barlow Medium"/>
                <a:ea typeface="Barlow Medium"/>
                <a:cs typeface="Barlow Medium"/>
                <a:sym typeface="Barlow Medium"/>
              </a:rPr>
              <a:t>contain v</a:t>
            </a:r>
          </a:p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f</a:t>
            </a:r>
            <a:r>
              <a:rPr lang="en-US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orm  a connected </a:t>
            </a:r>
            <a:r>
              <a:rPr lang="en-US" sz="1600" u="sng" dirty="0" smtClean="0">
                <a:solidFill>
                  <a:srgbClr val="EC7614"/>
                </a:solidFill>
                <a:latin typeface="Barlow Medium"/>
                <a:ea typeface="Barlow Medium"/>
                <a:cs typeface="Barlow Medium"/>
                <a:sym typeface="Barlow Medium"/>
              </a:rPr>
              <a:t>subtree</a:t>
            </a:r>
            <a:r>
              <a:rPr lang="en" sz="1600" u="sng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.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14350" y="3859456"/>
            <a:ext cx="755856" cy="7558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3" name="Group 2"/>
          <p:cNvGrpSpPr/>
          <p:nvPr/>
        </p:nvGrpSpPr>
        <p:grpSpPr>
          <a:xfrm>
            <a:off x="5799491" y="927907"/>
            <a:ext cx="2701470" cy="3574065"/>
            <a:chOff x="5799491" y="927907"/>
            <a:chExt cx="2701470" cy="3574065"/>
          </a:xfrm>
        </p:grpSpPr>
        <p:pic>
          <p:nvPicPr>
            <p:cNvPr id="2050" name="Picture 2" descr="https://o.remove.bg/downloads/a1481204-c646-49b8-9114-450535f69c03/image-removebg-previe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425" y="927907"/>
              <a:ext cx="2417602" cy="1611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o.remove.bg/downloads/fdcd4e75-9710-4b4b-9f17-1f0020dc6a0b/image-removebg-previe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491" y="3139950"/>
              <a:ext cx="2701470" cy="1362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-25418" y="1942518"/>
            <a:ext cx="6579814" cy="1972865"/>
            <a:chOff x="-25418" y="1942518"/>
            <a:chExt cx="6579814" cy="1972865"/>
          </a:xfrm>
        </p:grpSpPr>
        <p:sp>
          <p:nvSpPr>
            <p:cNvPr id="4" name="Right Arrow 3"/>
            <p:cNvSpPr/>
            <p:nvPr/>
          </p:nvSpPr>
          <p:spPr>
            <a:xfrm>
              <a:off x="-25418" y="1942518"/>
              <a:ext cx="426720" cy="25721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onut 5"/>
            <p:cNvSpPr/>
            <p:nvPr/>
          </p:nvSpPr>
          <p:spPr>
            <a:xfrm>
              <a:off x="5785447" y="2978697"/>
              <a:ext cx="768949" cy="936686"/>
            </a:xfrm>
            <a:prstGeom prst="donut">
              <a:avLst>
                <a:gd name="adj" fmla="val 804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25418" y="1922106"/>
            <a:ext cx="7329270" cy="1868675"/>
            <a:chOff x="-25418" y="1922106"/>
            <a:chExt cx="7329270" cy="1868675"/>
          </a:xfrm>
        </p:grpSpPr>
        <p:sp>
          <p:nvSpPr>
            <p:cNvPr id="14" name="Right Arrow 13"/>
            <p:cNvSpPr/>
            <p:nvPr/>
          </p:nvSpPr>
          <p:spPr>
            <a:xfrm>
              <a:off x="-25418" y="3011343"/>
              <a:ext cx="426720" cy="25721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https://o.remove.bg/downloads/658df47b-277d-496b-bce3-87b533df8ab5/image-removebg-preview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0927" y="3055920"/>
              <a:ext cx="664501" cy="734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6881063" y="1922106"/>
              <a:ext cx="422789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1118" y="1733775"/>
            <a:ext cx="7251278" cy="2840773"/>
            <a:chOff x="0" y="1736487"/>
            <a:chExt cx="7251278" cy="2840773"/>
          </a:xfrm>
        </p:grpSpPr>
        <p:sp>
          <p:nvSpPr>
            <p:cNvPr id="15" name="Right Arrow 14"/>
            <p:cNvSpPr/>
            <p:nvPr/>
          </p:nvSpPr>
          <p:spPr>
            <a:xfrm>
              <a:off x="0" y="4108777"/>
              <a:ext cx="426720" cy="25721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6" name="Picture 8" descr="https://o.remove.bg/downloads/34ceae14-3816-4430-a88d-9758e4779832/image-removebg-preview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6171" y="3142152"/>
              <a:ext cx="1435107" cy="1435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o.remove.bg/downloads/586e98f6-1b6f-4a1d-b6ed-bbf1f3dd942a/image-removebg-preview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5731" y="1736487"/>
              <a:ext cx="201738" cy="206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/>
            <p:cNvSpPr/>
            <p:nvPr/>
          </p:nvSpPr>
          <p:spPr>
            <a:xfrm>
              <a:off x="6720840" y="1894051"/>
              <a:ext cx="142337" cy="12832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272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513142" y="-90359"/>
            <a:ext cx="1908216" cy="5225404"/>
            <a:chOff x="1026284" y="-180719"/>
            <a:chExt cx="3816432" cy="10450808"/>
          </a:xfrm>
        </p:grpSpPr>
        <p:sp>
          <p:nvSpPr>
            <p:cNvPr id="147" name="Google Shape;147;p19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3579880" y="129540"/>
            <a:ext cx="4939280" cy="666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Tree Decomposition</a:t>
            </a:r>
            <a:endParaRPr dirty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3471445" y="1025800"/>
            <a:ext cx="5047715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en-US" dirty="0"/>
              <a:t>Formally, a </a:t>
            </a:r>
            <a:r>
              <a:rPr lang="en-US" dirty="0">
                <a:solidFill>
                  <a:srgbClr val="00B050"/>
                </a:solidFill>
              </a:rPr>
              <a:t>tree decomposition of graph G = (V, E) </a:t>
            </a:r>
            <a:r>
              <a:rPr lang="en-US" dirty="0"/>
              <a:t>consists of a tree T and a subset </a:t>
            </a:r>
            <a:r>
              <a:rPr lang="en-US" dirty="0" err="1"/>
              <a:t>Vt</a:t>
            </a:r>
            <a:r>
              <a:rPr lang="en-US" dirty="0"/>
              <a:t> ⊆ V associated with each node t ∈ T. We call the subsets </a:t>
            </a:r>
            <a:r>
              <a:rPr lang="en-US" dirty="0" err="1"/>
              <a:t>Vt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bags</a:t>
            </a:r>
            <a:r>
              <a:rPr lang="en-US" dirty="0"/>
              <a:t> of the tree decomposition. </a:t>
            </a:r>
            <a:r>
              <a:rPr lang="en-US" dirty="0">
                <a:solidFill>
                  <a:srgbClr val="00B050"/>
                </a:solidFill>
              </a:rPr>
              <a:t>The tree T and {</a:t>
            </a:r>
            <a:r>
              <a:rPr lang="en-US" dirty="0" err="1">
                <a:solidFill>
                  <a:srgbClr val="00B050"/>
                </a:solidFill>
              </a:rPr>
              <a:t>Vt</a:t>
            </a:r>
            <a:r>
              <a:rPr lang="en-US" dirty="0">
                <a:solidFill>
                  <a:srgbClr val="00B050"/>
                </a:solidFill>
              </a:rPr>
              <a:t> | t ∈ T} must satisfy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</a:p>
          <a:p>
            <a:pPr marL="0" lvl="0" indent="0">
              <a:spcAft>
                <a:spcPts val="800"/>
              </a:spcAft>
            </a:pPr>
            <a:r>
              <a:rPr lang="en-US" dirty="0" smtClean="0"/>
              <a:t> </a:t>
            </a:r>
            <a:r>
              <a:rPr lang="en-US" dirty="0"/>
              <a:t>• </a:t>
            </a:r>
            <a:r>
              <a:rPr lang="en-US" dirty="0">
                <a:solidFill>
                  <a:srgbClr val="EC7614"/>
                </a:solidFill>
              </a:rPr>
              <a:t>(Node coverage) </a:t>
            </a:r>
            <a:r>
              <a:rPr lang="en-US" dirty="0"/>
              <a:t>Every node v belongs to at least one bag </a:t>
            </a:r>
            <a:r>
              <a:rPr lang="en-US" dirty="0" err="1"/>
              <a:t>Vt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 marL="0" lvl="0" indent="0">
              <a:spcAft>
                <a:spcPts val="800"/>
              </a:spcAft>
            </a:pPr>
            <a:r>
              <a:rPr lang="en-US" dirty="0" smtClean="0"/>
              <a:t> </a:t>
            </a:r>
            <a:r>
              <a:rPr lang="en-US" dirty="0"/>
              <a:t>• </a:t>
            </a:r>
            <a:r>
              <a:rPr lang="en-US" dirty="0">
                <a:solidFill>
                  <a:srgbClr val="EC7614"/>
                </a:solidFill>
              </a:rPr>
              <a:t>(Edge coverage) </a:t>
            </a:r>
            <a:r>
              <a:rPr lang="en-US" dirty="0"/>
              <a:t>For every edge e, there is some bag </a:t>
            </a:r>
            <a:r>
              <a:rPr lang="en-US" dirty="0" err="1"/>
              <a:t>Vt</a:t>
            </a:r>
            <a:r>
              <a:rPr lang="en-US" dirty="0"/>
              <a:t> containing both ends of e</a:t>
            </a:r>
            <a:r>
              <a:rPr lang="en-US" dirty="0" smtClean="0"/>
              <a:t>.</a:t>
            </a:r>
          </a:p>
          <a:p>
            <a:pPr marL="0" lvl="0" indent="0">
              <a:spcAft>
                <a:spcPts val="800"/>
              </a:spcAft>
            </a:pPr>
            <a:r>
              <a:rPr lang="en-US" dirty="0" smtClean="0"/>
              <a:t> </a:t>
            </a:r>
            <a:r>
              <a:rPr lang="en-US" dirty="0"/>
              <a:t>• </a:t>
            </a:r>
            <a:r>
              <a:rPr lang="en-US" dirty="0">
                <a:solidFill>
                  <a:srgbClr val="EC7614"/>
                </a:solidFill>
              </a:rPr>
              <a:t>(Coherence) </a:t>
            </a:r>
            <a:r>
              <a:rPr lang="en-US" dirty="0"/>
              <a:t>Let t1, t2 and t3 be three nodes of T such that t2 lies on the path from t1 to t3. Then, if a node v of G belongs to both Vt1 and Vt3 , it also belongs to </a:t>
            </a:r>
            <a:r>
              <a:rPr lang="en-US" dirty="0" smtClean="0"/>
              <a:t>Vt2</a:t>
            </a:r>
            <a:endParaRPr dirty="0"/>
          </a:p>
        </p:txBody>
      </p:sp>
      <p:sp>
        <p:nvSpPr>
          <p:cNvPr id="165" name="Google Shape;165;p19"/>
          <p:cNvSpPr/>
          <p:nvPr/>
        </p:nvSpPr>
        <p:spPr>
          <a:xfrm>
            <a:off x="1563185" y="3363592"/>
            <a:ext cx="1268700" cy="11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69100" y="1294000"/>
            <a:ext cx="1280160" cy="128015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722947" y="509063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" y="1607820"/>
            <a:ext cx="3324225" cy="2628900"/>
          </a:xfrm>
          <a:prstGeom prst="rect">
            <a:avLst/>
          </a:prstGeom>
        </p:spPr>
      </p:pic>
      <p:pic>
        <p:nvPicPr>
          <p:cNvPr id="4098" name="Picture 2" descr="https://o.remove.bg/downloads/1db3c182-c85c-40f7-a082-8f074dd630a6/image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1607820"/>
            <a:ext cx="38862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916299" y="377470"/>
            <a:ext cx="22942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Property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10517" y="409995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2947" y="431122"/>
            <a:ext cx="6965140" cy="2068238"/>
            <a:chOff x="722947" y="431122"/>
            <a:chExt cx="6965140" cy="2068238"/>
          </a:xfrm>
        </p:grpSpPr>
        <p:grpSp>
          <p:nvGrpSpPr>
            <p:cNvPr id="5" name="Group 4"/>
            <p:cNvGrpSpPr/>
            <p:nvPr/>
          </p:nvGrpSpPr>
          <p:grpSpPr>
            <a:xfrm>
              <a:off x="722947" y="1651635"/>
              <a:ext cx="4962843" cy="847725"/>
              <a:chOff x="722947" y="1651635"/>
              <a:chExt cx="4962843" cy="847725"/>
            </a:xfrm>
          </p:grpSpPr>
          <p:pic>
            <p:nvPicPr>
              <p:cNvPr id="4100" name="Picture 4" descr="https://o.remove.bg/downloads/b594e84f-5879-4819-b27b-529f515df3b8/image-removebg-preview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7515" y="1651635"/>
                <a:ext cx="1438275" cy="847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Oval 3"/>
              <p:cNvSpPr/>
              <p:nvPr/>
            </p:nvSpPr>
            <p:spPr>
              <a:xfrm>
                <a:off x="722947" y="1798320"/>
                <a:ext cx="1662112" cy="701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7218087" y="431122"/>
              <a:ext cx="470000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2</a:t>
              </a:r>
              <a:endPara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10263" y="431122"/>
            <a:ext cx="6069172" cy="3274243"/>
            <a:chOff x="2110263" y="431122"/>
            <a:chExt cx="6069172" cy="3274243"/>
          </a:xfrm>
        </p:grpSpPr>
        <p:grpSp>
          <p:nvGrpSpPr>
            <p:cNvPr id="6" name="Group 5"/>
            <p:cNvGrpSpPr/>
            <p:nvPr/>
          </p:nvGrpSpPr>
          <p:grpSpPr>
            <a:xfrm>
              <a:off x="2110263" y="1594625"/>
              <a:ext cx="6069172" cy="2110740"/>
              <a:chOff x="2102643" y="1607820"/>
              <a:chExt cx="6069172" cy="2110740"/>
            </a:xfrm>
          </p:grpSpPr>
          <p:pic>
            <p:nvPicPr>
              <p:cNvPr id="4102" name="Picture 6" descr="https://o.remove.bg/downloads/2505e2b4-1833-409a-886f-00e4cb2a52e2/image-removebg-preview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5790" y="1607820"/>
                <a:ext cx="2486025" cy="866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Oval 15"/>
              <p:cNvSpPr/>
              <p:nvPr/>
            </p:nvSpPr>
            <p:spPr>
              <a:xfrm>
                <a:off x="2102643" y="3017520"/>
                <a:ext cx="686277" cy="701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7233227" y="431122"/>
              <a:ext cx="470000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3</a:t>
              </a:r>
              <a:endPara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pic>
        <p:nvPicPr>
          <p:cNvPr id="4104" name="Picture 8" descr="https://o.remove.bg/downloads/e9a0f85a-51fa-462b-9559-ab4ab1376a8a/image-removebg-pre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35" y="3239135"/>
            <a:ext cx="234378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25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1"/>
          <p:cNvGrpSpPr/>
          <p:nvPr/>
        </p:nvGrpSpPr>
        <p:grpSpPr>
          <a:xfrm>
            <a:off x="666808" y="3808757"/>
            <a:ext cx="303698" cy="471466"/>
            <a:chOff x="11045846" y="4564385"/>
            <a:chExt cx="607396" cy="942932"/>
          </a:xfrm>
        </p:grpSpPr>
        <p:sp>
          <p:nvSpPr>
            <p:cNvPr id="186" name="Google Shape;186;p21"/>
            <p:cNvSpPr/>
            <p:nvPr/>
          </p:nvSpPr>
          <p:spPr>
            <a:xfrm>
              <a:off x="11093544" y="5417279"/>
              <a:ext cx="511998" cy="90038"/>
            </a:xfrm>
            <a:custGeom>
              <a:avLst/>
              <a:gdLst/>
              <a:ahLst/>
              <a:cxnLst/>
              <a:rect l="l" t="t" r="r" b="b"/>
              <a:pathLst>
                <a:path w="511998" h="90038" extrusionOk="0">
                  <a:moveTo>
                    <a:pt x="511999" y="45019"/>
                  </a:moveTo>
                  <a:cubicBezTo>
                    <a:pt x="511999" y="69883"/>
                    <a:pt x="397384" y="90039"/>
                    <a:pt x="255999" y="90039"/>
                  </a:cubicBezTo>
                  <a:cubicBezTo>
                    <a:pt x="114615" y="90039"/>
                    <a:pt x="0" y="69883"/>
                    <a:pt x="0" y="45019"/>
                  </a:cubicBezTo>
                  <a:cubicBezTo>
                    <a:pt x="0" y="20156"/>
                    <a:pt x="114615" y="0"/>
                    <a:pt x="255999" y="0"/>
                  </a:cubicBezTo>
                  <a:cubicBezTo>
                    <a:pt x="397384" y="0"/>
                    <a:pt x="511999" y="20156"/>
                    <a:pt x="511999" y="450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11045846" y="4884385"/>
              <a:ext cx="607396" cy="432307"/>
            </a:xfrm>
            <a:custGeom>
              <a:avLst/>
              <a:gdLst/>
              <a:ahLst/>
              <a:cxnLst/>
              <a:rect l="l" t="t" r="r" b="b"/>
              <a:pathLst>
                <a:path w="607396" h="432307" extrusionOk="0">
                  <a:moveTo>
                    <a:pt x="303698" y="432307"/>
                  </a:moveTo>
                  <a:cubicBezTo>
                    <a:pt x="136237" y="432307"/>
                    <a:pt x="0" y="295993"/>
                    <a:pt x="0" y="128437"/>
                  </a:cubicBezTo>
                  <a:lnTo>
                    <a:pt x="0" y="12573"/>
                  </a:lnTo>
                  <a:cubicBezTo>
                    <a:pt x="0" y="5630"/>
                    <a:pt x="5626" y="0"/>
                    <a:pt x="12566" y="0"/>
                  </a:cubicBezTo>
                  <a:cubicBezTo>
                    <a:pt x="19505" y="0"/>
                    <a:pt x="25132" y="5630"/>
                    <a:pt x="25132" y="12573"/>
                  </a:cubicBezTo>
                  <a:lnTo>
                    <a:pt x="25132" y="128437"/>
                  </a:lnTo>
                  <a:cubicBezTo>
                    <a:pt x="25132" y="282125"/>
                    <a:pt x="150097" y="407161"/>
                    <a:pt x="303698" y="407161"/>
                  </a:cubicBezTo>
                  <a:cubicBezTo>
                    <a:pt x="457299" y="407161"/>
                    <a:pt x="582265" y="282125"/>
                    <a:pt x="582265" y="128437"/>
                  </a:cubicBezTo>
                  <a:lnTo>
                    <a:pt x="582265" y="12573"/>
                  </a:lnTo>
                  <a:cubicBezTo>
                    <a:pt x="582265" y="5630"/>
                    <a:pt x="587891" y="0"/>
                    <a:pt x="594831" y="0"/>
                  </a:cubicBezTo>
                  <a:cubicBezTo>
                    <a:pt x="601770" y="0"/>
                    <a:pt x="607397" y="5630"/>
                    <a:pt x="607397" y="12573"/>
                  </a:cubicBezTo>
                  <a:lnTo>
                    <a:pt x="607397" y="128437"/>
                  </a:lnTo>
                  <a:cubicBezTo>
                    <a:pt x="607397" y="295993"/>
                    <a:pt x="471160" y="432307"/>
                    <a:pt x="303698" y="4323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11156780" y="4564385"/>
              <a:ext cx="385528" cy="332575"/>
            </a:xfrm>
            <a:custGeom>
              <a:avLst/>
              <a:gdLst/>
              <a:ahLst/>
              <a:cxnLst/>
              <a:rect l="l" t="t" r="r" b="b"/>
              <a:pathLst>
                <a:path w="385528" h="332575" extrusionOk="0">
                  <a:moveTo>
                    <a:pt x="385528" y="332576"/>
                  </a:moveTo>
                  <a:lnTo>
                    <a:pt x="0" y="332576"/>
                  </a:lnTo>
                  <a:lnTo>
                    <a:pt x="0" y="192873"/>
                  </a:lnTo>
                  <a:cubicBezTo>
                    <a:pt x="0" y="86352"/>
                    <a:pt x="86303" y="0"/>
                    <a:pt x="192764" y="0"/>
                  </a:cubicBezTo>
                  <a:lnTo>
                    <a:pt x="192764" y="0"/>
                  </a:lnTo>
                  <a:cubicBezTo>
                    <a:pt x="299225" y="0"/>
                    <a:pt x="385528" y="86352"/>
                    <a:pt x="385528" y="192873"/>
                  </a:cubicBezTo>
                  <a:lnTo>
                    <a:pt x="385528" y="3325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11336978" y="5291547"/>
              <a:ext cx="25131" cy="183321"/>
            </a:xfrm>
            <a:custGeom>
              <a:avLst/>
              <a:gdLst/>
              <a:ahLst/>
              <a:cxnLst/>
              <a:rect l="l" t="t" r="r" b="b"/>
              <a:pathLst>
                <a:path w="25131" h="183321" extrusionOk="0">
                  <a:moveTo>
                    <a:pt x="12566" y="183321"/>
                  </a:moveTo>
                  <a:cubicBezTo>
                    <a:pt x="5626" y="183321"/>
                    <a:pt x="0" y="177692"/>
                    <a:pt x="0" y="170748"/>
                  </a:cubicBezTo>
                  <a:lnTo>
                    <a:pt x="0" y="12573"/>
                  </a:lnTo>
                  <a:cubicBezTo>
                    <a:pt x="0" y="5630"/>
                    <a:pt x="5626" y="0"/>
                    <a:pt x="12566" y="0"/>
                  </a:cubicBezTo>
                  <a:cubicBezTo>
                    <a:pt x="19505" y="0"/>
                    <a:pt x="25132" y="5630"/>
                    <a:pt x="25132" y="12573"/>
                  </a:cubicBezTo>
                  <a:lnTo>
                    <a:pt x="25132" y="170748"/>
                  </a:lnTo>
                  <a:cubicBezTo>
                    <a:pt x="25132" y="177692"/>
                    <a:pt x="19505" y="183321"/>
                    <a:pt x="12566" y="1833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1144213" y="4564787"/>
              <a:ext cx="410661" cy="664342"/>
            </a:xfrm>
            <a:custGeom>
              <a:avLst/>
              <a:gdLst/>
              <a:ahLst/>
              <a:cxnLst/>
              <a:rect l="l" t="t" r="r" b="b"/>
              <a:pathLst>
                <a:path w="410661" h="664342" extrusionOk="0">
                  <a:moveTo>
                    <a:pt x="205331" y="664343"/>
                  </a:moveTo>
                  <a:cubicBezTo>
                    <a:pt x="92109" y="664343"/>
                    <a:pt x="0" y="572182"/>
                    <a:pt x="0" y="458896"/>
                  </a:cubicBezTo>
                  <a:lnTo>
                    <a:pt x="0" y="205447"/>
                  </a:lnTo>
                  <a:cubicBezTo>
                    <a:pt x="0" y="92161"/>
                    <a:pt x="92109" y="0"/>
                    <a:pt x="205331" y="0"/>
                  </a:cubicBezTo>
                  <a:cubicBezTo>
                    <a:pt x="318553" y="0"/>
                    <a:pt x="410662" y="92161"/>
                    <a:pt x="410662" y="205447"/>
                  </a:cubicBezTo>
                  <a:lnTo>
                    <a:pt x="410662" y="458896"/>
                  </a:lnTo>
                  <a:cubicBezTo>
                    <a:pt x="410662" y="572182"/>
                    <a:pt x="318553" y="664343"/>
                    <a:pt x="205331" y="664343"/>
                  </a:cubicBezTo>
                  <a:close/>
                  <a:moveTo>
                    <a:pt x="205331" y="25146"/>
                  </a:moveTo>
                  <a:cubicBezTo>
                    <a:pt x="105970" y="25146"/>
                    <a:pt x="25132" y="106029"/>
                    <a:pt x="25132" y="205447"/>
                  </a:cubicBezTo>
                  <a:lnTo>
                    <a:pt x="25132" y="458896"/>
                  </a:lnTo>
                  <a:cubicBezTo>
                    <a:pt x="25132" y="558313"/>
                    <a:pt x="105970" y="639197"/>
                    <a:pt x="205331" y="639197"/>
                  </a:cubicBezTo>
                  <a:cubicBezTo>
                    <a:pt x="304692" y="639197"/>
                    <a:pt x="385530" y="558313"/>
                    <a:pt x="385530" y="458896"/>
                  </a:cubicBezTo>
                  <a:lnTo>
                    <a:pt x="385530" y="205447"/>
                  </a:lnTo>
                  <a:cubicBezTo>
                    <a:pt x="385530" y="106029"/>
                    <a:pt x="304692" y="25146"/>
                    <a:pt x="205331" y="25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21"/>
          <p:cNvGrpSpPr/>
          <p:nvPr/>
        </p:nvGrpSpPr>
        <p:grpSpPr>
          <a:xfrm>
            <a:off x="608674" y="1645658"/>
            <a:ext cx="344194" cy="471466"/>
            <a:chOff x="6037273" y="4564385"/>
            <a:chExt cx="688388" cy="942932"/>
          </a:xfrm>
        </p:grpSpPr>
        <p:sp>
          <p:nvSpPr>
            <p:cNvPr id="192" name="Google Shape;192;p21"/>
            <p:cNvSpPr/>
            <p:nvPr/>
          </p:nvSpPr>
          <p:spPr>
            <a:xfrm>
              <a:off x="6037273" y="4564385"/>
              <a:ext cx="571373" cy="570663"/>
            </a:xfrm>
            <a:custGeom>
              <a:avLst/>
              <a:gdLst/>
              <a:ahLst/>
              <a:cxnLst/>
              <a:rect l="l" t="t" r="r" b="b"/>
              <a:pathLst>
                <a:path w="571373" h="570663" extrusionOk="0">
                  <a:moveTo>
                    <a:pt x="571374" y="285332"/>
                  </a:moveTo>
                  <a:cubicBezTo>
                    <a:pt x="571374" y="442916"/>
                    <a:pt x="443467" y="570663"/>
                    <a:pt x="285687" y="570663"/>
                  </a:cubicBezTo>
                  <a:cubicBezTo>
                    <a:pt x="127906" y="570663"/>
                    <a:pt x="0" y="442916"/>
                    <a:pt x="0" y="285332"/>
                  </a:cubicBezTo>
                  <a:cubicBezTo>
                    <a:pt x="0" y="127747"/>
                    <a:pt x="127906" y="0"/>
                    <a:pt x="285687" y="0"/>
                  </a:cubicBezTo>
                  <a:cubicBezTo>
                    <a:pt x="443467" y="0"/>
                    <a:pt x="571374" y="127747"/>
                    <a:pt x="571374" y="285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6047811" y="4572337"/>
              <a:ext cx="677850" cy="878298"/>
            </a:xfrm>
            <a:custGeom>
              <a:avLst/>
              <a:gdLst/>
              <a:ahLst/>
              <a:cxnLst/>
              <a:rect l="l" t="t" r="r" b="b"/>
              <a:pathLst>
                <a:path w="677850" h="878298" extrusionOk="0">
                  <a:moveTo>
                    <a:pt x="499615" y="878298"/>
                  </a:moveTo>
                  <a:lnTo>
                    <a:pt x="178217" y="878298"/>
                  </a:lnTo>
                  <a:cubicBezTo>
                    <a:pt x="172759" y="878298"/>
                    <a:pt x="168333" y="873878"/>
                    <a:pt x="168333" y="868426"/>
                  </a:cubicBezTo>
                  <a:lnTo>
                    <a:pt x="168333" y="685149"/>
                  </a:lnTo>
                  <a:cubicBezTo>
                    <a:pt x="168333" y="653557"/>
                    <a:pt x="153710" y="623830"/>
                    <a:pt x="128212" y="603594"/>
                  </a:cubicBezTo>
                  <a:cubicBezTo>
                    <a:pt x="36744" y="531001"/>
                    <a:pt x="-10457" y="418061"/>
                    <a:pt x="1956" y="301477"/>
                  </a:cubicBezTo>
                  <a:cubicBezTo>
                    <a:pt x="19022" y="141231"/>
                    <a:pt x="153526" y="11990"/>
                    <a:pt x="314831" y="845"/>
                  </a:cubicBezTo>
                  <a:cubicBezTo>
                    <a:pt x="409957" y="-5735"/>
                    <a:pt x="500687" y="26277"/>
                    <a:pt x="570108" y="90985"/>
                  </a:cubicBezTo>
                  <a:cubicBezTo>
                    <a:pt x="638579" y="154801"/>
                    <a:pt x="677850" y="245027"/>
                    <a:pt x="677850" y="338521"/>
                  </a:cubicBezTo>
                  <a:cubicBezTo>
                    <a:pt x="677850" y="442476"/>
                    <a:pt x="630987" y="539190"/>
                    <a:pt x="549283" y="603864"/>
                  </a:cubicBezTo>
                  <a:cubicBezTo>
                    <a:pt x="523998" y="623878"/>
                    <a:pt x="509499" y="653499"/>
                    <a:pt x="509499" y="685130"/>
                  </a:cubicBezTo>
                  <a:lnTo>
                    <a:pt x="509499" y="868426"/>
                  </a:lnTo>
                  <a:cubicBezTo>
                    <a:pt x="509499" y="873878"/>
                    <a:pt x="505074" y="878298"/>
                    <a:pt x="499615" y="878298"/>
                  </a:cubicBezTo>
                  <a:close/>
                  <a:moveTo>
                    <a:pt x="188102" y="858554"/>
                  </a:moveTo>
                  <a:lnTo>
                    <a:pt x="489731" y="858554"/>
                  </a:lnTo>
                  <a:lnTo>
                    <a:pt x="489731" y="685130"/>
                  </a:lnTo>
                  <a:cubicBezTo>
                    <a:pt x="489731" y="647435"/>
                    <a:pt x="506961" y="612174"/>
                    <a:pt x="537004" y="588391"/>
                  </a:cubicBezTo>
                  <a:cubicBezTo>
                    <a:pt x="613950" y="527482"/>
                    <a:pt x="658082" y="436407"/>
                    <a:pt x="658082" y="338521"/>
                  </a:cubicBezTo>
                  <a:cubicBezTo>
                    <a:pt x="658082" y="250479"/>
                    <a:pt x="621103" y="165516"/>
                    <a:pt x="556619" y="105417"/>
                  </a:cubicBezTo>
                  <a:cubicBezTo>
                    <a:pt x="491256" y="44498"/>
                    <a:pt x="405946" y="14390"/>
                    <a:pt x="316192" y="20541"/>
                  </a:cubicBezTo>
                  <a:cubicBezTo>
                    <a:pt x="164318" y="31035"/>
                    <a:pt x="37681" y="152709"/>
                    <a:pt x="21619" y="303569"/>
                  </a:cubicBezTo>
                  <a:cubicBezTo>
                    <a:pt x="9924" y="413390"/>
                    <a:pt x="54370" y="519769"/>
                    <a:pt x="140510" y="588140"/>
                  </a:cubicBezTo>
                  <a:cubicBezTo>
                    <a:pt x="170756" y="612141"/>
                    <a:pt x="188102" y="647498"/>
                    <a:pt x="188102" y="685149"/>
                  </a:cubicBezTo>
                  <a:lnTo>
                    <a:pt x="188102" y="8585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6259161" y="5430892"/>
              <a:ext cx="250325" cy="76425"/>
            </a:xfrm>
            <a:custGeom>
              <a:avLst/>
              <a:gdLst/>
              <a:ahLst/>
              <a:cxnLst/>
              <a:rect l="l" t="t" r="r" b="b"/>
              <a:pathLst>
                <a:path w="250325" h="76425" extrusionOk="0">
                  <a:moveTo>
                    <a:pt x="125160" y="76426"/>
                  </a:moveTo>
                  <a:cubicBezTo>
                    <a:pt x="54976" y="76426"/>
                    <a:pt x="0" y="47191"/>
                    <a:pt x="0" y="9872"/>
                  </a:cubicBezTo>
                  <a:cubicBezTo>
                    <a:pt x="0" y="4420"/>
                    <a:pt x="4426" y="0"/>
                    <a:pt x="9884" y="0"/>
                  </a:cubicBezTo>
                  <a:cubicBezTo>
                    <a:pt x="15343" y="0"/>
                    <a:pt x="19769" y="4420"/>
                    <a:pt x="19769" y="9872"/>
                  </a:cubicBezTo>
                  <a:cubicBezTo>
                    <a:pt x="19769" y="32012"/>
                    <a:pt x="63051" y="56682"/>
                    <a:pt x="125160" y="56682"/>
                  </a:cubicBezTo>
                  <a:cubicBezTo>
                    <a:pt x="187270" y="56682"/>
                    <a:pt x="230557" y="32012"/>
                    <a:pt x="230557" y="9872"/>
                  </a:cubicBezTo>
                  <a:cubicBezTo>
                    <a:pt x="230557" y="4420"/>
                    <a:pt x="234983" y="0"/>
                    <a:pt x="240441" y="0"/>
                  </a:cubicBezTo>
                  <a:cubicBezTo>
                    <a:pt x="245900" y="0"/>
                    <a:pt x="250326" y="4420"/>
                    <a:pt x="250326" y="9872"/>
                  </a:cubicBezTo>
                  <a:cubicBezTo>
                    <a:pt x="250326" y="47191"/>
                    <a:pt x="195344" y="76426"/>
                    <a:pt x="125160" y="76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6177886" y="5220082"/>
              <a:ext cx="417686" cy="47276"/>
            </a:xfrm>
            <a:custGeom>
              <a:avLst/>
              <a:gdLst/>
              <a:ahLst/>
              <a:cxnLst/>
              <a:rect l="l" t="t" r="r" b="b"/>
              <a:pathLst>
                <a:path w="417686" h="47276" extrusionOk="0">
                  <a:moveTo>
                    <a:pt x="9874" y="47276"/>
                  </a:moveTo>
                  <a:cubicBezTo>
                    <a:pt x="4725" y="47276"/>
                    <a:pt x="386" y="43295"/>
                    <a:pt x="24" y="38089"/>
                  </a:cubicBezTo>
                  <a:cubicBezTo>
                    <a:pt x="-352" y="32647"/>
                    <a:pt x="3755" y="27932"/>
                    <a:pt x="9199" y="27556"/>
                  </a:cubicBezTo>
                  <a:lnTo>
                    <a:pt x="407117" y="18"/>
                  </a:lnTo>
                  <a:cubicBezTo>
                    <a:pt x="412721" y="-305"/>
                    <a:pt x="417286" y="3749"/>
                    <a:pt x="417663" y="9181"/>
                  </a:cubicBezTo>
                  <a:cubicBezTo>
                    <a:pt x="418039" y="14624"/>
                    <a:pt x="413932" y="19338"/>
                    <a:pt x="408488" y="19714"/>
                  </a:cubicBezTo>
                  <a:lnTo>
                    <a:pt x="10569" y="47252"/>
                  </a:lnTo>
                  <a:cubicBezTo>
                    <a:pt x="10333" y="47267"/>
                    <a:pt x="10101" y="47276"/>
                    <a:pt x="9874" y="472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6177886" y="5283227"/>
              <a:ext cx="417686" cy="47272"/>
            </a:xfrm>
            <a:custGeom>
              <a:avLst/>
              <a:gdLst/>
              <a:ahLst/>
              <a:cxnLst/>
              <a:rect l="l" t="t" r="r" b="b"/>
              <a:pathLst>
                <a:path w="417686" h="47272" extrusionOk="0">
                  <a:moveTo>
                    <a:pt x="9874" y="47272"/>
                  </a:moveTo>
                  <a:cubicBezTo>
                    <a:pt x="4725" y="47272"/>
                    <a:pt x="386" y="43291"/>
                    <a:pt x="24" y="38085"/>
                  </a:cubicBezTo>
                  <a:cubicBezTo>
                    <a:pt x="-352" y="32643"/>
                    <a:pt x="3755" y="27929"/>
                    <a:pt x="9199" y="27553"/>
                  </a:cubicBezTo>
                  <a:lnTo>
                    <a:pt x="407117" y="14"/>
                  </a:lnTo>
                  <a:cubicBezTo>
                    <a:pt x="412721" y="-270"/>
                    <a:pt x="417286" y="3740"/>
                    <a:pt x="417663" y="9178"/>
                  </a:cubicBezTo>
                  <a:cubicBezTo>
                    <a:pt x="418039" y="14620"/>
                    <a:pt x="413932" y="19334"/>
                    <a:pt x="408488" y="19710"/>
                  </a:cubicBezTo>
                  <a:lnTo>
                    <a:pt x="10569" y="47248"/>
                  </a:lnTo>
                  <a:cubicBezTo>
                    <a:pt x="10333" y="47263"/>
                    <a:pt x="10101" y="47272"/>
                    <a:pt x="9874" y="47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6177886" y="5346360"/>
              <a:ext cx="417686" cy="47285"/>
            </a:xfrm>
            <a:custGeom>
              <a:avLst/>
              <a:gdLst/>
              <a:ahLst/>
              <a:cxnLst/>
              <a:rect l="l" t="t" r="r" b="b"/>
              <a:pathLst>
                <a:path w="417686" h="47285" extrusionOk="0">
                  <a:moveTo>
                    <a:pt x="9874" y="47285"/>
                  </a:moveTo>
                  <a:cubicBezTo>
                    <a:pt x="4725" y="47285"/>
                    <a:pt x="386" y="43304"/>
                    <a:pt x="24" y="38098"/>
                  </a:cubicBezTo>
                  <a:cubicBezTo>
                    <a:pt x="-352" y="32656"/>
                    <a:pt x="3755" y="27941"/>
                    <a:pt x="9199" y="27565"/>
                  </a:cubicBezTo>
                  <a:lnTo>
                    <a:pt x="407117" y="22"/>
                  </a:lnTo>
                  <a:cubicBezTo>
                    <a:pt x="412721" y="-339"/>
                    <a:pt x="417286" y="3753"/>
                    <a:pt x="417663" y="9186"/>
                  </a:cubicBezTo>
                  <a:cubicBezTo>
                    <a:pt x="418039" y="14628"/>
                    <a:pt x="413932" y="19342"/>
                    <a:pt x="408488" y="19718"/>
                  </a:cubicBezTo>
                  <a:lnTo>
                    <a:pt x="10569" y="47261"/>
                  </a:lnTo>
                  <a:cubicBezTo>
                    <a:pt x="10333" y="47276"/>
                    <a:pt x="10101" y="47285"/>
                    <a:pt x="9874" y="472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488962" y="0"/>
            <a:ext cx="655037" cy="5143500"/>
            <a:chOff x="8488962" y="0"/>
            <a:chExt cx="655037" cy="5143500"/>
          </a:xfrm>
        </p:grpSpPr>
        <p:pic>
          <p:nvPicPr>
            <p:cNvPr id="184" name="Google Shape;184;p21"/>
            <p:cNvPicPr preferRelativeResize="0"/>
            <p:nvPr/>
          </p:nvPicPr>
          <p:blipFill rotWithShape="1">
            <a:blip r:embed="rId3">
              <a:alphaModFix/>
            </a:blip>
            <a:srcRect t="81482"/>
            <a:stretch/>
          </p:blipFill>
          <p:spPr>
            <a:xfrm rot="-5400000" flipH="1">
              <a:off x="7047697" y="1441265"/>
              <a:ext cx="3537567" cy="655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1"/>
            <p:cNvPicPr preferRelativeResize="0"/>
            <p:nvPr/>
          </p:nvPicPr>
          <p:blipFill rotWithShape="1">
            <a:blip r:embed="rId3">
              <a:alphaModFix/>
            </a:blip>
            <a:srcRect t="81482"/>
            <a:stretch/>
          </p:blipFill>
          <p:spPr>
            <a:xfrm rot="-5400000" flipH="1">
              <a:off x="7047697" y="3047198"/>
              <a:ext cx="3537567" cy="6550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Google Shape;203;p21"/>
          <p:cNvSpPr txBox="1">
            <a:spLocks noGrp="1"/>
          </p:cNvSpPr>
          <p:nvPr>
            <p:ph type="body" idx="1"/>
          </p:nvPr>
        </p:nvSpPr>
        <p:spPr>
          <a:xfrm>
            <a:off x="1589025" y="1561888"/>
            <a:ext cx="5471793" cy="8856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40012"/>
              </a:lnSpc>
              <a:buNone/>
            </a:pPr>
            <a:r>
              <a:rPr lang="en-US" dirty="0"/>
              <a:t>The </a:t>
            </a:r>
            <a:r>
              <a:rPr lang="en-US" dirty="0" smtClean="0"/>
              <a:t>tree-width of </a:t>
            </a:r>
            <a:r>
              <a:rPr lang="en-US" dirty="0"/>
              <a:t>an undirected graph is an </a:t>
            </a:r>
            <a:r>
              <a:rPr lang="en-US" dirty="0">
                <a:solidFill>
                  <a:srgbClr val="FF0000"/>
                </a:solidFill>
              </a:rPr>
              <a:t>integer number </a:t>
            </a:r>
            <a:r>
              <a:rPr lang="en-US" dirty="0"/>
              <a:t>which specifies </a:t>
            </a:r>
            <a:r>
              <a:rPr lang="en-US" dirty="0">
                <a:solidFill>
                  <a:srgbClr val="EC7614"/>
                </a:solidFill>
              </a:rPr>
              <a:t>how far the graph is from being a tree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205" name="Google Shape;205;p21"/>
          <p:cNvSpPr txBox="1">
            <a:spLocks noGrp="1"/>
          </p:cNvSpPr>
          <p:nvPr>
            <p:ph type="body" idx="3"/>
          </p:nvPr>
        </p:nvSpPr>
        <p:spPr>
          <a:xfrm>
            <a:off x="1589025" y="2777205"/>
            <a:ext cx="4632764" cy="6002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40012"/>
              </a:lnSpc>
              <a:buNone/>
            </a:pPr>
            <a:r>
              <a:rPr lang="en-US" dirty="0" smtClean="0"/>
              <a:t>Tree-Width </a:t>
            </a:r>
            <a:r>
              <a:rPr lang="en-US" dirty="0" smtClean="0">
                <a:solidFill>
                  <a:srgbClr val="00B050"/>
                </a:solidFill>
              </a:rPr>
              <a:t>captures </a:t>
            </a:r>
            <a:r>
              <a:rPr lang="en-US" dirty="0">
                <a:solidFill>
                  <a:srgbClr val="00B050"/>
                </a:solidFill>
              </a:rPr>
              <a:t>how similar </a:t>
            </a:r>
            <a:r>
              <a:rPr lang="en-US" dirty="0">
                <a:solidFill>
                  <a:srgbClr val="EC7614"/>
                </a:solidFill>
              </a:rPr>
              <a:t>a graph is to a tree</a:t>
            </a:r>
            <a:endParaRPr dirty="0">
              <a:solidFill>
                <a:srgbClr val="EC7614"/>
              </a:solidFill>
            </a:endParaRPr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Tree-Width of Graph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27" name="Google Shape;403;p26"/>
          <p:cNvGrpSpPr/>
          <p:nvPr/>
        </p:nvGrpSpPr>
        <p:grpSpPr>
          <a:xfrm>
            <a:off x="612612" y="2718962"/>
            <a:ext cx="357894" cy="598484"/>
            <a:chOff x="13068348" y="6194425"/>
            <a:chExt cx="715789" cy="1196968"/>
          </a:xfrm>
        </p:grpSpPr>
        <p:sp>
          <p:nvSpPr>
            <p:cNvPr id="28" name="Google Shape;404;p26"/>
            <p:cNvSpPr/>
            <p:nvPr/>
          </p:nvSpPr>
          <p:spPr>
            <a:xfrm>
              <a:off x="13068348" y="6194425"/>
              <a:ext cx="715789" cy="715572"/>
            </a:xfrm>
            <a:custGeom>
              <a:avLst/>
              <a:gdLst/>
              <a:ahLst/>
              <a:cxnLst/>
              <a:rect l="l" t="t" r="r" b="b"/>
              <a:pathLst>
                <a:path w="715789" h="715572" extrusionOk="0">
                  <a:moveTo>
                    <a:pt x="357892" y="715572"/>
                  </a:moveTo>
                  <a:cubicBezTo>
                    <a:pt x="160552" y="715572"/>
                    <a:pt x="0" y="555069"/>
                    <a:pt x="0" y="357783"/>
                  </a:cubicBezTo>
                  <a:cubicBezTo>
                    <a:pt x="0" y="160503"/>
                    <a:pt x="160552" y="0"/>
                    <a:pt x="357892" y="0"/>
                  </a:cubicBezTo>
                  <a:cubicBezTo>
                    <a:pt x="555238" y="0"/>
                    <a:pt x="715790" y="160503"/>
                    <a:pt x="715790" y="357783"/>
                  </a:cubicBezTo>
                  <a:cubicBezTo>
                    <a:pt x="715790" y="555069"/>
                    <a:pt x="555238" y="715572"/>
                    <a:pt x="357892" y="715572"/>
                  </a:cubicBezTo>
                  <a:close/>
                  <a:moveTo>
                    <a:pt x="357892" y="24332"/>
                  </a:moveTo>
                  <a:cubicBezTo>
                    <a:pt x="173969" y="24332"/>
                    <a:pt x="24339" y="173917"/>
                    <a:pt x="24339" y="357783"/>
                  </a:cubicBezTo>
                  <a:cubicBezTo>
                    <a:pt x="24339" y="541650"/>
                    <a:pt x="173969" y="691241"/>
                    <a:pt x="357892" y="691241"/>
                  </a:cubicBezTo>
                  <a:cubicBezTo>
                    <a:pt x="541815" y="691241"/>
                    <a:pt x="691451" y="541650"/>
                    <a:pt x="691451" y="357783"/>
                  </a:cubicBezTo>
                  <a:cubicBezTo>
                    <a:pt x="691451" y="173917"/>
                    <a:pt x="541815" y="24332"/>
                    <a:pt x="357892" y="24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05;p26"/>
            <p:cNvSpPr/>
            <p:nvPr/>
          </p:nvSpPr>
          <p:spPr>
            <a:xfrm>
              <a:off x="13414070" y="6885665"/>
              <a:ext cx="24339" cy="158346"/>
            </a:xfrm>
            <a:custGeom>
              <a:avLst/>
              <a:gdLst/>
              <a:ahLst/>
              <a:cxnLst/>
              <a:rect l="l" t="t" r="r" b="b"/>
              <a:pathLst>
                <a:path w="24339" h="158346" extrusionOk="0">
                  <a:moveTo>
                    <a:pt x="12170" y="158347"/>
                  </a:moveTo>
                  <a:cubicBezTo>
                    <a:pt x="5449" y="158347"/>
                    <a:pt x="0" y="152899"/>
                    <a:pt x="0" y="146181"/>
                  </a:cubicBezTo>
                  <a:lnTo>
                    <a:pt x="0" y="12166"/>
                  </a:lnTo>
                  <a:cubicBezTo>
                    <a:pt x="0" y="5447"/>
                    <a:pt x="5449" y="0"/>
                    <a:pt x="12170" y="0"/>
                  </a:cubicBezTo>
                  <a:cubicBezTo>
                    <a:pt x="18890" y="0"/>
                    <a:pt x="24339" y="5447"/>
                    <a:pt x="24339" y="12166"/>
                  </a:cubicBezTo>
                  <a:lnTo>
                    <a:pt x="24339" y="146181"/>
                  </a:lnTo>
                  <a:cubicBezTo>
                    <a:pt x="24339" y="152899"/>
                    <a:pt x="18890" y="158347"/>
                    <a:pt x="12170" y="158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06;p26"/>
            <p:cNvSpPr/>
            <p:nvPr/>
          </p:nvSpPr>
          <p:spPr>
            <a:xfrm>
              <a:off x="13350572" y="7019680"/>
              <a:ext cx="151341" cy="371713"/>
            </a:xfrm>
            <a:custGeom>
              <a:avLst/>
              <a:gdLst/>
              <a:ahLst/>
              <a:cxnLst/>
              <a:rect l="l" t="t" r="r" b="b"/>
              <a:pathLst>
                <a:path w="151341" h="371713" extrusionOk="0">
                  <a:moveTo>
                    <a:pt x="139172" y="371713"/>
                  </a:moveTo>
                  <a:lnTo>
                    <a:pt x="12170" y="371713"/>
                  </a:lnTo>
                  <a:cubicBezTo>
                    <a:pt x="5449" y="371713"/>
                    <a:pt x="0" y="366266"/>
                    <a:pt x="0" y="359548"/>
                  </a:cubicBezTo>
                  <a:lnTo>
                    <a:pt x="0" y="12166"/>
                  </a:lnTo>
                  <a:cubicBezTo>
                    <a:pt x="0" y="5447"/>
                    <a:pt x="5449" y="0"/>
                    <a:pt x="12170" y="0"/>
                  </a:cubicBezTo>
                  <a:lnTo>
                    <a:pt x="139172" y="0"/>
                  </a:lnTo>
                  <a:cubicBezTo>
                    <a:pt x="145893" y="0"/>
                    <a:pt x="151342" y="5447"/>
                    <a:pt x="151342" y="12166"/>
                  </a:cubicBezTo>
                  <a:lnTo>
                    <a:pt x="151342" y="359548"/>
                  </a:lnTo>
                  <a:cubicBezTo>
                    <a:pt x="151342" y="366266"/>
                    <a:pt x="145893" y="371713"/>
                    <a:pt x="139172" y="371713"/>
                  </a:cubicBezTo>
                  <a:close/>
                  <a:moveTo>
                    <a:pt x="24339" y="347382"/>
                  </a:moveTo>
                  <a:lnTo>
                    <a:pt x="127002" y="347382"/>
                  </a:lnTo>
                  <a:lnTo>
                    <a:pt x="127002" y="24332"/>
                  </a:lnTo>
                  <a:lnTo>
                    <a:pt x="24339" y="24332"/>
                  </a:lnTo>
                  <a:lnTo>
                    <a:pt x="24339" y="3473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07;p26"/>
            <p:cNvSpPr/>
            <p:nvPr/>
          </p:nvSpPr>
          <p:spPr>
            <a:xfrm>
              <a:off x="13350572" y="7274041"/>
              <a:ext cx="151341" cy="24331"/>
            </a:xfrm>
            <a:custGeom>
              <a:avLst/>
              <a:gdLst/>
              <a:ahLst/>
              <a:cxnLst/>
              <a:rect l="l" t="t" r="r" b="b"/>
              <a:pathLst>
                <a:path w="151341" h="24331" extrusionOk="0">
                  <a:moveTo>
                    <a:pt x="139172" y="24332"/>
                  </a:moveTo>
                  <a:lnTo>
                    <a:pt x="12170" y="24332"/>
                  </a:lnTo>
                  <a:cubicBezTo>
                    <a:pt x="5449" y="24332"/>
                    <a:pt x="0" y="18884"/>
                    <a:pt x="0" y="12166"/>
                  </a:cubicBezTo>
                  <a:cubicBezTo>
                    <a:pt x="0" y="5447"/>
                    <a:pt x="5449" y="0"/>
                    <a:pt x="12170" y="0"/>
                  </a:cubicBezTo>
                  <a:lnTo>
                    <a:pt x="139172" y="0"/>
                  </a:lnTo>
                  <a:cubicBezTo>
                    <a:pt x="145893" y="0"/>
                    <a:pt x="151342" y="5447"/>
                    <a:pt x="151342" y="12166"/>
                  </a:cubicBezTo>
                  <a:cubicBezTo>
                    <a:pt x="151342" y="18884"/>
                    <a:pt x="145893" y="24332"/>
                    <a:pt x="139172" y="24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08;p26"/>
            <p:cNvSpPr/>
            <p:nvPr/>
          </p:nvSpPr>
          <p:spPr>
            <a:xfrm>
              <a:off x="13306538" y="6282414"/>
              <a:ext cx="389580" cy="539589"/>
            </a:xfrm>
            <a:custGeom>
              <a:avLst/>
              <a:gdLst/>
              <a:ahLst/>
              <a:cxnLst/>
              <a:rect l="l" t="t" r="r" b="b"/>
              <a:pathLst>
                <a:path w="389580" h="539589" extrusionOk="0">
                  <a:moveTo>
                    <a:pt x="119704" y="0"/>
                  </a:moveTo>
                  <a:cubicBezTo>
                    <a:pt x="76655" y="0"/>
                    <a:pt x="36110" y="10338"/>
                    <a:pt x="0" y="28260"/>
                  </a:cubicBezTo>
                  <a:cubicBezTo>
                    <a:pt x="33277" y="72391"/>
                    <a:pt x="56204" y="163829"/>
                    <a:pt x="56204" y="269795"/>
                  </a:cubicBezTo>
                  <a:cubicBezTo>
                    <a:pt x="56204" y="375763"/>
                    <a:pt x="33277" y="467202"/>
                    <a:pt x="0" y="511329"/>
                  </a:cubicBezTo>
                  <a:cubicBezTo>
                    <a:pt x="36110" y="529253"/>
                    <a:pt x="76655" y="539589"/>
                    <a:pt x="119704" y="539589"/>
                  </a:cubicBezTo>
                  <a:cubicBezTo>
                    <a:pt x="268753" y="539589"/>
                    <a:pt x="389580" y="418800"/>
                    <a:pt x="389580" y="269795"/>
                  </a:cubicBezTo>
                  <a:cubicBezTo>
                    <a:pt x="389580" y="120792"/>
                    <a:pt x="268753" y="0"/>
                    <a:pt x="119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" name="Google Shape;205;p21"/>
          <p:cNvSpPr txBox="1">
            <a:spLocks noGrp="1"/>
          </p:cNvSpPr>
          <p:nvPr>
            <p:ph type="body" idx="3"/>
          </p:nvPr>
        </p:nvSpPr>
        <p:spPr>
          <a:xfrm>
            <a:off x="1589025" y="3776717"/>
            <a:ext cx="5128034" cy="6002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40012"/>
              </a:lnSpc>
              <a:buNone/>
            </a:pPr>
            <a:r>
              <a:rPr lang="en-US" dirty="0" smtClean="0"/>
              <a:t>Tree-width </a:t>
            </a:r>
            <a:r>
              <a:rPr lang="en-US" dirty="0"/>
              <a:t>is a useful tool to </a:t>
            </a:r>
            <a:r>
              <a:rPr lang="en-US" dirty="0">
                <a:solidFill>
                  <a:srgbClr val="00B0F0"/>
                </a:solidFill>
              </a:rPr>
              <a:t>solve graph problems </a:t>
            </a:r>
            <a:r>
              <a:rPr lang="en-US" dirty="0"/>
              <a:t>for </a:t>
            </a:r>
            <a:r>
              <a:rPr lang="en-US" dirty="0">
                <a:solidFill>
                  <a:srgbClr val="EC7614"/>
                </a:solidFill>
              </a:rPr>
              <a:t>several special instances</a:t>
            </a:r>
            <a:r>
              <a:rPr lang="en-US" dirty="0"/>
              <a:t>, both for </a:t>
            </a:r>
            <a:r>
              <a:rPr lang="en-US" dirty="0">
                <a:solidFill>
                  <a:srgbClr val="EC7614"/>
                </a:solidFill>
              </a:rPr>
              <a:t>theory and for practice</a:t>
            </a:r>
            <a:endParaRPr dirty="0">
              <a:solidFill>
                <a:srgbClr val="EC76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4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1094920" y="490411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Tree Width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1094920" y="1349477"/>
            <a:ext cx="5046800" cy="327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FF0000"/>
                </a:solidFill>
              </a:rPr>
              <a:t>width</a:t>
            </a:r>
            <a:r>
              <a:rPr lang="en-US" sz="1600" dirty="0"/>
              <a:t> of tree decomposition </a:t>
            </a:r>
            <a:r>
              <a:rPr lang="en-US" sz="1600" dirty="0" smtClean="0"/>
              <a:t>of </a:t>
            </a:r>
            <a:r>
              <a:rPr lang="en-US" sz="1600" dirty="0"/>
              <a:t>(T</a:t>
            </a:r>
            <a:r>
              <a:rPr lang="en-US" sz="1600" dirty="0" smtClean="0"/>
              <a:t>, </a:t>
            </a:r>
            <a:r>
              <a:rPr lang="en-US" sz="1600" dirty="0" err="1" smtClean="0"/>
              <a:t>Vt</a:t>
            </a:r>
            <a:r>
              <a:rPr lang="en-US" sz="1600" dirty="0" smtClean="0"/>
              <a:t>)</a:t>
            </a:r>
          </a:p>
          <a:p>
            <a:pPr lvl="0">
              <a:lnSpc>
                <a:spcPct val="140012"/>
              </a:lnSpc>
            </a:pPr>
            <a:r>
              <a:rPr lang="en-US" sz="1600" dirty="0" smtClean="0"/>
              <a:t>of a graph G is defined to be :</a:t>
            </a:r>
          </a:p>
          <a:p>
            <a:pPr lvl="0">
              <a:lnSpc>
                <a:spcPct val="140012"/>
              </a:lnSpc>
            </a:pPr>
            <a:endParaRPr lang="en-US" sz="1600" dirty="0"/>
          </a:p>
          <a:p>
            <a:pPr lvl="0">
              <a:lnSpc>
                <a:spcPct val="140012"/>
              </a:lnSpc>
            </a:pPr>
            <a:r>
              <a:rPr lang="en-US" sz="1600" dirty="0"/>
              <a:t>	 </a:t>
            </a:r>
            <a:r>
              <a:rPr lang="en-US" sz="2000" dirty="0" smtClean="0"/>
              <a:t>max{|</a:t>
            </a:r>
            <a:r>
              <a:rPr lang="en-US" sz="2000" dirty="0" err="1" smtClean="0"/>
              <a:t>Vt</a:t>
            </a:r>
            <a:r>
              <a:rPr lang="en-US" sz="2000" dirty="0"/>
              <a:t>|− 1</a:t>
            </a:r>
            <a:r>
              <a:rPr lang="en-US" sz="2000" dirty="0" smtClean="0"/>
              <a:t>: </a:t>
            </a:r>
            <a:r>
              <a:rPr lang="en-US" sz="2000" dirty="0"/>
              <a:t>t </a:t>
            </a:r>
            <a:r>
              <a:rPr lang="en-US" sz="2000" dirty="0" smtClean="0"/>
              <a:t>∈ T}</a:t>
            </a:r>
          </a:p>
          <a:p>
            <a:pPr lvl="0">
              <a:lnSpc>
                <a:spcPct val="140012"/>
              </a:lnSpc>
            </a:pPr>
            <a:endParaRPr lang="en-US" sz="2000" dirty="0"/>
          </a:p>
          <a:p>
            <a:pPr lvl="0">
              <a:lnSpc>
                <a:spcPct val="140012"/>
              </a:lnSpc>
            </a:pPr>
            <a:r>
              <a:rPr lang="en-US" sz="1600" dirty="0"/>
              <a:t>The </a:t>
            </a:r>
            <a:r>
              <a:rPr lang="en-US" sz="1600" dirty="0" smtClean="0">
                <a:solidFill>
                  <a:srgbClr val="FF0000"/>
                </a:solidFill>
              </a:rPr>
              <a:t>tree-width</a:t>
            </a:r>
            <a:r>
              <a:rPr lang="en-US" sz="1600" dirty="0" smtClean="0"/>
              <a:t> </a:t>
            </a:r>
            <a:r>
              <a:rPr lang="en-US" sz="1600" dirty="0"/>
              <a:t>of a graph G, denoted by </a:t>
            </a:r>
            <a:r>
              <a:rPr lang="en-US" sz="1600" dirty="0" err="1"/>
              <a:t>tw</a:t>
            </a:r>
            <a:r>
              <a:rPr lang="en-US" sz="1600" dirty="0"/>
              <a:t>(G), </a:t>
            </a:r>
            <a:endParaRPr lang="en-US" sz="1600" dirty="0" smtClean="0"/>
          </a:p>
          <a:p>
            <a:pPr lvl="0">
              <a:lnSpc>
                <a:spcPct val="140012"/>
              </a:lnSpc>
            </a:pPr>
            <a:r>
              <a:rPr lang="en-US" sz="1600" dirty="0" smtClean="0"/>
              <a:t>is </a:t>
            </a:r>
            <a:r>
              <a:rPr lang="en-US" sz="1600" dirty="0"/>
              <a:t>the </a:t>
            </a:r>
            <a:r>
              <a:rPr lang="en-US" sz="1600" dirty="0">
                <a:solidFill>
                  <a:srgbClr val="EC7614"/>
                </a:solidFill>
              </a:rPr>
              <a:t>minimum</a:t>
            </a:r>
            <a:r>
              <a:rPr lang="en-US" sz="1600" dirty="0"/>
              <a:t> possible width </a:t>
            </a:r>
            <a:r>
              <a:rPr lang="en-US" sz="1600" dirty="0" smtClean="0"/>
              <a:t>of</a:t>
            </a:r>
          </a:p>
          <a:p>
            <a:pPr lvl="0">
              <a:lnSpc>
                <a:spcPct val="140012"/>
              </a:lnSpc>
            </a:pPr>
            <a:r>
              <a:rPr lang="en-US" sz="1600" dirty="0" smtClean="0"/>
              <a:t> </a:t>
            </a:r>
            <a:r>
              <a:rPr lang="en-US" sz="1600" dirty="0"/>
              <a:t>a tree decomposition of G.</a:t>
            </a:r>
            <a:endParaRPr lang="en-US" sz="1600" dirty="0" smtClean="0"/>
          </a:p>
          <a:p>
            <a:pPr lvl="0">
              <a:lnSpc>
                <a:spcPct val="140012"/>
              </a:lnSpc>
            </a:pPr>
            <a:r>
              <a:rPr lang="en-US" sz="1600" dirty="0" smtClean="0"/>
              <a:t>  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074" name="Picture 2" descr="https://o.remove.bg/downloads/30c7364e-bae1-4bb0-9e20-19a53bc6ab93/imag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720" y="490411"/>
            <a:ext cx="2343661" cy="194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o.remove.bg/downloads/f6e0b68d-aaf0-4489-b546-b73b245a7cfc/image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658" y="2796372"/>
            <a:ext cx="3243785" cy="18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6797040" y="2324100"/>
            <a:ext cx="381000" cy="541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5440680" y="2990750"/>
            <a:ext cx="3550920" cy="1633470"/>
          </a:xfrm>
          <a:prstGeom prst="frame">
            <a:avLst>
              <a:gd name="adj1" fmla="val 2777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336030" y="2426316"/>
            <a:ext cx="1650227" cy="408039"/>
            <a:chOff x="7336030" y="2426316"/>
            <a:chExt cx="1650227" cy="40803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78218" y="2426316"/>
              <a:ext cx="408039" cy="40803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336030" y="2434720"/>
              <a:ext cx="12682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solidFill>
                    <a:srgbClr val="FF0000"/>
                  </a:solidFill>
                </a:rPr>
                <a:t>Max |</a:t>
              </a:r>
              <a:r>
                <a:rPr lang="en-US" sz="1800" b="1" dirty="0" err="1" smtClean="0">
                  <a:solidFill>
                    <a:srgbClr val="FF0000"/>
                  </a:solidFill>
                </a:rPr>
                <a:t>Vt</a:t>
              </a:r>
              <a:r>
                <a:rPr lang="en-US" sz="1800" b="1" dirty="0" smtClean="0">
                  <a:solidFill>
                    <a:srgbClr val="FF0000"/>
                  </a:solidFill>
                </a:rPr>
                <a:t>| =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27878" y="2404887"/>
            <a:ext cx="2173662" cy="422133"/>
            <a:chOff x="2527878" y="2404887"/>
            <a:chExt cx="2173662" cy="42213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4649" y="2404887"/>
              <a:ext cx="416891" cy="412972"/>
            </a:xfrm>
            <a:prstGeom prst="rect">
              <a:avLst/>
            </a:prstGeom>
          </p:spPr>
        </p:pic>
        <p:sp>
          <p:nvSpPr>
            <p:cNvPr id="21" name="Frame 20"/>
            <p:cNvSpPr/>
            <p:nvPr/>
          </p:nvSpPr>
          <p:spPr>
            <a:xfrm>
              <a:off x="2527878" y="2423160"/>
              <a:ext cx="952741" cy="403860"/>
            </a:xfrm>
            <a:prstGeom prst="frame">
              <a:avLst>
                <a:gd name="adj1" fmla="val 4251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37700" y="3212880"/>
            <a:ext cx="2801208" cy="1776952"/>
            <a:chOff x="5937700" y="3212880"/>
            <a:chExt cx="2801208" cy="177695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2525" y="3212880"/>
              <a:ext cx="408039" cy="40803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04468" y="3220739"/>
              <a:ext cx="408039" cy="40803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7700" y="3990975"/>
              <a:ext cx="408039" cy="40803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7040" y="3998834"/>
              <a:ext cx="408039" cy="40803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48278" y="4001347"/>
              <a:ext cx="408039" cy="408039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6075" y="4010753"/>
              <a:ext cx="362833" cy="35942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889396" y="4682055"/>
              <a:ext cx="10807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Bag Sizes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78430" y="3873269"/>
            <a:ext cx="1021509" cy="415290"/>
            <a:chOff x="3678430" y="3873269"/>
            <a:chExt cx="1021509" cy="41529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84649" y="3873269"/>
              <a:ext cx="415290" cy="41529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3678430" y="3896248"/>
              <a:ext cx="8994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err="1" smtClean="0">
                  <a:solidFill>
                    <a:srgbClr val="FF0000"/>
                  </a:solidFill>
                </a:rPr>
                <a:t>tw</a:t>
              </a:r>
              <a:r>
                <a:rPr lang="en-US" sz="1800" b="1" dirty="0" smtClean="0">
                  <a:solidFill>
                    <a:srgbClr val="FF0000"/>
                  </a:solidFill>
                </a:rPr>
                <a:t> =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83414" y="3303539"/>
            <a:ext cx="7198824" cy="683822"/>
            <a:chOff x="1583414" y="3303539"/>
            <a:chExt cx="7198824" cy="683822"/>
          </a:xfrm>
        </p:grpSpPr>
        <p:sp>
          <p:nvSpPr>
            <p:cNvPr id="6" name="Down Arrow 5"/>
            <p:cNvSpPr/>
            <p:nvPr/>
          </p:nvSpPr>
          <p:spPr>
            <a:xfrm>
              <a:off x="8426269" y="3303539"/>
              <a:ext cx="355969" cy="57413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ame 31"/>
            <p:cNvSpPr/>
            <p:nvPr/>
          </p:nvSpPr>
          <p:spPr>
            <a:xfrm>
              <a:off x="1583414" y="3583501"/>
              <a:ext cx="952741" cy="403860"/>
            </a:xfrm>
            <a:prstGeom prst="frame">
              <a:avLst>
                <a:gd name="adj1" fmla="val 4251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10680" y="0"/>
            <a:ext cx="665717" cy="5143500"/>
            <a:chOff x="-10680" y="0"/>
            <a:chExt cx="665717" cy="5143500"/>
          </a:xfrm>
        </p:grpSpPr>
        <p:pic>
          <p:nvPicPr>
            <p:cNvPr id="29" name="Google Shape;184;p21"/>
            <p:cNvPicPr preferRelativeResize="0"/>
            <p:nvPr/>
          </p:nvPicPr>
          <p:blipFill rotWithShape="1">
            <a:blip r:embed="rId8">
              <a:alphaModFix/>
            </a:blip>
            <a:srcRect t="81482"/>
            <a:stretch/>
          </p:blipFill>
          <p:spPr>
            <a:xfrm rot="-5400000" flipH="1">
              <a:off x="-1441265" y="1441265"/>
              <a:ext cx="3537567" cy="655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184;p21"/>
            <p:cNvPicPr preferRelativeResize="0"/>
            <p:nvPr/>
          </p:nvPicPr>
          <p:blipFill rotWithShape="1">
            <a:blip r:embed="rId8">
              <a:alphaModFix/>
            </a:blip>
            <a:srcRect t="81482"/>
            <a:stretch/>
          </p:blipFill>
          <p:spPr>
            <a:xfrm rot="-5400000" flipH="1">
              <a:off x="-1451945" y="3047198"/>
              <a:ext cx="3537567" cy="65503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472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122" name="Picture 2" descr="https://o.remove.bg/downloads/3539614c-a2b3-4e3f-bcc7-350ae835a82a/imag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" y="1491046"/>
            <a:ext cx="36195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933675" y="257174"/>
            <a:ext cx="3838725" cy="1985912"/>
            <a:chOff x="3933675" y="257174"/>
            <a:chExt cx="3838725" cy="1985912"/>
          </a:xfrm>
        </p:grpSpPr>
        <p:pic>
          <p:nvPicPr>
            <p:cNvPr id="5126" name="Picture 6" descr="https://o.remove.bg/downloads/35b5b55a-dd64-45c7-a200-3c74d95b37fb/image-removebg-previe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115" y="719857"/>
              <a:ext cx="3747285" cy="152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https://o.remove.bg/downloads/92cf2731-f1d0-4e9a-81ca-ccbbfc7afe7f/image-removebg-preview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675" y="257174"/>
              <a:ext cx="2809875" cy="514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30" name="Picture 10" descr="https://o.remove.bg/downloads/bd571118-86b4-4c5f-bd56-51c54cd416a9/image-removebg-previe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115" y="2448593"/>
            <a:ext cx="26479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848351" y="306969"/>
            <a:ext cx="1065389" cy="408039"/>
            <a:chOff x="6848351" y="306969"/>
            <a:chExt cx="1065389" cy="408039"/>
          </a:xfrm>
        </p:grpSpPr>
        <p:sp>
          <p:nvSpPr>
            <p:cNvPr id="14" name="Rectangle 13"/>
            <p:cNvSpPr/>
            <p:nvPr/>
          </p:nvSpPr>
          <p:spPr>
            <a:xfrm>
              <a:off x="6848351" y="324835"/>
              <a:ext cx="6573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err="1" smtClean="0">
                  <a:solidFill>
                    <a:srgbClr val="FF0000"/>
                  </a:solidFill>
                </a:rPr>
                <a:t>tw</a:t>
              </a:r>
              <a:r>
                <a:rPr lang="en-US" sz="1800" b="1" dirty="0" smtClean="0">
                  <a:solidFill>
                    <a:srgbClr val="FF0000"/>
                  </a:solidFill>
                </a:rPr>
                <a:t> =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05701" y="306969"/>
              <a:ext cx="408039" cy="40803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3507740" y="2448593"/>
            <a:ext cx="5636260" cy="2296408"/>
            <a:chOff x="3507740" y="2448593"/>
            <a:chExt cx="5636260" cy="2296408"/>
          </a:xfrm>
        </p:grpSpPr>
        <p:pic>
          <p:nvPicPr>
            <p:cNvPr id="5132" name="Picture 12" descr="https://o.remove.bg/downloads/0fcbc379-ec4d-41d9-94e9-1b37e8f5aa45/image-removebg-preview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7740" y="3139875"/>
              <a:ext cx="5636260" cy="1605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6848351" y="2448593"/>
              <a:ext cx="1065389" cy="412972"/>
              <a:chOff x="6848351" y="2448593"/>
              <a:chExt cx="1065389" cy="41297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848351" y="2491313"/>
                <a:ext cx="6573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b="1" dirty="0" err="1" smtClean="0">
                    <a:solidFill>
                      <a:srgbClr val="FF0000"/>
                    </a:solidFill>
                  </a:rPr>
                  <a:t>tw</a:t>
                </a:r>
                <a:r>
                  <a:rPr lang="en-US" sz="1800" b="1" dirty="0" smtClean="0">
                    <a:solidFill>
                      <a:srgbClr val="FF0000"/>
                    </a:solidFill>
                  </a:rPr>
                  <a:t> =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96849" y="2448593"/>
                <a:ext cx="416891" cy="41297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3960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384199" y="23487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Why do we need to compute </a:t>
            </a:r>
            <a:r>
              <a:rPr lang="en-US" dirty="0" smtClean="0">
                <a:solidFill>
                  <a:srgbClr val="FFC000"/>
                </a:solidFill>
              </a:rPr>
              <a:t>Tree-Width</a:t>
            </a:r>
            <a:r>
              <a:rPr lang="en-US" dirty="0"/>
              <a:t>?</a:t>
            </a:r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4359831" y="1605883"/>
            <a:ext cx="806012" cy="809625"/>
            <a:chOff x="4287052" y="2102388"/>
            <a:chExt cx="806012" cy="809625"/>
          </a:xfrm>
        </p:grpSpPr>
        <p:sp>
          <p:nvSpPr>
            <p:cNvPr id="172" name="Google Shape;172;p20"/>
            <p:cNvSpPr/>
            <p:nvPr/>
          </p:nvSpPr>
          <p:spPr>
            <a:xfrm>
              <a:off x="4287052" y="2102388"/>
              <a:ext cx="806012" cy="80962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 txBox="1"/>
            <p:nvPr/>
          </p:nvSpPr>
          <p:spPr>
            <a:xfrm>
              <a:off x="4498291" y="2378940"/>
              <a:ext cx="382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97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6600" y="1605883"/>
            <a:ext cx="806012" cy="809625"/>
            <a:chOff x="516154" y="2102388"/>
            <a:chExt cx="806012" cy="809625"/>
          </a:xfrm>
        </p:grpSpPr>
        <p:sp>
          <p:nvSpPr>
            <p:cNvPr id="174" name="Google Shape;174;p20"/>
            <p:cNvSpPr/>
            <p:nvPr/>
          </p:nvSpPr>
          <p:spPr>
            <a:xfrm>
              <a:off x="516154" y="2102388"/>
              <a:ext cx="806012" cy="80962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727394" y="2378940"/>
              <a:ext cx="382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97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76" name="Google Shape;176;p20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499710" y="2769667"/>
            <a:ext cx="3618528" cy="14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40012"/>
              </a:lnSpc>
              <a:buClr>
                <a:srgbClr val="000000"/>
              </a:buClr>
              <a:buNone/>
            </a:pPr>
            <a:r>
              <a:rPr lang="en" dirty="0" smtClean="0">
                <a:latin typeface="Barlow Medium"/>
                <a:ea typeface="Barlow Medium"/>
                <a:cs typeface="Barlow Medium"/>
                <a:sym typeface="Barlow Medium"/>
              </a:rPr>
              <a:t>Analysis of Graph Algo</a:t>
            </a: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/>
            </a:r>
            <a:b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lang="en-US" sz="1400" dirty="0"/>
              <a:t>Due to the roles the </a:t>
            </a:r>
            <a:r>
              <a:rPr lang="en-US" sz="1400" dirty="0" smtClean="0"/>
              <a:t>tree-width </a:t>
            </a:r>
            <a:r>
              <a:rPr lang="en-US" sz="1400" dirty="0"/>
              <a:t>plays in an enormous number of fields, different </a:t>
            </a:r>
            <a:r>
              <a:rPr lang="en-US" sz="1400" u="sng" dirty="0"/>
              <a:t>practical </a:t>
            </a:r>
            <a:r>
              <a:rPr lang="en-US" sz="1400" dirty="0"/>
              <a:t>and </a:t>
            </a:r>
            <a:r>
              <a:rPr lang="en-US" sz="1400" u="sng" dirty="0"/>
              <a:t>theoretical</a:t>
            </a:r>
            <a:r>
              <a:rPr lang="en-US" sz="1400" dirty="0"/>
              <a:t> algorithms computing the </a:t>
            </a:r>
            <a:r>
              <a:rPr lang="en-US" sz="1400" dirty="0" smtClean="0"/>
              <a:t>tree-width </a:t>
            </a:r>
            <a:r>
              <a:rPr lang="en-US" sz="1400" dirty="0"/>
              <a:t>of a graph were developed.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2"/>
          </p:nvPr>
        </p:nvSpPr>
        <p:spPr>
          <a:xfrm>
            <a:off x="4359831" y="2709056"/>
            <a:ext cx="3742339" cy="14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40012"/>
              </a:lnSpc>
              <a:buNone/>
            </a:pPr>
            <a:r>
              <a:rPr lang="en" dirty="0" smtClean="0">
                <a:latin typeface="Barlow Medium"/>
                <a:ea typeface="Barlow Medium"/>
                <a:cs typeface="Barlow Medium"/>
                <a:sym typeface="Barlow Medium"/>
              </a:rPr>
              <a:t>Approximation / Bounding</a:t>
            </a: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/>
            </a:r>
            <a:b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lang="en-US" sz="1400" dirty="0"/>
              <a:t>Depending on the application on hand, one can prefer better </a:t>
            </a:r>
            <a:r>
              <a:rPr lang="en-US" sz="1400" u="sng" dirty="0"/>
              <a:t>approximation ratio</a:t>
            </a:r>
            <a:r>
              <a:rPr lang="en-US" sz="1400" dirty="0"/>
              <a:t>, or better </a:t>
            </a:r>
            <a:r>
              <a:rPr lang="en-US" sz="1400" u="sng" dirty="0"/>
              <a:t>dependence in the running </a:t>
            </a:r>
            <a:r>
              <a:rPr lang="en-US" sz="1400" dirty="0"/>
              <a:t>time from the size of the input or the </a:t>
            </a:r>
            <a:r>
              <a:rPr lang="en-US" sz="1400" dirty="0" smtClean="0"/>
              <a:t>tree-width.</a:t>
            </a:r>
            <a:r>
              <a:rPr lang="en" sz="1300" b="1" dirty="0" smtClean="0">
                <a:latin typeface="Barlow"/>
                <a:ea typeface="Barlow"/>
                <a:cs typeface="Barlow"/>
                <a:sym typeface="Barlow"/>
              </a:rPr>
              <a:t>. 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6" name="Group 5"/>
          <p:cNvGrpSpPr/>
          <p:nvPr/>
        </p:nvGrpSpPr>
        <p:grpSpPr>
          <a:xfrm>
            <a:off x="8499643" y="0"/>
            <a:ext cx="657677" cy="5143450"/>
            <a:chOff x="8499643" y="0"/>
            <a:chExt cx="657677" cy="5143450"/>
          </a:xfrm>
        </p:grpSpPr>
        <p:pic>
          <p:nvPicPr>
            <p:cNvPr id="12" name="Google Shape;184;p21"/>
            <p:cNvPicPr preferRelativeResize="0"/>
            <p:nvPr/>
          </p:nvPicPr>
          <p:blipFill rotWithShape="1">
            <a:blip r:embed="rId3">
              <a:alphaModFix/>
            </a:blip>
            <a:srcRect t="81482"/>
            <a:stretch/>
          </p:blipFill>
          <p:spPr>
            <a:xfrm rot="16200000" flipH="1">
              <a:off x="7061018" y="1441265"/>
              <a:ext cx="3537567" cy="655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84;p21"/>
            <p:cNvPicPr preferRelativeResize="0"/>
            <p:nvPr/>
          </p:nvPicPr>
          <p:blipFill rotWithShape="1">
            <a:blip r:embed="rId3">
              <a:alphaModFix/>
            </a:blip>
            <a:srcRect t="81482"/>
            <a:stretch/>
          </p:blipFill>
          <p:spPr>
            <a:xfrm rot="16200000" flipH="1">
              <a:off x="7058378" y="3047148"/>
              <a:ext cx="3537567" cy="65503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07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1055468" y="587527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dirty="0" smtClean="0"/>
              <a:t>Tree-Width </a:t>
            </a:r>
            <a:r>
              <a:rPr lang="en" dirty="0" smtClean="0">
                <a:solidFill>
                  <a:srgbClr val="92D050"/>
                </a:solidFill>
              </a:rPr>
              <a:t>Facts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1751346" y="1381949"/>
            <a:ext cx="4442184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/>
              <a:t>Forests and trees are of </a:t>
            </a:r>
            <a:r>
              <a:rPr lang="en-US" sz="1600" dirty="0" err="1"/>
              <a:t>treewidth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EC7614"/>
                </a:solidFill>
              </a:rPr>
              <a:t>at most 1</a:t>
            </a:r>
            <a:endParaRPr sz="700" dirty="0">
              <a:solidFill>
                <a:srgbClr val="EC7614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751346" y="1912525"/>
            <a:ext cx="5473279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/>
              <a:t>The </a:t>
            </a:r>
            <a:r>
              <a:rPr lang="en-US" sz="1600" dirty="0" err="1"/>
              <a:t>treewidth</a:t>
            </a:r>
            <a:r>
              <a:rPr lang="en-US" sz="1600" dirty="0"/>
              <a:t> of an </a:t>
            </a:r>
            <a:r>
              <a:rPr lang="en-US" sz="1600" dirty="0" err="1"/>
              <a:t>outerplanar</a:t>
            </a:r>
            <a:r>
              <a:rPr lang="en-US" sz="1600" dirty="0"/>
              <a:t> </a:t>
            </a:r>
            <a:r>
              <a:rPr lang="en-US" sz="1600" dirty="0" smtClean="0"/>
              <a:t>graph </a:t>
            </a:r>
            <a:r>
              <a:rPr lang="en-US" sz="1600" dirty="0"/>
              <a:t>is </a:t>
            </a:r>
            <a:r>
              <a:rPr lang="en-US" sz="1600" dirty="0">
                <a:solidFill>
                  <a:srgbClr val="EC7614"/>
                </a:solidFill>
              </a:rPr>
              <a:t>at most 2</a:t>
            </a:r>
            <a:endParaRPr sz="700" dirty="0">
              <a:solidFill>
                <a:srgbClr val="EC7614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751346" y="3601959"/>
            <a:ext cx="5310114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 smtClean="0"/>
              <a:t>The </a:t>
            </a:r>
            <a:r>
              <a:rPr lang="en-US" sz="1600" dirty="0" err="1" smtClean="0"/>
              <a:t>treewidth</a:t>
            </a:r>
            <a:r>
              <a:rPr lang="en-US" sz="1600" dirty="0" smtClean="0"/>
              <a:t> </a:t>
            </a:r>
            <a:r>
              <a:rPr lang="en-US" sz="1600" dirty="0"/>
              <a:t>of an n-vertex clique </a:t>
            </a:r>
            <a:r>
              <a:rPr lang="en-US" sz="1600" dirty="0" err="1"/>
              <a:t>Kn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EC7614"/>
                </a:solidFill>
              </a:rPr>
              <a:t>n − 1</a:t>
            </a:r>
            <a:endParaRPr sz="700" dirty="0">
              <a:solidFill>
                <a:srgbClr val="EC7614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4" name="Google Shape;124;p16"/>
          <p:cNvSpPr txBox="1"/>
          <p:nvPr/>
        </p:nvSpPr>
        <p:spPr>
          <a:xfrm>
            <a:off x="1751346" y="3064047"/>
            <a:ext cx="4844832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 smtClean="0"/>
              <a:t>The </a:t>
            </a:r>
            <a:r>
              <a:rPr lang="en-US" sz="1600" dirty="0" err="1"/>
              <a:t>treewidth</a:t>
            </a:r>
            <a:r>
              <a:rPr lang="en-US" sz="1600" dirty="0"/>
              <a:t> of a t × t grid is </a:t>
            </a:r>
            <a:r>
              <a:rPr lang="en-US" sz="1600" dirty="0">
                <a:solidFill>
                  <a:srgbClr val="EC7614"/>
                </a:solidFill>
              </a:rPr>
              <a:t>t</a:t>
            </a:r>
            <a:endParaRPr sz="700" dirty="0">
              <a:solidFill>
                <a:srgbClr val="EC7614"/>
              </a:solidFill>
            </a:endParaRPr>
          </a:p>
        </p:txBody>
      </p:sp>
      <p:grpSp>
        <p:nvGrpSpPr>
          <p:cNvPr id="36" name="Google Shape;435;p26"/>
          <p:cNvGrpSpPr/>
          <p:nvPr/>
        </p:nvGrpSpPr>
        <p:grpSpPr>
          <a:xfrm>
            <a:off x="1055468" y="1346205"/>
            <a:ext cx="421346" cy="427850"/>
            <a:chOff x="16062331" y="8061331"/>
            <a:chExt cx="1196969" cy="1196969"/>
          </a:xfrm>
        </p:grpSpPr>
        <p:sp>
          <p:nvSpPr>
            <p:cNvPr id="37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435;p26"/>
          <p:cNvGrpSpPr/>
          <p:nvPr/>
        </p:nvGrpSpPr>
        <p:grpSpPr>
          <a:xfrm>
            <a:off x="1055468" y="2481564"/>
            <a:ext cx="421346" cy="427850"/>
            <a:chOff x="16062331" y="8061331"/>
            <a:chExt cx="1196969" cy="1196969"/>
          </a:xfrm>
        </p:grpSpPr>
        <p:sp>
          <p:nvSpPr>
            <p:cNvPr id="41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435;p26"/>
          <p:cNvGrpSpPr/>
          <p:nvPr/>
        </p:nvGrpSpPr>
        <p:grpSpPr>
          <a:xfrm>
            <a:off x="1055468" y="3601959"/>
            <a:ext cx="421346" cy="427850"/>
            <a:chOff x="16062331" y="8061331"/>
            <a:chExt cx="1196969" cy="1196969"/>
          </a:xfrm>
        </p:grpSpPr>
        <p:sp>
          <p:nvSpPr>
            <p:cNvPr id="49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124;p16"/>
          <p:cNvSpPr txBox="1"/>
          <p:nvPr/>
        </p:nvSpPr>
        <p:spPr>
          <a:xfrm>
            <a:off x="1751346" y="2479897"/>
            <a:ext cx="5310114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/>
              <a:t>series–parallel graph has  </a:t>
            </a:r>
            <a:r>
              <a:rPr lang="en-US" sz="1600" dirty="0" err="1" smtClean="0"/>
              <a:t>treewidth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EC7614"/>
                </a:solidFill>
              </a:rPr>
              <a:t>at most 2 </a:t>
            </a:r>
            <a:endParaRPr lang="en-US" sz="700" dirty="0">
              <a:solidFill>
                <a:srgbClr val="EC7614"/>
              </a:solidFill>
            </a:endParaRPr>
          </a:p>
        </p:txBody>
      </p:sp>
      <p:sp>
        <p:nvSpPr>
          <p:cNvPr id="68" name="Google Shape;124;p16"/>
          <p:cNvSpPr txBox="1"/>
          <p:nvPr/>
        </p:nvSpPr>
        <p:spPr>
          <a:xfrm>
            <a:off x="1751345" y="4153324"/>
            <a:ext cx="5473279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 err="1" smtClean="0"/>
              <a:t>Treewidth</a:t>
            </a:r>
            <a:r>
              <a:rPr lang="en-US" sz="1600" dirty="0" smtClean="0"/>
              <a:t> </a:t>
            </a:r>
            <a:r>
              <a:rPr lang="en-US" sz="1600" dirty="0"/>
              <a:t>of </a:t>
            </a:r>
            <a:r>
              <a:rPr lang="en-US" sz="1600" dirty="0" smtClean="0"/>
              <a:t>complete </a:t>
            </a:r>
            <a:r>
              <a:rPr lang="en-US" sz="1600" dirty="0"/>
              <a:t>bipartite graph </a:t>
            </a:r>
            <a:r>
              <a:rPr lang="en-US" sz="1600" dirty="0" err="1"/>
              <a:t>Kn,m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EC7614"/>
                </a:solidFill>
              </a:rPr>
              <a:t>min{m, n} − 1</a:t>
            </a:r>
            <a:endParaRPr sz="700" dirty="0">
              <a:solidFill>
                <a:srgbClr val="EC7614"/>
              </a:solidFill>
            </a:endParaRPr>
          </a:p>
        </p:txBody>
      </p:sp>
      <p:grpSp>
        <p:nvGrpSpPr>
          <p:cNvPr id="69" name="Google Shape;423;p26"/>
          <p:cNvGrpSpPr/>
          <p:nvPr/>
        </p:nvGrpSpPr>
        <p:grpSpPr>
          <a:xfrm>
            <a:off x="1055468" y="1912525"/>
            <a:ext cx="373979" cy="389120"/>
            <a:chOff x="14329211" y="8061331"/>
            <a:chExt cx="1191720" cy="1196969"/>
          </a:xfrm>
        </p:grpSpPr>
        <p:sp>
          <p:nvSpPr>
            <p:cNvPr id="70" name="Google Shape;424;p26"/>
            <p:cNvSpPr/>
            <p:nvPr/>
          </p:nvSpPr>
          <p:spPr>
            <a:xfrm>
              <a:off x="14329211" y="8061331"/>
              <a:ext cx="1191720" cy="1196969"/>
            </a:xfrm>
            <a:custGeom>
              <a:avLst/>
              <a:gdLst/>
              <a:ahLst/>
              <a:cxnLst/>
              <a:rect l="l" t="t" r="r" b="b"/>
              <a:pathLst>
                <a:path w="1191720" h="1196969" extrusionOk="0">
                  <a:moveTo>
                    <a:pt x="1098645" y="1196969"/>
                  </a:moveTo>
                  <a:lnTo>
                    <a:pt x="93083" y="1196969"/>
                  </a:lnTo>
                  <a:cubicBezTo>
                    <a:pt x="41753" y="1196969"/>
                    <a:pt x="0" y="1155231"/>
                    <a:pt x="0" y="1103920"/>
                  </a:cubicBezTo>
                  <a:lnTo>
                    <a:pt x="0" y="93042"/>
                  </a:lnTo>
                  <a:cubicBezTo>
                    <a:pt x="0" y="41738"/>
                    <a:pt x="41753" y="0"/>
                    <a:pt x="93083" y="0"/>
                  </a:cubicBezTo>
                  <a:lnTo>
                    <a:pt x="1098645" y="0"/>
                  </a:lnTo>
                  <a:cubicBezTo>
                    <a:pt x="1149967" y="0"/>
                    <a:pt x="1191721" y="41738"/>
                    <a:pt x="1191721" y="93042"/>
                  </a:cubicBezTo>
                  <a:lnTo>
                    <a:pt x="1191721" y="1103920"/>
                  </a:lnTo>
                  <a:cubicBezTo>
                    <a:pt x="1191721" y="1155231"/>
                    <a:pt x="1149967" y="1196969"/>
                    <a:pt x="1098645" y="1196969"/>
                  </a:cubicBezTo>
                  <a:close/>
                  <a:moveTo>
                    <a:pt x="93083" y="29614"/>
                  </a:moveTo>
                  <a:cubicBezTo>
                    <a:pt x="58092" y="29614"/>
                    <a:pt x="29625" y="58071"/>
                    <a:pt x="29625" y="93042"/>
                  </a:cubicBezTo>
                  <a:lnTo>
                    <a:pt x="29625" y="1103920"/>
                  </a:lnTo>
                  <a:cubicBezTo>
                    <a:pt x="29625" y="1138898"/>
                    <a:pt x="58092" y="1167355"/>
                    <a:pt x="93083" y="1167355"/>
                  </a:cubicBezTo>
                  <a:lnTo>
                    <a:pt x="1098645" y="1167355"/>
                  </a:lnTo>
                  <a:cubicBezTo>
                    <a:pt x="1133629" y="1167355"/>
                    <a:pt x="1162096" y="1138898"/>
                    <a:pt x="1162096" y="1103920"/>
                  </a:cubicBezTo>
                  <a:lnTo>
                    <a:pt x="1162096" y="93042"/>
                  </a:lnTo>
                  <a:cubicBezTo>
                    <a:pt x="1162096" y="58071"/>
                    <a:pt x="1133629" y="29614"/>
                    <a:pt x="1098645" y="29614"/>
                  </a:cubicBezTo>
                  <a:lnTo>
                    <a:pt x="93083" y="296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25;p26"/>
            <p:cNvSpPr/>
            <p:nvPr/>
          </p:nvSpPr>
          <p:spPr>
            <a:xfrm>
              <a:off x="14561713" y="8767181"/>
              <a:ext cx="173463" cy="233061"/>
            </a:xfrm>
            <a:custGeom>
              <a:avLst/>
              <a:gdLst/>
              <a:ahLst/>
              <a:cxnLst/>
              <a:rect l="l" t="t" r="r" b="b"/>
              <a:pathLst>
                <a:path w="173463" h="233061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233062"/>
                  </a:lnTo>
                  <a:lnTo>
                    <a:pt x="0" y="2330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26;p26"/>
            <p:cNvSpPr/>
            <p:nvPr/>
          </p:nvSpPr>
          <p:spPr>
            <a:xfrm rot="10800000">
              <a:off x="15122178" y="8268818"/>
              <a:ext cx="173463" cy="731424"/>
            </a:xfrm>
            <a:custGeom>
              <a:avLst/>
              <a:gdLst/>
              <a:ahLst/>
              <a:cxnLst/>
              <a:rect l="l" t="t" r="r" b="b"/>
              <a:pathLst>
                <a:path w="173463" h="73142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731425"/>
                  </a:lnTo>
                  <a:lnTo>
                    <a:pt x="0" y="731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27;p26"/>
            <p:cNvSpPr/>
            <p:nvPr/>
          </p:nvSpPr>
          <p:spPr>
            <a:xfrm>
              <a:off x="14841947" y="8525608"/>
              <a:ext cx="173463" cy="474634"/>
            </a:xfrm>
            <a:custGeom>
              <a:avLst/>
              <a:gdLst/>
              <a:ahLst/>
              <a:cxnLst/>
              <a:rect l="l" t="t" r="r" b="b"/>
              <a:pathLst>
                <a:path w="173463" h="47463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474634"/>
                  </a:lnTo>
                  <a:lnTo>
                    <a:pt x="0" y="4746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28;p26"/>
            <p:cNvSpPr/>
            <p:nvPr/>
          </p:nvSpPr>
          <p:spPr>
            <a:xfrm>
              <a:off x="14470889" y="8985436"/>
              <a:ext cx="908371" cy="29613"/>
            </a:xfrm>
            <a:custGeom>
              <a:avLst/>
              <a:gdLst/>
              <a:ahLst/>
              <a:cxnLst/>
              <a:rect l="l" t="t" r="r" b="b"/>
              <a:pathLst>
                <a:path w="908371" h="29613" extrusionOk="0">
                  <a:moveTo>
                    <a:pt x="893559" y="29614"/>
                  </a:moveTo>
                  <a:lnTo>
                    <a:pt x="14812" y="29614"/>
                  </a:lnTo>
                  <a:cubicBezTo>
                    <a:pt x="6632" y="29614"/>
                    <a:pt x="0" y="22984"/>
                    <a:pt x="0" y="14807"/>
                  </a:cubicBezTo>
                  <a:cubicBezTo>
                    <a:pt x="0" y="6630"/>
                    <a:pt x="6632" y="0"/>
                    <a:pt x="14812" y="0"/>
                  </a:cubicBezTo>
                  <a:lnTo>
                    <a:pt x="893559" y="0"/>
                  </a:lnTo>
                  <a:cubicBezTo>
                    <a:pt x="901739" y="0"/>
                    <a:pt x="908371" y="6630"/>
                    <a:pt x="908371" y="14807"/>
                  </a:cubicBezTo>
                  <a:cubicBezTo>
                    <a:pt x="908371" y="22984"/>
                    <a:pt x="901739" y="29614"/>
                    <a:pt x="893559" y="29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423;p26"/>
          <p:cNvGrpSpPr/>
          <p:nvPr/>
        </p:nvGrpSpPr>
        <p:grpSpPr>
          <a:xfrm>
            <a:off x="1054995" y="3074736"/>
            <a:ext cx="373979" cy="389120"/>
            <a:chOff x="14329211" y="8061331"/>
            <a:chExt cx="1191720" cy="1196969"/>
          </a:xfrm>
        </p:grpSpPr>
        <p:sp>
          <p:nvSpPr>
            <p:cNvPr id="76" name="Google Shape;424;p26"/>
            <p:cNvSpPr/>
            <p:nvPr/>
          </p:nvSpPr>
          <p:spPr>
            <a:xfrm>
              <a:off x="14329211" y="8061331"/>
              <a:ext cx="1191720" cy="1196969"/>
            </a:xfrm>
            <a:custGeom>
              <a:avLst/>
              <a:gdLst/>
              <a:ahLst/>
              <a:cxnLst/>
              <a:rect l="l" t="t" r="r" b="b"/>
              <a:pathLst>
                <a:path w="1191720" h="1196969" extrusionOk="0">
                  <a:moveTo>
                    <a:pt x="1098645" y="1196969"/>
                  </a:moveTo>
                  <a:lnTo>
                    <a:pt x="93083" y="1196969"/>
                  </a:lnTo>
                  <a:cubicBezTo>
                    <a:pt x="41753" y="1196969"/>
                    <a:pt x="0" y="1155231"/>
                    <a:pt x="0" y="1103920"/>
                  </a:cubicBezTo>
                  <a:lnTo>
                    <a:pt x="0" y="93042"/>
                  </a:lnTo>
                  <a:cubicBezTo>
                    <a:pt x="0" y="41738"/>
                    <a:pt x="41753" y="0"/>
                    <a:pt x="93083" y="0"/>
                  </a:cubicBezTo>
                  <a:lnTo>
                    <a:pt x="1098645" y="0"/>
                  </a:lnTo>
                  <a:cubicBezTo>
                    <a:pt x="1149967" y="0"/>
                    <a:pt x="1191721" y="41738"/>
                    <a:pt x="1191721" y="93042"/>
                  </a:cubicBezTo>
                  <a:lnTo>
                    <a:pt x="1191721" y="1103920"/>
                  </a:lnTo>
                  <a:cubicBezTo>
                    <a:pt x="1191721" y="1155231"/>
                    <a:pt x="1149967" y="1196969"/>
                    <a:pt x="1098645" y="1196969"/>
                  </a:cubicBezTo>
                  <a:close/>
                  <a:moveTo>
                    <a:pt x="93083" y="29614"/>
                  </a:moveTo>
                  <a:cubicBezTo>
                    <a:pt x="58092" y="29614"/>
                    <a:pt x="29625" y="58071"/>
                    <a:pt x="29625" y="93042"/>
                  </a:cubicBezTo>
                  <a:lnTo>
                    <a:pt x="29625" y="1103920"/>
                  </a:lnTo>
                  <a:cubicBezTo>
                    <a:pt x="29625" y="1138898"/>
                    <a:pt x="58092" y="1167355"/>
                    <a:pt x="93083" y="1167355"/>
                  </a:cubicBezTo>
                  <a:lnTo>
                    <a:pt x="1098645" y="1167355"/>
                  </a:lnTo>
                  <a:cubicBezTo>
                    <a:pt x="1133629" y="1167355"/>
                    <a:pt x="1162096" y="1138898"/>
                    <a:pt x="1162096" y="1103920"/>
                  </a:cubicBezTo>
                  <a:lnTo>
                    <a:pt x="1162096" y="93042"/>
                  </a:lnTo>
                  <a:cubicBezTo>
                    <a:pt x="1162096" y="58071"/>
                    <a:pt x="1133629" y="29614"/>
                    <a:pt x="1098645" y="29614"/>
                  </a:cubicBezTo>
                  <a:lnTo>
                    <a:pt x="93083" y="296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25;p26"/>
            <p:cNvSpPr/>
            <p:nvPr/>
          </p:nvSpPr>
          <p:spPr>
            <a:xfrm>
              <a:off x="14561713" y="8767181"/>
              <a:ext cx="173463" cy="233061"/>
            </a:xfrm>
            <a:custGeom>
              <a:avLst/>
              <a:gdLst/>
              <a:ahLst/>
              <a:cxnLst/>
              <a:rect l="l" t="t" r="r" b="b"/>
              <a:pathLst>
                <a:path w="173463" h="233061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233062"/>
                  </a:lnTo>
                  <a:lnTo>
                    <a:pt x="0" y="2330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26;p26"/>
            <p:cNvSpPr/>
            <p:nvPr/>
          </p:nvSpPr>
          <p:spPr>
            <a:xfrm rot="10800000">
              <a:off x="15122178" y="8268818"/>
              <a:ext cx="173463" cy="731424"/>
            </a:xfrm>
            <a:custGeom>
              <a:avLst/>
              <a:gdLst/>
              <a:ahLst/>
              <a:cxnLst/>
              <a:rect l="l" t="t" r="r" b="b"/>
              <a:pathLst>
                <a:path w="173463" h="73142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731425"/>
                  </a:lnTo>
                  <a:lnTo>
                    <a:pt x="0" y="731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27;p26"/>
            <p:cNvSpPr/>
            <p:nvPr/>
          </p:nvSpPr>
          <p:spPr>
            <a:xfrm>
              <a:off x="14841947" y="8525608"/>
              <a:ext cx="173463" cy="474634"/>
            </a:xfrm>
            <a:custGeom>
              <a:avLst/>
              <a:gdLst/>
              <a:ahLst/>
              <a:cxnLst/>
              <a:rect l="l" t="t" r="r" b="b"/>
              <a:pathLst>
                <a:path w="173463" h="47463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474634"/>
                  </a:lnTo>
                  <a:lnTo>
                    <a:pt x="0" y="4746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28;p26"/>
            <p:cNvSpPr/>
            <p:nvPr/>
          </p:nvSpPr>
          <p:spPr>
            <a:xfrm>
              <a:off x="14470889" y="8985436"/>
              <a:ext cx="908371" cy="29613"/>
            </a:xfrm>
            <a:custGeom>
              <a:avLst/>
              <a:gdLst/>
              <a:ahLst/>
              <a:cxnLst/>
              <a:rect l="l" t="t" r="r" b="b"/>
              <a:pathLst>
                <a:path w="908371" h="29613" extrusionOk="0">
                  <a:moveTo>
                    <a:pt x="893559" y="29614"/>
                  </a:moveTo>
                  <a:lnTo>
                    <a:pt x="14812" y="29614"/>
                  </a:lnTo>
                  <a:cubicBezTo>
                    <a:pt x="6632" y="29614"/>
                    <a:pt x="0" y="22984"/>
                    <a:pt x="0" y="14807"/>
                  </a:cubicBezTo>
                  <a:cubicBezTo>
                    <a:pt x="0" y="6630"/>
                    <a:pt x="6632" y="0"/>
                    <a:pt x="14812" y="0"/>
                  </a:cubicBezTo>
                  <a:lnTo>
                    <a:pt x="893559" y="0"/>
                  </a:lnTo>
                  <a:cubicBezTo>
                    <a:pt x="901739" y="0"/>
                    <a:pt x="908371" y="6630"/>
                    <a:pt x="908371" y="14807"/>
                  </a:cubicBezTo>
                  <a:cubicBezTo>
                    <a:pt x="908371" y="22984"/>
                    <a:pt x="901739" y="29614"/>
                    <a:pt x="893559" y="29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423;p26"/>
          <p:cNvGrpSpPr/>
          <p:nvPr/>
        </p:nvGrpSpPr>
        <p:grpSpPr>
          <a:xfrm>
            <a:off x="1051714" y="4210095"/>
            <a:ext cx="373979" cy="389120"/>
            <a:chOff x="14329211" y="8061331"/>
            <a:chExt cx="1191720" cy="1196969"/>
          </a:xfrm>
        </p:grpSpPr>
        <p:sp>
          <p:nvSpPr>
            <p:cNvPr id="82" name="Google Shape;424;p26"/>
            <p:cNvSpPr/>
            <p:nvPr/>
          </p:nvSpPr>
          <p:spPr>
            <a:xfrm>
              <a:off x="14329211" y="8061331"/>
              <a:ext cx="1191720" cy="1196969"/>
            </a:xfrm>
            <a:custGeom>
              <a:avLst/>
              <a:gdLst/>
              <a:ahLst/>
              <a:cxnLst/>
              <a:rect l="l" t="t" r="r" b="b"/>
              <a:pathLst>
                <a:path w="1191720" h="1196969" extrusionOk="0">
                  <a:moveTo>
                    <a:pt x="1098645" y="1196969"/>
                  </a:moveTo>
                  <a:lnTo>
                    <a:pt x="93083" y="1196969"/>
                  </a:lnTo>
                  <a:cubicBezTo>
                    <a:pt x="41753" y="1196969"/>
                    <a:pt x="0" y="1155231"/>
                    <a:pt x="0" y="1103920"/>
                  </a:cubicBezTo>
                  <a:lnTo>
                    <a:pt x="0" y="93042"/>
                  </a:lnTo>
                  <a:cubicBezTo>
                    <a:pt x="0" y="41738"/>
                    <a:pt x="41753" y="0"/>
                    <a:pt x="93083" y="0"/>
                  </a:cubicBezTo>
                  <a:lnTo>
                    <a:pt x="1098645" y="0"/>
                  </a:lnTo>
                  <a:cubicBezTo>
                    <a:pt x="1149967" y="0"/>
                    <a:pt x="1191721" y="41738"/>
                    <a:pt x="1191721" y="93042"/>
                  </a:cubicBezTo>
                  <a:lnTo>
                    <a:pt x="1191721" y="1103920"/>
                  </a:lnTo>
                  <a:cubicBezTo>
                    <a:pt x="1191721" y="1155231"/>
                    <a:pt x="1149967" y="1196969"/>
                    <a:pt x="1098645" y="1196969"/>
                  </a:cubicBezTo>
                  <a:close/>
                  <a:moveTo>
                    <a:pt x="93083" y="29614"/>
                  </a:moveTo>
                  <a:cubicBezTo>
                    <a:pt x="58092" y="29614"/>
                    <a:pt x="29625" y="58071"/>
                    <a:pt x="29625" y="93042"/>
                  </a:cubicBezTo>
                  <a:lnTo>
                    <a:pt x="29625" y="1103920"/>
                  </a:lnTo>
                  <a:cubicBezTo>
                    <a:pt x="29625" y="1138898"/>
                    <a:pt x="58092" y="1167355"/>
                    <a:pt x="93083" y="1167355"/>
                  </a:cubicBezTo>
                  <a:lnTo>
                    <a:pt x="1098645" y="1167355"/>
                  </a:lnTo>
                  <a:cubicBezTo>
                    <a:pt x="1133629" y="1167355"/>
                    <a:pt x="1162096" y="1138898"/>
                    <a:pt x="1162096" y="1103920"/>
                  </a:cubicBezTo>
                  <a:lnTo>
                    <a:pt x="1162096" y="93042"/>
                  </a:lnTo>
                  <a:cubicBezTo>
                    <a:pt x="1162096" y="58071"/>
                    <a:pt x="1133629" y="29614"/>
                    <a:pt x="1098645" y="29614"/>
                  </a:cubicBezTo>
                  <a:lnTo>
                    <a:pt x="93083" y="296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425;p26"/>
            <p:cNvSpPr/>
            <p:nvPr/>
          </p:nvSpPr>
          <p:spPr>
            <a:xfrm>
              <a:off x="14561713" y="8767181"/>
              <a:ext cx="173463" cy="233061"/>
            </a:xfrm>
            <a:custGeom>
              <a:avLst/>
              <a:gdLst/>
              <a:ahLst/>
              <a:cxnLst/>
              <a:rect l="l" t="t" r="r" b="b"/>
              <a:pathLst>
                <a:path w="173463" h="233061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233062"/>
                  </a:lnTo>
                  <a:lnTo>
                    <a:pt x="0" y="2330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426;p26"/>
            <p:cNvSpPr/>
            <p:nvPr/>
          </p:nvSpPr>
          <p:spPr>
            <a:xfrm rot="10800000">
              <a:off x="15122178" y="8268818"/>
              <a:ext cx="173463" cy="731424"/>
            </a:xfrm>
            <a:custGeom>
              <a:avLst/>
              <a:gdLst/>
              <a:ahLst/>
              <a:cxnLst/>
              <a:rect l="l" t="t" r="r" b="b"/>
              <a:pathLst>
                <a:path w="173463" h="73142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731425"/>
                  </a:lnTo>
                  <a:lnTo>
                    <a:pt x="0" y="731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427;p26"/>
            <p:cNvSpPr/>
            <p:nvPr/>
          </p:nvSpPr>
          <p:spPr>
            <a:xfrm>
              <a:off x="14841947" y="8525608"/>
              <a:ext cx="173463" cy="474634"/>
            </a:xfrm>
            <a:custGeom>
              <a:avLst/>
              <a:gdLst/>
              <a:ahLst/>
              <a:cxnLst/>
              <a:rect l="l" t="t" r="r" b="b"/>
              <a:pathLst>
                <a:path w="173463" h="47463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474634"/>
                  </a:lnTo>
                  <a:lnTo>
                    <a:pt x="0" y="4746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428;p26"/>
            <p:cNvSpPr/>
            <p:nvPr/>
          </p:nvSpPr>
          <p:spPr>
            <a:xfrm>
              <a:off x="14470889" y="8985436"/>
              <a:ext cx="908371" cy="29613"/>
            </a:xfrm>
            <a:custGeom>
              <a:avLst/>
              <a:gdLst/>
              <a:ahLst/>
              <a:cxnLst/>
              <a:rect l="l" t="t" r="r" b="b"/>
              <a:pathLst>
                <a:path w="908371" h="29613" extrusionOk="0">
                  <a:moveTo>
                    <a:pt x="893559" y="29614"/>
                  </a:moveTo>
                  <a:lnTo>
                    <a:pt x="14812" y="29614"/>
                  </a:lnTo>
                  <a:cubicBezTo>
                    <a:pt x="6632" y="29614"/>
                    <a:pt x="0" y="22984"/>
                    <a:pt x="0" y="14807"/>
                  </a:cubicBezTo>
                  <a:cubicBezTo>
                    <a:pt x="0" y="6630"/>
                    <a:pt x="6632" y="0"/>
                    <a:pt x="14812" y="0"/>
                  </a:cubicBezTo>
                  <a:lnTo>
                    <a:pt x="893559" y="0"/>
                  </a:lnTo>
                  <a:cubicBezTo>
                    <a:pt x="901739" y="0"/>
                    <a:pt x="908371" y="6630"/>
                    <a:pt x="908371" y="14807"/>
                  </a:cubicBezTo>
                  <a:cubicBezTo>
                    <a:pt x="908371" y="22984"/>
                    <a:pt x="901739" y="29614"/>
                    <a:pt x="893559" y="29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30" name="Picture 6" descr="https://o.remove.bg/downloads/9fb9f90f-9ad3-4986-bcb4-a3748a9c7bfa/imag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032" y="261001"/>
            <a:ext cx="1583405" cy="174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o.remove.bg/downloads/005cb846-7127-45cc-aaea-ae796c632695/image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550" y="2266950"/>
            <a:ext cx="1694490" cy="222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ight Arrow 88"/>
          <p:cNvSpPr/>
          <p:nvPr/>
        </p:nvSpPr>
        <p:spPr>
          <a:xfrm>
            <a:off x="0" y="1431675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0" y="1955134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-13594" y="2523645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-7642" y="3146240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>
            <a:off x="-7642" y="3685164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>
            <a:off x="0" y="4180729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649</Words>
  <Application>Microsoft Office PowerPoint</Application>
  <PresentationFormat>On-screen Show (16:9)</PresentationFormat>
  <Paragraphs>91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Barlow</vt:lpstr>
      <vt:lpstr>Calibri</vt:lpstr>
      <vt:lpstr>Barlow Medium</vt:lpstr>
      <vt:lpstr>Arial</vt:lpstr>
      <vt:lpstr>Cambria Math</vt:lpstr>
      <vt:lpstr>Business Geometric Template</vt:lpstr>
      <vt:lpstr>Tree Decompositions  Prepared By : 1705087</vt:lpstr>
      <vt:lpstr>Tree Decomposition</vt:lpstr>
      <vt:lpstr>Tree Decomposition</vt:lpstr>
      <vt:lpstr>Example</vt:lpstr>
      <vt:lpstr>Tree-Width of Graph</vt:lpstr>
      <vt:lpstr>Tree Width</vt:lpstr>
      <vt:lpstr>Example</vt:lpstr>
      <vt:lpstr>Why do we need to compute Tree-Width?</vt:lpstr>
      <vt:lpstr>Tree-Width Facts</vt:lpstr>
      <vt:lpstr>PowerPoint Presentation</vt:lpstr>
      <vt:lpstr>Nice Tree Decompositions</vt:lpstr>
      <vt:lpstr>PowerPoint Presentation</vt:lpstr>
      <vt:lpstr>Applications  [Tree-Composion]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Decompositions  Prepared By : 1705087</dc:title>
  <dc:creator>FAHMID</dc:creator>
  <cp:lastModifiedBy>Fahmid Rifat</cp:lastModifiedBy>
  <cp:revision>64</cp:revision>
  <dcterms:modified xsi:type="dcterms:W3CDTF">2022-12-15T08:13:10Z</dcterms:modified>
</cp:coreProperties>
</file>