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63" r:id="rId3"/>
    <p:sldId id="284" r:id="rId4"/>
    <p:sldId id="292" r:id="rId5"/>
    <p:sldId id="289" r:id="rId6"/>
    <p:sldId id="293" r:id="rId7"/>
    <p:sldId id="297" r:id="rId8"/>
    <p:sldId id="294" r:id="rId9"/>
    <p:sldId id="27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Barlow" panose="020B0604020202020204" charset="0"/>
      <p:regular r:id="rId16"/>
      <p:bold r:id="rId17"/>
      <p:italic r:id="rId18"/>
      <p:boldItalic r:id="rId19"/>
    </p:embeddedFont>
    <p:embeddedFont>
      <p:font typeface="Barlow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5343" autoAdjust="0"/>
  </p:normalViewPr>
  <p:slideViewPr>
    <p:cSldViewPr snapToGrid="0">
      <p:cViewPr varScale="1">
        <p:scale>
          <a:sx n="111" d="100"/>
          <a:sy n="111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90038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35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87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670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691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380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b87c9a92b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fb87c9a92b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374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403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45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b87c9a92b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fb87c9a92b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94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06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122876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7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9" r:id="rId6"/>
    <p:sldLayoutId id="2147483660" r:id="rId7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bse2023/code-comment-classification/tree/main/java/inpu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lbse2023/code-comment-classification/tree/main/python/input" TargetMode="External"/><Relationship Id="rId4" Type="http://schemas.openxmlformats.org/officeDocument/2006/relationships/hyperlink" Target="https://github.com/nlbse2023/code-comment-classification/tree/main/pharo/inpu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434" y="796978"/>
            <a:ext cx="2810655" cy="3625743"/>
          </a:xfrm>
          <a:prstGeom prst="rect">
            <a:avLst/>
          </a:prstGeom>
        </p:spPr>
      </p:pic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514350" y="1935479"/>
            <a:ext cx="3859530" cy="17499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 smtClean="0"/>
              <a:t>Code </a:t>
            </a:r>
            <a:br>
              <a:rPr lang="en-US" sz="3600" dirty="0" smtClean="0"/>
            </a:br>
            <a:r>
              <a:rPr lang="en-US" sz="3600" dirty="0" smtClean="0"/>
              <a:t>Comment</a:t>
            </a:r>
            <a:br>
              <a:rPr lang="en-US" sz="3600" dirty="0" smtClean="0"/>
            </a:br>
            <a:r>
              <a:rPr lang="en-US" sz="3600" dirty="0" smtClean="0"/>
              <a:t>Classification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Prepared By :</a:t>
            </a:r>
            <a:b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1705087</a:t>
            </a:r>
            <a:b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1705089</a:t>
            </a:r>
            <a:endParaRPr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5133805" y="3409950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7441602" y="1384379"/>
            <a:ext cx="1400232" cy="700707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513142" y="-90359"/>
            <a:ext cx="1908216" cy="5225404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579880" y="129540"/>
            <a:ext cx="4939280" cy="666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Problem definition</a:t>
            </a:r>
            <a:endParaRPr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3471445" y="1025800"/>
            <a:ext cx="5047715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US" dirty="0" smtClean="0"/>
              <a:t>	The </a:t>
            </a:r>
            <a:r>
              <a:rPr lang="en-US" dirty="0"/>
              <a:t>Code Comment Classification is a competition to </a:t>
            </a:r>
            <a:r>
              <a:rPr lang="en-US" dirty="0">
                <a:solidFill>
                  <a:srgbClr val="00B050"/>
                </a:solidFill>
              </a:rPr>
              <a:t>build and evaluate binary classifiers </a:t>
            </a:r>
            <a:r>
              <a:rPr lang="en-US" dirty="0"/>
              <a:t>to classify class comment sentences into categories representing the type of information conveyed. </a:t>
            </a:r>
            <a:endParaRPr lang="en-US" dirty="0" smtClean="0"/>
          </a:p>
          <a:p>
            <a:pPr marL="0" lvl="0" indent="0">
              <a:spcAft>
                <a:spcPts val="800"/>
              </a:spcAft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dataset of </a:t>
            </a:r>
            <a:r>
              <a:rPr lang="en-US" dirty="0">
                <a:solidFill>
                  <a:srgbClr val="EC7614"/>
                </a:solidFill>
              </a:rPr>
              <a:t>6738 sentences </a:t>
            </a:r>
            <a:r>
              <a:rPr lang="en-US" dirty="0"/>
              <a:t>and </a:t>
            </a:r>
            <a:r>
              <a:rPr lang="en-US" dirty="0">
                <a:solidFill>
                  <a:srgbClr val="EC7614"/>
                </a:solidFill>
              </a:rPr>
              <a:t>19 baseline classifiers</a:t>
            </a:r>
            <a:r>
              <a:rPr lang="en-US" dirty="0"/>
              <a:t> will be provided. </a:t>
            </a:r>
            <a:r>
              <a:rPr lang="en-US" dirty="0" smtClean="0"/>
              <a:t>We </a:t>
            </a:r>
            <a:r>
              <a:rPr lang="en-US" dirty="0"/>
              <a:t>must </a:t>
            </a:r>
            <a:r>
              <a:rPr lang="en-US" dirty="0">
                <a:solidFill>
                  <a:srgbClr val="92D050"/>
                </a:solidFill>
              </a:rPr>
              <a:t>train, tune </a:t>
            </a:r>
            <a:r>
              <a:rPr lang="en-US" dirty="0"/>
              <a:t>and </a:t>
            </a:r>
            <a:r>
              <a:rPr lang="en-US" dirty="0">
                <a:solidFill>
                  <a:srgbClr val="92D050"/>
                </a:solidFill>
              </a:rPr>
              <a:t>evaluate</a:t>
            </a:r>
            <a:r>
              <a:rPr lang="en-US" dirty="0"/>
              <a:t> their classifiers using provided sets. </a:t>
            </a:r>
            <a:endParaRPr lang="en-US" dirty="0" smtClean="0"/>
          </a:p>
          <a:p>
            <a:pPr marL="0" lvl="0" indent="0">
              <a:spcAft>
                <a:spcPts val="800"/>
              </a:spcAft>
            </a:pPr>
            <a:r>
              <a:rPr lang="en-US" dirty="0"/>
              <a:t>	</a:t>
            </a:r>
            <a:r>
              <a:rPr lang="en-US" dirty="0" smtClean="0"/>
              <a:t>Evaluation </a:t>
            </a:r>
            <a:r>
              <a:rPr lang="en-US" dirty="0"/>
              <a:t>will be based on a formula that accounts for overall </a:t>
            </a:r>
            <a:r>
              <a:rPr lang="en-US" dirty="0">
                <a:solidFill>
                  <a:srgbClr val="FF0000"/>
                </a:solidFill>
              </a:rPr>
              <a:t>F1 score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proportion of classifiers outperforming baselines</a:t>
            </a:r>
            <a:r>
              <a:rPr lang="en-US" dirty="0"/>
              <a:t>, with the goal of improving as many baselines as possible.</a:t>
            </a:r>
            <a:endParaRPr dirty="0"/>
          </a:p>
        </p:txBody>
      </p:sp>
      <p:sp>
        <p:nvSpPr>
          <p:cNvPr id="165" name="Google Shape;165;p19"/>
          <p:cNvSpPr/>
          <p:nvPr/>
        </p:nvSpPr>
        <p:spPr>
          <a:xfrm>
            <a:off x="1563185" y="3363592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69100" y="129400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524478" y="2812500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554928" y="1733775"/>
            <a:ext cx="674700" cy="67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4350" y="247287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Set Links 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1536879" y="1738403"/>
            <a:ext cx="4638949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 smtClean="0">
                <a:solidFill>
                  <a:srgbClr val="EC7614"/>
                </a:solidFill>
              </a:rPr>
              <a:t>Java (2417): </a:t>
            </a:r>
            <a:r>
              <a:rPr lang="en-US" sz="1600" u="sng" dirty="0">
                <a:hlinkClick r:id="rId3"/>
              </a:rPr>
              <a:t>https://github.com/nlbse2023/code-comment-classification/tree/main/java/input</a:t>
            </a:r>
            <a:endParaRPr sz="700" dirty="0">
              <a:solidFill>
                <a:srgbClr val="EC7614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559855" y="2777980"/>
            <a:ext cx="4899002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 err="1" smtClean="0">
                <a:solidFill>
                  <a:srgbClr val="EC7614"/>
                </a:solidFill>
              </a:rPr>
              <a:t>Pharo</a:t>
            </a:r>
            <a:r>
              <a:rPr lang="en-US" sz="1600" dirty="0" smtClean="0">
                <a:solidFill>
                  <a:srgbClr val="EC7614"/>
                </a:solidFill>
              </a:rPr>
              <a:t> (1765): </a:t>
            </a:r>
            <a:r>
              <a:rPr lang="en-US" sz="1600" u="sng" dirty="0">
                <a:hlinkClick r:id="rId4"/>
              </a:rPr>
              <a:t>https://github.com/nlbse2023/code-comment-classification/tree/main/pharo/input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536879" y="3914311"/>
            <a:ext cx="4987291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 smtClean="0">
                <a:solidFill>
                  <a:srgbClr val="EC7614"/>
                </a:solidFill>
              </a:rPr>
              <a:t>Python </a:t>
            </a:r>
            <a:r>
              <a:rPr lang="en-US" sz="1600" dirty="0">
                <a:solidFill>
                  <a:srgbClr val="EC7614"/>
                </a:solidFill>
              </a:rPr>
              <a:t>(</a:t>
            </a:r>
            <a:r>
              <a:rPr lang="en-US" sz="1600" dirty="0" smtClean="0">
                <a:solidFill>
                  <a:srgbClr val="EC7614"/>
                </a:solidFill>
              </a:rPr>
              <a:t>2555): </a:t>
            </a:r>
            <a:r>
              <a:rPr lang="en-US" sz="1600" u="sng" dirty="0">
                <a:hlinkClick r:id="rId5"/>
              </a:rPr>
              <a:t>https://github.com/nlbse2023/code-comment-classification/tree/main/python/input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14350" y="385945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Right Arrow 3"/>
          <p:cNvSpPr/>
          <p:nvPr/>
        </p:nvSpPr>
        <p:spPr>
          <a:xfrm>
            <a:off x="0" y="1942518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0" y="3127418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0" y="4130414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Google Shape;122;p16"/>
          <p:cNvSpPr txBox="1"/>
          <p:nvPr/>
        </p:nvSpPr>
        <p:spPr>
          <a:xfrm>
            <a:off x="426720" y="1083529"/>
            <a:ext cx="77912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Söhne"/>
              </a:rPr>
              <a:t>. </a:t>
            </a:r>
            <a:r>
              <a:rPr lang="en-US" sz="1600" b="1" dirty="0" smtClean="0">
                <a:solidFill>
                  <a:srgbClr val="FFC000"/>
                </a:solidFill>
                <a:latin typeface="Söhne"/>
              </a:rPr>
              <a:t>These </a:t>
            </a:r>
            <a:r>
              <a:rPr lang="en-US" sz="1600" b="1" dirty="0">
                <a:solidFill>
                  <a:srgbClr val="FFC000"/>
                </a:solidFill>
                <a:latin typeface="Söhne"/>
              </a:rPr>
              <a:t>comments were extracted from 20 open-source projects</a:t>
            </a:r>
            <a:endParaRPr lang="en-US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99797" y="123282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2D050"/>
                </a:solidFill>
              </a:rPr>
              <a:t>CSV</a:t>
            </a:r>
            <a:r>
              <a:rPr lang="en" dirty="0" smtClean="0"/>
              <a:t> Data Structure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1317381" y="1989969"/>
            <a:ext cx="588896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 smtClean="0">
                <a:solidFill>
                  <a:srgbClr val="EC7614"/>
                </a:solidFill>
              </a:rPr>
              <a:t>Comment sentence id</a:t>
            </a:r>
            <a:r>
              <a:rPr lang="en-US" sz="1600" dirty="0">
                <a:solidFill>
                  <a:srgbClr val="EC7614"/>
                </a:solidFill>
              </a:rPr>
              <a:t>: </a:t>
            </a:r>
            <a:r>
              <a:rPr lang="en-US" sz="1600" dirty="0"/>
              <a:t>a unique identifier for the sentence</a:t>
            </a:r>
          </a:p>
        </p:txBody>
      </p:sp>
      <p:sp>
        <p:nvSpPr>
          <p:cNvPr id="123" name="Google Shape;123;p16"/>
          <p:cNvSpPr txBox="1"/>
          <p:nvPr/>
        </p:nvSpPr>
        <p:spPr>
          <a:xfrm>
            <a:off x="1317381" y="2533460"/>
            <a:ext cx="760739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 smtClean="0">
                <a:solidFill>
                  <a:srgbClr val="EC7614"/>
                </a:solidFill>
              </a:rPr>
              <a:t>Class : </a:t>
            </a:r>
            <a:r>
              <a:rPr lang="en-US" sz="1600" dirty="0"/>
              <a:t>the class name of the sentence's source code file</a:t>
            </a:r>
            <a:endParaRPr lang="en-US" sz="1600" dirty="0"/>
          </a:p>
        </p:txBody>
      </p:sp>
      <p:sp>
        <p:nvSpPr>
          <p:cNvPr id="124" name="Google Shape;124;p16"/>
          <p:cNvSpPr txBox="1"/>
          <p:nvPr/>
        </p:nvSpPr>
        <p:spPr>
          <a:xfrm>
            <a:off x="1317381" y="3535823"/>
            <a:ext cx="705869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 smtClean="0">
                <a:solidFill>
                  <a:srgbClr val="EC7614"/>
                </a:solidFill>
              </a:rPr>
              <a:t>Partition : </a:t>
            </a:r>
            <a:r>
              <a:rPr lang="en-US" sz="1600" dirty="0"/>
              <a:t>dataset split into training and testing, 0 for training and 1 for testing.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29" name="Google Shape;122;p16"/>
          <p:cNvSpPr txBox="1"/>
          <p:nvPr/>
        </p:nvSpPr>
        <p:spPr>
          <a:xfrm>
            <a:off x="426720" y="781362"/>
            <a:ext cx="7791288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 smtClean="0"/>
              <a:t>	</a:t>
            </a:r>
            <a:r>
              <a:rPr lang="en-US" sz="1600" dirty="0"/>
              <a:t>The dataset is a collection of </a:t>
            </a:r>
            <a:r>
              <a:rPr lang="en-US" sz="1600" dirty="0">
                <a:solidFill>
                  <a:srgbClr val="EC7614"/>
                </a:solidFill>
              </a:rPr>
              <a:t>6738 class comment sentences </a:t>
            </a:r>
            <a:r>
              <a:rPr lang="en-US" sz="1600" dirty="0"/>
              <a:t>in CSV format, with one file per programming language in the input folder. Each row represents an instance and contains </a:t>
            </a:r>
            <a:r>
              <a:rPr lang="en-US" sz="1600" b="1" dirty="0"/>
              <a:t>6 columns:</a:t>
            </a:r>
            <a:endParaRPr sz="700" b="1" dirty="0">
              <a:solidFill>
                <a:srgbClr val="EC7614"/>
              </a:solidFill>
            </a:endParaRPr>
          </a:p>
        </p:txBody>
      </p:sp>
      <p:sp>
        <p:nvSpPr>
          <p:cNvPr id="34" name="Google Shape;124;p16"/>
          <p:cNvSpPr txBox="1"/>
          <p:nvPr/>
        </p:nvSpPr>
        <p:spPr>
          <a:xfrm>
            <a:off x="1317381" y="3029414"/>
            <a:ext cx="690062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 smtClean="0">
                <a:solidFill>
                  <a:srgbClr val="EC7614"/>
                </a:solidFill>
              </a:rPr>
              <a:t>Comment sentence</a:t>
            </a:r>
            <a:r>
              <a:rPr lang="en-US" sz="1600" dirty="0">
                <a:solidFill>
                  <a:srgbClr val="EC7614"/>
                </a:solidFill>
              </a:rPr>
              <a:t>: </a:t>
            </a:r>
            <a:r>
              <a:rPr lang="en-US" sz="1600" dirty="0"/>
              <a:t>the sentence string from a multi-line class comment</a:t>
            </a:r>
            <a:endParaRPr lang="en-US" sz="1600" dirty="0"/>
          </a:p>
        </p:txBody>
      </p:sp>
      <p:grpSp>
        <p:nvGrpSpPr>
          <p:cNvPr id="36" name="Google Shape;435;p26"/>
          <p:cNvGrpSpPr/>
          <p:nvPr/>
        </p:nvGrpSpPr>
        <p:grpSpPr>
          <a:xfrm>
            <a:off x="701167" y="1933288"/>
            <a:ext cx="421346" cy="427850"/>
            <a:chOff x="16062331" y="8061331"/>
            <a:chExt cx="1196969" cy="1196969"/>
          </a:xfrm>
        </p:grpSpPr>
        <p:sp>
          <p:nvSpPr>
            <p:cNvPr id="37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435;p26"/>
          <p:cNvGrpSpPr/>
          <p:nvPr/>
        </p:nvGrpSpPr>
        <p:grpSpPr>
          <a:xfrm>
            <a:off x="700864" y="2438841"/>
            <a:ext cx="421346" cy="427850"/>
            <a:chOff x="16062331" y="8061331"/>
            <a:chExt cx="1196969" cy="1196969"/>
          </a:xfrm>
        </p:grpSpPr>
        <p:sp>
          <p:nvSpPr>
            <p:cNvPr id="41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35;p26"/>
          <p:cNvGrpSpPr/>
          <p:nvPr/>
        </p:nvGrpSpPr>
        <p:grpSpPr>
          <a:xfrm>
            <a:off x="713195" y="3490041"/>
            <a:ext cx="421346" cy="427850"/>
            <a:chOff x="16062331" y="8061331"/>
            <a:chExt cx="1196969" cy="1196969"/>
          </a:xfrm>
        </p:grpSpPr>
        <p:sp>
          <p:nvSpPr>
            <p:cNvPr id="45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435;p26"/>
          <p:cNvGrpSpPr/>
          <p:nvPr/>
        </p:nvGrpSpPr>
        <p:grpSpPr>
          <a:xfrm>
            <a:off x="716060" y="2984488"/>
            <a:ext cx="421346" cy="427850"/>
            <a:chOff x="16062331" y="8061331"/>
            <a:chExt cx="1196969" cy="1196969"/>
          </a:xfrm>
        </p:grpSpPr>
        <p:sp>
          <p:nvSpPr>
            <p:cNvPr id="49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0" y="3543409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0" y="3069805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0" y="2533460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-14515" y="1978976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39621" y="4095371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0" y="4557984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oogle Shape;435;p26"/>
          <p:cNvGrpSpPr/>
          <p:nvPr/>
        </p:nvGrpSpPr>
        <p:grpSpPr>
          <a:xfrm>
            <a:off x="700862" y="3983340"/>
            <a:ext cx="421346" cy="427850"/>
            <a:chOff x="16062331" y="8061331"/>
            <a:chExt cx="1196969" cy="1196969"/>
          </a:xfrm>
        </p:grpSpPr>
        <p:sp>
          <p:nvSpPr>
            <p:cNvPr id="60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435;p26"/>
          <p:cNvGrpSpPr/>
          <p:nvPr/>
        </p:nvGrpSpPr>
        <p:grpSpPr>
          <a:xfrm>
            <a:off x="694796" y="4476639"/>
            <a:ext cx="421346" cy="427850"/>
            <a:chOff x="16062331" y="8061331"/>
            <a:chExt cx="1196969" cy="1196969"/>
          </a:xfrm>
        </p:grpSpPr>
        <p:sp>
          <p:nvSpPr>
            <p:cNvPr id="66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124;p16"/>
          <p:cNvSpPr txBox="1"/>
          <p:nvPr/>
        </p:nvSpPr>
        <p:spPr>
          <a:xfrm>
            <a:off x="1317381" y="4095371"/>
            <a:ext cx="705869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 smtClean="0">
                <a:solidFill>
                  <a:srgbClr val="EC7614"/>
                </a:solidFill>
              </a:rPr>
              <a:t>Instance type : </a:t>
            </a:r>
            <a:r>
              <a:rPr lang="en-US" sz="1600" dirty="0"/>
              <a:t>instance type: 0 for negative, 1 for positive instances..</a:t>
            </a:r>
            <a:endParaRPr lang="en-US" sz="1600" dirty="0"/>
          </a:p>
        </p:txBody>
      </p:sp>
      <p:sp>
        <p:nvSpPr>
          <p:cNvPr id="70" name="Google Shape;124;p16"/>
          <p:cNvSpPr txBox="1"/>
          <p:nvPr/>
        </p:nvSpPr>
        <p:spPr>
          <a:xfrm>
            <a:off x="1317381" y="4568977"/>
            <a:ext cx="705869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 smtClean="0">
                <a:solidFill>
                  <a:srgbClr val="EC7614"/>
                </a:solidFill>
              </a:rPr>
              <a:t>Category : </a:t>
            </a:r>
            <a:r>
              <a:rPr lang="en-US" sz="1600" dirty="0"/>
              <a:t>the ground-truth or oracle category.</a:t>
            </a:r>
          </a:p>
        </p:txBody>
      </p:sp>
    </p:spTree>
    <p:extLst>
      <p:ext uri="{BB962C8B-B14F-4D97-AF65-F5344CB8AC3E}">
        <p14:creationId xmlns:p14="http://schemas.microsoft.com/office/powerpoint/2010/main" val="7142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859525" y="372332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Dataset </a:t>
            </a:r>
            <a:r>
              <a:rPr lang="en-US" dirty="0">
                <a:solidFill>
                  <a:srgbClr val="92D050"/>
                </a:solidFill>
              </a:rPr>
              <a:t>Preparation</a:t>
            </a:r>
          </a:p>
        </p:txBody>
      </p:sp>
      <p:sp>
        <p:nvSpPr>
          <p:cNvPr id="122" name="Google Shape;122;p16"/>
          <p:cNvSpPr txBox="1"/>
          <p:nvPr/>
        </p:nvSpPr>
        <p:spPr>
          <a:xfrm>
            <a:off x="1273501" y="1235506"/>
            <a:ext cx="7849854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/>
              <a:t>Converting sentences to </a:t>
            </a:r>
            <a:r>
              <a:rPr lang="en-US" sz="1600" dirty="0">
                <a:solidFill>
                  <a:srgbClr val="EC7614"/>
                </a:solidFill>
              </a:rPr>
              <a:t>lowercase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EC7614"/>
                </a:solidFill>
              </a:rPr>
              <a:t>reducing</a:t>
            </a:r>
            <a:r>
              <a:rPr lang="en-US" sz="1600" dirty="0">
                <a:solidFill>
                  <a:srgbClr val="EC7614"/>
                </a:solidFill>
              </a:rPr>
              <a:t> </a:t>
            </a:r>
            <a:r>
              <a:rPr lang="en-US" sz="1600" dirty="0"/>
              <a:t>multiple line endings, </a:t>
            </a:r>
            <a:r>
              <a:rPr lang="en-US" sz="1600" dirty="0">
                <a:solidFill>
                  <a:srgbClr val="EC7614"/>
                </a:solidFill>
              </a:rPr>
              <a:t>removing special characters</a:t>
            </a:r>
            <a:r>
              <a:rPr lang="en-US" sz="1600" dirty="0"/>
              <a:t> except for a-z0-9,.@#&amp;^%!? \n, </a:t>
            </a:r>
            <a:r>
              <a:rPr lang="en-US" sz="1600" dirty="0">
                <a:solidFill>
                  <a:srgbClr val="EC7614"/>
                </a:solidFill>
              </a:rPr>
              <a:t>replacing periods in numbers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EC7614"/>
                </a:solidFill>
              </a:rPr>
              <a:t>removing extra spaces</a:t>
            </a:r>
            <a:r>
              <a:rPr lang="en-US" sz="1600" dirty="0"/>
              <a:t>, and </a:t>
            </a:r>
            <a:r>
              <a:rPr lang="en-US" sz="1600" dirty="0">
                <a:solidFill>
                  <a:srgbClr val="EC7614"/>
                </a:solidFill>
              </a:rPr>
              <a:t>splitting comments</a:t>
            </a:r>
            <a:r>
              <a:rPr lang="en-US" sz="1600" dirty="0"/>
              <a:t> into sentences preprocesses the dataset.</a:t>
            </a:r>
            <a:endParaRPr sz="700" dirty="0">
              <a:solidFill>
                <a:srgbClr val="EC7614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273501" y="3622416"/>
            <a:ext cx="7312825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 smtClean="0"/>
              <a:t>Using Weka </a:t>
            </a:r>
            <a:r>
              <a:rPr lang="en-US" sz="1600" dirty="0"/>
              <a:t>to </a:t>
            </a:r>
            <a:r>
              <a:rPr lang="en-US" sz="1600" dirty="0">
                <a:solidFill>
                  <a:srgbClr val="EC7614"/>
                </a:solidFill>
              </a:rPr>
              <a:t>classify the comment sentences </a:t>
            </a:r>
            <a:r>
              <a:rPr lang="en-US" sz="1600" dirty="0"/>
              <a:t>using Random Forest model</a:t>
            </a:r>
            <a:endParaRPr sz="700" dirty="0">
              <a:solidFill>
                <a:srgbClr val="EC7614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4" name="Google Shape;124;p16"/>
          <p:cNvSpPr txBox="1"/>
          <p:nvPr/>
        </p:nvSpPr>
        <p:spPr>
          <a:xfrm>
            <a:off x="1273501" y="3050594"/>
            <a:ext cx="7442328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/>
              <a:t>Using </a:t>
            </a:r>
            <a:r>
              <a:rPr lang="en-US" sz="1600" dirty="0" smtClean="0">
                <a:solidFill>
                  <a:srgbClr val="EC7614"/>
                </a:solidFill>
              </a:rPr>
              <a:t>NEON </a:t>
            </a:r>
            <a:r>
              <a:rPr lang="en-US" sz="1600" dirty="0">
                <a:solidFill>
                  <a:srgbClr val="EC7614"/>
                </a:solidFill>
              </a:rPr>
              <a:t>extracts NLP features </a:t>
            </a:r>
            <a:r>
              <a:rPr lang="en-US" sz="1600" dirty="0"/>
              <a:t>and creates term-by-document matrices.</a:t>
            </a:r>
            <a:endParaRPr sz="700" dirty="0">
              <a:solidFill>
                <a:srgbClr val="EC7614"/>
              </a:solidFill>
            </a:endParaRPr>
          </a:p>
        </p:txBody>
      </p:sp>
      <p:grpSp>
        <p:nvGrpSpPr>
          <p:cNvPr id="40" name="Google Shape;435;p26"/>
          <p:cNvGrpSpPr/>
          <p:nvPr/>
        </p:nvGrpSpPr>
        <p:grpSpPr>
          <a:xfrm>
            <a:off x="635619" y="2467328"/>
            <a:ext cx="421346" cy="427850"/>
            <a:chOff x="16062331" y="8061331"/>
            <a:chExt cx="1196969" cy="1196969"/>
          </a:xfrm>
        </p:grpSpPr>
        <p:sp>
          <p:nvSpPr>
            <p:cNvPr id="41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435;p26"/>
          <p:cNvGrpSpPr/>
          <p:nvPr/>
        </p:nvGrpSpPr>
        <p:grpSpPr>
          <a:xfrm>
            <a:off x="622766" y="3580748"/>
            <a:ext cx="421346" cy="427850"/>
            <a:chOff x="16062331" y="8061331"/>
            <a:chExt cx="1196969" cy="1196969"/>
          </a:xfrm>
        </p:grpSpPr>
        <p:sp>
          <p:nvSpPr>
            <p:cNvPr id="49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124;p16"/>
          <p:cNvSpPr txBox="1"/>
          <p:nvPr/>
        </p:nvSpPr>
        <p:spPr>
          <a:xfrm>
            <a:off x="1286064" y="2510591"/>
            <a:ext cx="5310114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/>
              <a:t>Dataset is split into </a:t>
            </a:r>
            <a:r>
              <a:rPr lang="en-US" sz="1600" dirty="0">
                <a:solidFill>
                  <a:srgbClr val="EC7614"/>
                </a:solidFill>
              </a:rPr>
              <a:t>80/20 training-testing </a:t>
            </a:r>
            <a:r>
              <a:rPr lang="en-US" sz="1600" dirty="0"/>
              <a:t>split</a:t>
            </a:r>
            <a:endParaRPr lang="en-US" sz="700" dirty="0">
              <a:solidFill>
                <a:srgbClr val="EC7614"/>
              </a:solidFill>
            </a:endParaRPr>
          </a:p>
        </p:txBody>
      </p:sp>
      <p:sp>
        <p:nvSpPr>
          <p:cNvPr id="68" name="Google Shape;124;p16"/>
          <p:cNvSpPr txBox="1"/>
          <p:nvPr/>
        </p:nvSpPr>
        <p:spPr>
          <a:xfrm>
            <a:off x="1273501" y="4277281"/>
            <a:ext cx="7799055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/>
              <a:t>Evaluation is done using standard evaluation metrics: </a:t>
            </a:r>
            <a:r>
              <a:rPr lang="en-US" sz="1600" dirty="0">
                <a:solidFill>
                  <a:srgbClr val="EC7614"/>
                </a:solidFill>
              </a:rPr>
              <a:t>precision, recall, and F1-score.</a:t>
            </a:r>
            <a:endParaRPr sz="700" dirty="0">
              <a:solidFill>
                <a:srgbClr val="EC7614"/>
              </a:solidFill>
            </a:endParaRPr>
          </a:p>
        </p:txBody>
      </p:sp>
      <p:grpSp>
        <p:nvGrpSpPr>
          <p:cNvPr id="69" name="Google Shape;423;p26"/>
          <p:cNvGrpSpPr/>
          <p:nvPr/>
        </p:nvGrpSpPr>
        <p:grpSpPr>
          <a:xfrm>
            <a:off x="672535" y="1365722"/>
            <a:ext cx="373979" cy="389120"/>
            <a:chOff x="14329211" y="8061331"/>
            <a:chExt cx="1191720" cy="1196969"/>
          </a:xfrm>
        </p:grpSpPr>
        <p:sp>
          <p:nvSpPr>
            <p:cNvPr id="70" name="Google Shape;424;p26"/>
            <p:cNvSpPr/>
            <p:nvPr/>
          </p:nvSpPr>
          <p:spPr>
            <a:xfrm>
              <a:off x="14329211" y="8061331"/>
              <a:ext cx="1191720" cy="1196969"/>
            </a:xfrm>
            <a:custGeom>
              <a:avLst/>
              <a:gdLst/>
              <a:ahLst/>
              <a:cxnLst/>
              <a:rect l="l" t="t" r="r" b="b"/>
              <a:pathLst>
                <a:path w="1191720" h="1196969" extrusionOk="0">
                  <a:moveTo>
                    <a:pt x="1098645" y="1196969"/>
                  </a:moveTo>
                  <a:lnTo>
                    <a:pt x="93083" y="1196969"/>
                  </a:lnTo>
                  <a:cubicBezTo>
                    <a:pt x="41753" y="1196969"/>
                    <a:pt x="0" y="1155231"/>
                    <a:pt x="0" y="1103920"/>
                  </a:cubicBezTo>
                  <a:lnTo>
                    <a:pt x="0" y="93042"/>
                  </a:lnTo>
                  <a:cubicBezTo>
                    <a:pt x="0" y="41738"/>
                    <a:pt x="41753" y="0"/>
                    <a:pt x="93083" y="0"/>
                  </a:cubicBezTo>
                  <a:lnTo>
                    <a:pt x="1098645" y="0"/>
                  </a:lnTo>
                  <a:cubicBezTo>
                    <a:pt x="1149967" y="0"/>
                    <a:pt x="1191721" y="41738"/>
                    <a:pt x="1191721" y="93042"/>
                  </a:cubicBezTo>
                  <a:lnTo>
                    <a:pt x="1191721" y="1103920"/>
                  </a:lnTo>
                  <a:cubicBezTo>
                    <a:pt x="1191721" y="1155231"/>
                    <a:pt x="1149967" y="1196969"/>
                    <a:pt x="1098645" y="1196969"/>
                  </a:cubicBezTo>
                  <a:close/>
                  <a:moveTo>
                    <a:pt x="93083" y="29614"/>
                  </a:moveTo>
                  <a:cubicBezTo>
                    <a:pt x="58092" y="29614"/>
                    <a:pt x="29625" y="58071"/>
                    <a:pt x="29625" y="93042"/>
                  </a:cubicBezTo>
                  <a:lnTo>
                    <a:pt x="29625" y="1103920"/>
                  </a:lnTo>
                  <a:cubicBezTo>
                    <a:pt x="29625" y="1138898"/>
                    <a:pt x="58092" y="1167355"/>
                    <a:pt x="93083" y="1167355"/>
                  </a:cubicBezTo>
                  <a:lnTo>
                    <a:pt x="1098645" y="1167355"/>
                  </a:lnTo>
                  <a:cubicBezTo>
                    <a:pt x="1133629" y="1167355"/>
                    <a:pt x="1162096" y="1138898"/>
                    <a:pt x="1162096" y="1103920"/>
                  </a:cubicBezTo>
                  <a:lnTo>
                    <a:pt x="1162096" y="93042"/>
                  </a:lnTo>
                  <a:cubicBezTo>
                    <a:pt x="1162096" y="58071"/>
                    <a:pt x="1133629" y="29614"/>
                    <a:pt x="1098645" y="29614"/>
                  </a:cubicBezTo>
                  <a:lnTo>
                    <a:pt x="93083" y="29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25;p26"/>
            <p:cNvSpPr/>
            <p:nvPr/>
          </p:nvSpPr>
          <p:spPr>
            <a:xfrm>
              <a:off x="14561713" y="8767181"/>
              <a:ext cx="173463" cy="233061"/>
            </a:xfrm>
            <a:custGeom>
              <a:avLst/>
              <a:gdLst/>
              <a:ahLst/>
              <a:cxnLst/>
              <a:rect l="l" t="t" r="r" b="b"/>
              <a:pathLst>
                <a:path w="173463" h="233061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233062"/>
                  </a:lnTo>
                  <a:lnTo>
                    <a:pt x="0" y="233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26;p26"/>
            <p:cNvSpPr/>
            <p:nvPr/>
          </p:nvSpPr>
          <p:spPr>
            <a:xfrm rot="10800000">
              <a:off x="15122178" y="8268818"/>
              <a:ext cx="173463" cy="731424"/>
            </a:xfrm>
            <a:custGeom>
              <a:avLst/>
              <a:gdLst/>
              <a:ahLst/>
              <a:cxnLst/>
              <a:rect l="l" t="t" r="r" b="b"/>
              <a:pathLst>
                <a:path w="173463" h="73142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731425"/>
                  </a:lnTo>
                  <a:lnTo>
                    <a:pt x="0" y="73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27;p26"/>
            <p:cNvSpPr/>
            <p:nvPr/>
          </p:nvSpPr>
          <p:spPr>
            <a:xfrm>
              <a:off x="14841947" y="8525608"/>
              <a:ext cx="173463" cy="474634"/>
            </a:xfrm>
            <a:custGeom>
              <a:avLst/>
              <a:gdLst/>
              <a:ahLst/>
              <a:cxnLst/>
              <a:rect l="l" t="t" r="r" b="b"/>
              <a:pathLst>
                <a:path w="173463" h="47463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474634"/>
                  </a:lnTo>
                  <a:lnTo>
                    <a:pt x="0" y="4746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28;p26"/>
            <p:cNvSpPr/>
            <p:nvPr/>
          </p:nvSpPr>
          <p:spPr>
            <a:xfrm>
              <a:off x="14470889" y="8985436"/>
              <a:ext cx="908371" cy="29613"/>
            </a:xfrm>
            <a:custGeom>
              <a:avLst/>
              <a:gdLst/>
              <a:ahLst/>
              <a:cxnLst/>
              <a:rect l="l" t="t" r="r" b="b"/>
              <a:pathLst>
                <a:path w="908371" h="29613" extrusionOk="0">
                  <a:moveTo>
                    <a:pt x="893559" y="29614"/>
                  </a:moveTo>
                  <a:lnTo>
                    <a:pt x="14812" y="29614"/>
                  </a:lnTo>
                  <a:cubicBezTo>
                    <a:pt x="6632" y="29614"/>
                    <a:pt x="0" y="22984"/>
                    <a:pt x="0" y="14807"/>
                  </a:cubicBezTo>
                  <a:cubicBezTo>
                    <a:pt x="0" y="6630"/>
                    <a:pt x="6632" y="0"/>
                    <a:pt x="14812" y="0"/>
                  </a:cubicBezTo>
                  <a:lnTo>
                    <a:pt x="893559" y="0"/>
                  </a:lnTo>
                  <a:cubicBezTo>
                    <a:pt x="901739" y="0"/>
                    <a:pt x="908371" y="6630"/>
                    <a:pt x="908371" y="14807"/>
                  </a:cubicBezTo>
                  <a:cubicBezTo>
                    <a:pt x="908371" y="22984"/>
                    <a:pt x="901739" y="29614"/>
                    <a:pt x="893559" y="29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423;p26"/>
          <p:cNvGrpSpPr/>
          <p:nvPr/>
        </p:nvGrpSpPr>
        <p:grpSpPr>
          <a:xfrm>
            <a:off x="659300" y="3048046"/>
            <a:ext cx="373979" cy="389120"/>
            <a:chOff x="14329211" y="8061331"/>
            <a:chExt cx="1191720" cy="1196969"/>
          </a:xfrm>
        </p:grpSpPr>
        <p:sp>
          <p:nvSpPr>
            <p:cNvPr id="76" name="Google Shape;424;p26"/>
            <p:cNvSpPr/>
            <p:nvPr/>
          </p:nvSpPr>
          <p:spPr>
            <a:xfrm>
              <a:off x="14329211" y="8061331"/>
              <a:ext cx="1191720" cy="1196969"/>
            </a:xfrm>
            <a:custGeom>
              <a:avLst/>
              <a:gdLst/>
              <a:ahLst/>
              <a:cxnLst/>
              <a:rect l="l" t="t" r="r" b="b"/>
              <a:pathLst>
                <a:path w="1191720" h="1196969" extrusionOk="0">
                  <a:moveTo>
                    <a:pt x="1098645" y="1196969"/>
                  </a:moveTo>
                  <a:lnTo>
                    <a:pt x="93083" y="1196969"/>
                  </a:lnTo>
                  <a:cubicBezTo>
                    <a:pt x="41753" y="1196969"/>
                    <a:pt x="0" y="1155231"/>
                    <a:pt x="0" y="1103920"/>
                  </a:cubicBezTo>
                  <a:lnTo>
                    <a:pt x="0" y="93042"/>
                  </a:lnTo>
                  <a:cubicBezTo>
                    <a:pt x="0" y="41738"/>
                    <a:pt x="41753" y="0"/>
                    <a:pt x="93083" y="0"/>
                  </a:cubicBezTo>
                  <a:lnTo>
                    <a:pt x="1098645" y="0"/>
                  </a:lnTo>
                  <a:cubicBezTo>
                    <a:pt x="1149967" y="0"/>
                    <a:pt x="1191721" y="41738"/>
                    <a:pt x="1191721" y="93042"/>
                  </a:cubicBezTo>
                  <a:lnTo>
                    <a:pt x="1191721" y="1103920"/>
                  </a:lnTo>
                  <a:cubicBezTo>
                    <a:pt x="1191721" y="1155231"/>
                    <a:pt x="1149967" y="1196969"/>
                    <a:pt x="1098645" y="1196969"/>
                  </a:cubicBezTo>
                  <a:close/>
                  <a:moveTo>
                    <a:pt x="93083" y="29614"/>
                  </a:moveTo>
                  <a:cubicBezTo>
                    <a:pt x="58092" y="29614"/>
                    <a:pt x="29625" y="58071"/>
                    <a:pt x="29625" y="93042"/>
                  </a:cubicBezTo>
                  <a:lnTo>
                    <a:pt x="29625" y="1103920"/>
                  </a:lnTo>
                  <a:cubicBezTo>
                    <a:pt x="29625" y="1138898"/>
                    <a:pt x="58092" y="1167355"/>
                    <a:pt x="93083" y="1167355"/>
                  </a:cubicBezTo>
                  <a:lnTo>
                    <a:pt x="1098645" y="1167355"/>
                  </a:lnTo>
                  <a:cubicBezTo>
                    <a:pt x="1133629" y="1167355"/>
                    <a:pt x="1162096" y="1138898"/>
                    <a:pt x="1162096" y="1103920"/>
                  </a:cubicBezTo>
                  <a:lnTo>
                    <a:pt x="1162096" y="93042"/>
                  </a:lnTo>
                  <a:cubicBezTo>
                    <a:pt x="1162096" y="58071"/>
                    <a:pt x="1133629" y="29614"/>
                    <a:pt x="1098645" y="29614"/>
                  </a:cubicBezTo>
                  <a:lnTo>
                    <a:pt x="93083" y="29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25;p26"/>
            <p:cNvSpPr/>
            <p:nvPr/>
          </p:nvSpPr>
          <p:spPr>
            <a:xfrm>
              <a:off x="14561713" y="8767181"/>
              <a:ext cx="173463" cy="233061"/>
            </a:xfrm>
            <a:custGeom>
              <a:avLst/>
              <a:gdLst/>
              <a:ahLst/>
              <a:cxnLst/>
              <a:rect l="l" t="t" r="r" b="b"/>
              <a:pathLst>
                <a:path w="173463" h="233061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233062"/>
                  </a:lnTo>
                  <a:lnTo>
                    <a:pt x="0" y="233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26;p26"/>
            <p:cNvSpPr/>
            <p:nvPr/>
          </p:nvSpPr>
          <p:spPr>
            <a:xfrm rot="10800000">
              <a:off x="15122178" y="8268818"/>
              <a:ext cx="173463" cy="731424"/>
            </a:xfrm>
            <a:custGeom>
              <a:avLst/>
              <a:gdLst/>
              <a:ahLst/>
              <a:cxnLst/>
              <a:rect l="l" t="t" r="r" b="b"/>
              <a:pathLst>
                <a:path w="173463" h="73142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731425"/>
                  </a:lnTo>
                  <a:lnTo>
                    <a:pt x="0" y="73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27;p26"/>
            <p:cNvSpPr/>
            <p:nvPr/>
          </p:nvSpPr>
          <p:spPr>
            <a:xfrm>
              <a:off x="14841947" y="8525608"/>
              <a:ext cx="173463" cy="474634"/>
            </a:xfrm>
            <a:custGeom>
              <a:avLst/>
              <a:gdLst/>
              <a:ahLst/>
              <a:cxnLst/>
              <a:rect l="l" t="t" r="r" b="b"/>
              <a:pathLst>
                <a:path w="173463" h="47463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474634"/>
                  </a:lnTo>
                  <a:lnTo>
                    <a:pt x="0" y="4746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28;p26"/>
            <p:cNvSpPr/>
            <p:nvPr/>
          </p:nvSpPr>
          <p:spPr>
            <a:xfrm>
              <a:off x="14470889" y="8985436"/>
              <a:ext cx="908371" cy="29613"/>
            </a:xfrm>
            <a:custGeom>
              <a:avLst/>
              <a:gdLst/>
              <a:ahLst/>
              <a:cxnLst/>
              <a:rect l="l" t="t" r="r" b="b"/>
              <a:pathLst>
                <a:path w="908371" h="29613" extrusionOk="0">
                  <a:moveTo>
                    <a:pt x="893559" y="29614"/>
                  </a:moveTo>
                  <a:lnTo>
                    <a:pt x="14812" y="29614"/>
                  </a:lnTo>
                  <a:cubicBezTo>
                    <a:pt x="6632" y="29614"/>
                    <a:pt x="0" y="22984"/>
                    <a:pt x="0" y="14807"/>
                  </a:cubicBezTo>
                  <a:cubicBezTo>
                    <a:pt x="0" y="6630"/>
                    <a:pt x="6632" y="0"/>
                    <a:pt x="14812" y="0"/>
                  </a:cubicBezTo>
                  <a:lnTo>
                    <a:pt x="893559" y="0"/>
                  </a:lnTo>
                  <a:cubicBezTo>
                    <a:pt x="901739" y="0"/>
                    <a:pt x="908371" y="6630"/>
                    <a:pt x="908371" y="14807"/>
                  </a:cubicBezTo>
                  <a:cubicBezTo>
                    <a:pt x="908371" y="22984"/>
                    <a:pt x="901739" y="29614"/>
                    <a:pt x="893559" y="29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423;p26"/>
          <p:cNvGrpSpPr/>
          <p:nvPr/>
        </p:nvGrpSpPr>
        <p:grpSpPr>
          <a:xfrm>
            <a:off x="622766" y="4243383"/>
            <a:ext cx="373979" cy="389120"/>
            <a:chOff x="14329211" y="8061331"/>
            <a:chExt cx="1191720" cy="1196969"/>
          </a:xfrm>
        </p:grpSpPr>
        <p:sp>
          <p:nvSpPr>
            <p:cNvPr id="82" name="Google Shape;424;p26"/>
            <p:cNvSpPr/>
            <p:nvPr/>
          </p:nvSpPr>
          <p:spPr>
            <a:xfrm>
              <a:off x="14329211" y="8061331"/>
              <a:ext cx="1191720" cy="1196969"/>
            </a:xfrm>
            <a:custGeom>
              <a:avLst/>
              <a:gdLst/>
              <a:ahLst/>
              <a:cxnLst/>
              <a:rect l="l" t="t" r="r" b="b"/>
              <a:pathLst>
                <a:path w="1191720" h="1196969" extrusionOk="0">
                  <a:moveTo>
                    <a:pt x="1098645" y="1196969"/>
                  </a:moveTo>
                  <a:lnTo>
                    <a:pt x="93083" y="1196969"/>
                  </a:lnTo>
                  <a:cubicBezTo>
                    <a:pt x="41753" y="1196969"/>
                    <a:pt x="0" y="1155231"/>
                    <a:pt x="0" y="1103920"/>
                  </a:cubicBezTo>
                  <a:lnTo>
                    <a:pt x="0" y="93042"/>
                  </a:lnTo>
                  <a:cubicBezTo>
                    <a:pt x="0" y="41738"/>
                    <a:pt x="41753" y="0"/>
                    <a:pt x="93083" y="0"/>
                  </a:cubicBezTo>
                  <a:lnTo>
                    <a:pt x="1098645" y="0"/>
                  </a:lnTo>
                  <a:cubicBezTo>
                    <a:pt x="1149967" y="0"/>
                    <a:pt x="1191721" y="41738"/>
                    <a:pt x="1191721" y="93042"/>
                  </a:cubicBezTo>
                  <a:lnTo>
                    <a:pt x="1191721" y="1103920"/>
                  </a:lnTo>
                  <a:cubicBezTo>
                    <a:pt x="1191721" y="1155231"/>
                    <a:pt x="1149967" y="1196969"/>
                    <a:pt x="1098645" y="1196969"/>
                  </a:cubicBezTo>
                  <a:close/>
                  <a:moveTo>
                    <a:pt x="93083" y="29614"/>
                  </a:moveTo>
                  <a:cubicBezTo>
                    <a:pt x="58092" y="29614"/>
                    <a:pt x="29625" y="58071"/>
                    <a:pt x="29625" y="93042"/>
                  </a:cubicBezTo>
                  <a:lnTo>
                    <a:pt x="29625" y="1103920"/>
                  </a:lnTo>
                  <a:cubicBezTo>
                    <a:pt x="29625" y="1138898"/>
                    <a:pt x="58092" y="1167355"/>
                    <a:pt x="93083" y="1167355"/>
                  </a:cubicBezTo>
                  <a:lnTo>
                    <a:pt x="1098645" y="1167355"/>
                  </a:lnTo>
                  <a:cubicBezTo>
                    <a:pt x="1133629" y="1167355"/>
                    <a:pt x="1162096" y="1138898"/>
                    <a:pt x="1162096" y="1103920"/>
                  </a:cubicBezTo>
                  <a:lnTo>
                    <a:pt x="1162096" y="93042"/>
                  </a:lnTo>
                  <a:cubicBezTo>
                    <a:pt x="1162096" y="58071"/>
                    <a:pt x="1133629" y="29614"/>
                    <a:pt x="1098645" y="29614"/>
                  </a:cubicBezTo>
                  <a:lnTo>
                    <a:pt x="93083" y="29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425;p26"/>
            <p:cNvSpPr/>
            <p:nvPr/>
          </p:nvSpPr>
          <p:spPr>
            <a:xfrm>
              <a:off x="14561713" y="8767181"/>
              <a:ext cx="173463" cy="233061"/>
            </a:xfrm>
            <a:custGeom>
              <a:avLst/>
              <a:gdLst/>
              <a:ahLst/>
              <a:cxnLst/>
              <a:rect l="l" t="t" r="r" b="b"/>
              <a:pathLst>
                <a:path w="173463" h="233061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233062"/>
                  </a:lnTo>
                  <a:lnTo>
                    <a:pt x="0" y="233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426;p26"/>
            <p:cNvSpPr/>
            <p:nvPr/>
          </p:nvSpPr>
          <p:spPr>
            <a:xfrm rot="10800000">
              <a:off x="15122178" y="8268818"/>
              <a:ext cx="173463" cy="731424"/>
            </a:xfrm>
            <a:custGeom>
              <a:avLst/>
              <a:gdLst/>
              <a:ahLst/>
              <a:cxnLst/>
              <a:rect l="l" t="t" r="r" b="b"/>
              <a:pathLst>
                <a:path w="173463" h="73142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731425"/>
                  </a:lnTo>
                  <a:lnTo>
                    <a:pt x="0" y="73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427;p26"/>
            <p:cNvSpPr/>
            <p:nvPr/>
          </p:nvSpPr>
          <p:spPr>
            <a:xfrm>
              <a:off x="14841947" y="8525608"/>
              <a:ext cx="173463" cy="474634"/>
            </a:xfrm>
            <a:custGeom>
              <a:avLst/>
              <a:gdLst/>
              <a:ahLst/>
              <a:cxnLst/>
              <a:rect l="l" t="t" r="r" b="b"/>
              <a:pathLst>
                <a:path w="173463" h="47463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474634"/>
                  </a:lnTo>
                  <a:lnTo>
                    <a:pt x="0" y="4746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428;p26"/>
            <p:cNvSpPr/>
            <p:nvPr/>
          </p:nvSpPr>
          <p:spPr>
            <a:xfrm>
              <a:off x="14470889" y="8985436"/>
              <a:ext cx="908371" cy="29613"/>
            </a:xfrm>
            <a:custGeom>
              <a:avLst/>
              <a:gdLst/>
              <a:ahLst/>
              <a:cxnLst/>
              <a:rect l="l" t="t" r="r" b="b"/>
              <a:pathLst>
                <a:path w="908371" h="29613" extrusionOk="0">
                  <a:moveTo>
                    <a:pt x="893559" y="29614"/>
                  </a:moveTo>
                  <a:lnTo>
                    <a:pt x="14812" y="29614"/>
                  </a:lnTo>
                  <a:cubicBezTo>
                    <a:pt x="6632" y="29614"/>
                    <a:pt x="0" y="22984"/>
                    <a:pt x="0" y="14807"/>
                  </a:cubicBezTo>
                  <a:cubicBezTo>
                    <a:pt x="0" y="6630"/>
                    <a:pt x="6632" y="0"/>
                    <a:pt x="14812" y="0"/>
                  </a:cubicBezTo>
                  <a:lnTo>
                    <a:pt x="893559" y="0"/>
                  </a:lnTo>
                  <a:cubicBezTo>
                    <a:pt x="901739" y="0"/>
                    <a:pt x="908371" y="6630"/>
                    <a:pt x="908371" y="14807"/>
                  </a:cubicBezTo>
                  <a:cubicBezTo>
                    <a:pt x="908371" y="22984"/>
                    <a:pt x="901739" y="29614"/>
                    <a:pt x="893559" y="29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0" y="1431675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-13594" y="2523645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-26624" y="3125451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>
            <a:off x="-22157" y="3685164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0" y="4277281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1"/>
          <p:cNvGrpSpPr/>
          <p:nvPr/>
        </p:nvGrpSpPr>
        <p:grpSpPr>
          <a:xfrm>
            <a:off x="638153" y="3513419"/>
            <a:ext cx="303698" cy="471466"/>
            <a:chOff x="11045846" y="4564385"/>
            <a:chExt cx="607396" cy="942932"/>
          </a:xfrm>
        </p:grpSpPr>
        <p:sp>
          <p:nvSpPr>
            <p:cNvPr id="186" name="Google Shape;186;p21"/>
            <p:cNvSpPr/>
            <p:nvPr/>
          </p:nvSpPr>
          <p:spPr>
            <a:xfrm>
              <a:off x="11093544" y="5417279"/>
              <a:ext cx="511998" cy="90038"/>
            </a:xfrm>
            <a:custGeom>
              <a:avLst/>
              <a:gdLst/>
              <a:ahLst/>
              <a:cxnLst/>
              <a:rect l="l" t="t" r="r" b="b"/>
              <a:pathLst>
                <a:path w="511998" h="90038" extrusionOk="0">
                  <a:moveTo>
                    <a:pt x="511999" y="45019"/>
                  </a:moveTo>
                  <a:cubicBezTo>
                    <a:pt x="511999" y="69883"/>
                    <a:pt x="397384" y="90039"/>
                    <a:pt x="255999" y="90039"/>
                  </a:cubicBezTo>
                  <a:cubicBezTo>
                    <a:pt x="114615" y="90039"/>
                    <a:pt x="0" y="69883"/>
                    <a:pt x="0" y="45019"/>
                  </a:cubicBezTo>
                  <a:cubicBezTo>
                    <a:pt x="0" y="20156"/>
                    <a:pt x="114615" y="0"/>
                    <a:pt x="255999" y="0"/>
                  </a:cubicBezTo>
                  <a:cubicBezTo>
                    <a:pt x="397384" y="0"/>
                    <a:pt x="511999" y="20156"/>
                    <a:pt x="511999" y="45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11045846" y="4884385"/>
              <a:ext cx="607396" cy="432307"/>
            </a:xfrm>
            <a:custGeom>
              <a:avLst/>
              <a:gdLst/>
              <a:ahLst/>
              <a:cxnLst/>
              <a:rect l="l" t="t" r="r" b="b"/>
              <a:pathLst>
                <a:path w="607396" h="432307" extrusionOk="0">
                  <a:moveTo>
                    <a:pt x="303698" y="432307"/>
                  </a:moveTo>
                  <a:cubicBezTo>
                    <a:pt x="136237" y="432307"/>
                    <a:pt x="0" y="295993"/>
                    <a:pt x="0" y="128437"/>
                  </a:cubicBezTo>
                  <a:lnTo>
                    <a:pt x="0" y="12573"/>
                  </a:lnTo>
                  <a:cubicBezTo>
                    <a:pt x="0" y="5630"/>
                    <a:pt x="5626" y="0"/>
                    <a:pt x="12566" y="0"/>
                  </a:cubicBezTo>
                  <a:cubicBezTo>
                    <a:pt x="19505" y="0"/>
                    <a:pt x="25132" y="5630"/>
                    <a:pt x="25132" y="12573"/>
                  </a:cubicBezTo>
                  <a:lnTo>
                    <a:pt x="25132" y="128437"/>
                  </a:lnTo>
                  <a:cubicBezTo>
                    <a:pt x="25132" y="282125"/>
                    <a:pt x="150097" y="407161"/>
                    <a:pt x="303698" y="407161"/>
                  </a:cubicBezTo>
                  <a:cubicBezTo>
                    <a:pt x="457299" y="407161"/>
                    <a:pt x="582265" y="282125"/>
                    <a:pt x="582265" y="128437"/>
                  </a:cubicBezTo>
                  <a:lnTo>
                    <a:pt x="582265" y="12573"/>
                  </a:lnTo>
                  <a:cubicBezTo>
                    <a:pt x="582265" y="5630"/>
                    <a:pt x="587891" y="0"/>
                    <a:pt x="594831" y="0"/>
                  </a:cubicBezTo>
                  <a:cubicBezTo>
                    <a:pt x="601770" y="0"/>
                    <a:pt x="607397" y="5630"/>
                    <a:pt x="607397" y="12573"/>
                  </a:cubicBezTo>
                  <a:lnTo>
                    <a:pt x="607397" y="128437"/>
                  </a:lnTo>
                  <a:cubicBezTo>
                    <a:pt x="607397" y="295993"/>
                    <a:pt x="471160" y="432307"/>
                    <a:pt x="303698" y="4323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1156780" y="4564385"/>
              <a:ext cx="385528" cy="332575"/>
            </a:xfrm>
            <a:custGeom>
              <a:avLst/>
              <a:gdLst/>
              <a:ahLst/>
              <a:cxnLst/>
              <a:rect l="l" t="t" r="r" b="b"/>
              <a:pathLst>
                <a:path w="385528" h="332575" extrusionOk="0">
                  <a:moveTo>
                    <a:pt x="385528" y="332576"/>
                  </a:moveTo>
                  <a:lnTo>
                    <a:pt x="0" y="332576"/>
                  </a:lnTo>
                  <a:lnTo>
                    <a:pt x="0" y="192873"/>
                  </a:lnTo>
                  <a:cubicBezTo>
                    <a:pt x="0" y="86352"/>
                    <a:pt x="86303" y="0"/>
                    <a:pt x="192764" y="0"/>
                  </a:cubicBezTo>
                  <a:lnTo>
                    <a:pt x="192764" y="0"/>
                  </a:lnTo>
                  <a:cubicBezTo>
                    <a:pt x="299225" y="0"/>
                    <a:pt x="385528" y="86352"/>
                    <a:pt x="385528" y="192873"/>
                  </a:cubicBezTo>
                  <a:lnTo>
                    <a:pt x="385528" y="3325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11336978" y="5291547"/>
              <a:ext cx="25131" cy="183321"/>
            </a:xfrm>
            <a:custGeom>
              <a:avLst/>
              <a:gdLst/>
              <a:ahLst/>
              <a:cxnLst/>
              <a:rect l="l" t="t" r="r" b="b"/>
              <a:pathLst>
                <a:path w="25131" h="183321" extrusionOk="0">
                  <a:moveTo>
                    <a:pt x="12566" y="183321"/>
                  </a:moveTo>
                  <a:cubicBezTo>
                    <a:pt x="5626" y="183321"/>
                    <a:pt x="0" y="177692"/>
                    <a:pt x="0" y="170748"/>
                  </a:cubicBezTo>
                  <a:lnTo>
                    <a:pt x="0" y="12573"/>
                  </a:lnTo>
                  <a:cubicBezTo>
                    <a:pt x="0" y="5630"/>
                    <a:pt x="5626" y="0"/>
                    <a:pt x="12566" y="0"/>
                  </a:cubicBezTo>
                  <a:cubicBezTo>
                    <a:pt x="19505" y="0"/>
                    <a:pt x="25132" y="5630"/>
                    <a:pt x="25132" y="12573"/>
                  </a:cubicBezTo>
                  <a:lnTo>
                    <a:pt x="25132" y="170748"/>
                  </a:lnTo>
                  <a:cubicBezTo>
                    <a:pt x="25132" y="177692"/>
                    <a:pt x="19505" y="183321"/>
                    <a:pt x="12566" y="1833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1144213" y="4564787"/>
              <a:ext cx="410661" cy="664342"/>
            </a:xfrm>
            <a:custGeom>
              <a:avLst/>
              <a:gdLst/>
              <a:ahLst/>
              <a:cxnLst/>
              <a:rect l="l" t="t" r="r" b="b"/>
              <a:pathLst>
                <a:path w="410661" h="664342" extrusionOk="0">
                  <a:moveTo>
                    <a:pt x="205331" y="664343"/>
                  </a:moveTo>
                  <a:cubicBezTo>
                    <a:pt x="92109" y="664343"/>
                    <a:pt x="0" y="572182"/>
                    <a:pt x="0" y="458896"/>
                  </a:cubicBezTo>
                  <a:lnTo>
                    <a:pt x="0" y="205447"/>
                  </a:lnTo>
                  <a:cubicBezTo>
                    <a:pt x="0" y="92161"/>
                    <a:pt x="92109" y="0"/>
                    <a:pt x="205331" y="0"/>
                  </a:cubicBezTo>
                  <a:cubicBezTo>
                    <a:pt x="318553" y="0"/>
                    <a:pt x="410662" y="92161"/>
                    <a:pt x="410662" y="205447"/>
                  </a:cubicBezTo>
                  <a:lnTo>
                    <a:pt x="410662" y="458896"/>
                  </a:lnTo>
                  <a:cubicBezTo>
                    <a:pt x="410662" y="572182"/>
                    <a:pt x="318553" y="664343"/>
                    <a:pt x="205331" y="664343"/>
                  </a:cubicBezTo>
                  <a:close/>
                  <a:moveTo>
                    <a:pt x="205331" y="25146"/>
                  </a:moveTo>
                  <a:cubicBezTo>
                    <a:pt x="105970" y="25146"/>
                    <a:pt x="25132" y="106029"/>
                    <a:pt x="25132" y="205447"/>
                  </a:cubicBezTo>
                  <a:lnTo>
                    <a:pt x="25132" y="458896"/>
                  </a:lnTo>
                  <a:cubicBezTo>
                    <a:pt x="25132" y="558313"/>
                    <a:pt x="105970" y="639197"/>
                    <a:pt x="205331" y="639197"/>
                  </a:cubicBezTo>
                  <a:cubicBezTo>
                    <a:pt x="304692" y="639197"/>
                    <a:pt x="385530" y="558313"/>
                    <a:pt x="385530" y="458896"/>
                  </a:cubicBezTo>
                  <a:lnTo>
                    <a:pt x="385530" y="205447"/>
                  </a:lnTo>
                  <a:cubicBezTo>
                    <a:pt x="385530" y="106029"/>
                    <a:pt x="304692" y="25146"/>
                    <a:pt x="205331" y="25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21"/>
          <p:cNvGrpSpPr/>
          <p:nvPr/>
        </p:nvGrpSpPr>
        <p:grpSpPr>
          <a:xfrm>
            <a:off x="634160" y="1379387"/>
            <a:ext cx="344194" cy="471466"/>
            <a:chOff x="6037273" y="4564385"/>
            <a:chExt cx="688388" cy="942932"/>
          </a:xfrm>
        </p:grpSpPr>
        <p:sp>
          <p:nvSpPr>
            <p:cNvPr id="192" name="Google Shape;192;p21"/>
            <p:cNvSpPr/>
            <p:nvPr/>
          </p:nvSpPr>
          <p:spPr>
            <a:xfrm>
              <a:off x="6037273" y="4564385"/>
              <a:ext cx="571373" cy="570663"/>
            </a:xfrm>
            <a:custGeom>
              <a:avLst/>
              <a:gdLst/>
              <a:ahLst/>
              <a:cxnLst/>
              <a:rect l="l" t="t" r="r" b="b"/>
              <a:pathLst>
                <a:path w="571373" h="570663" extrusionOk="0">
                  <a:moveTo>
                    <a:pt x="571374" y="285332"/>
                  </a:moveTo>
                  <a:cubicBezTo>
                    <a:pt x="571374" y="442916"/>
                    <a:pt x="443467" y="570663"/>
                    <a:pt x="285687" y="570663"/>
                  </a:cubicBezTo>
                  <a:cubicBezTo>
                    <a:pt x="127906" y="570663"/>
                    <a:pt x="0" y="442916"/>
                    <a:pt x="0" y="285332"/>
                  </a:cubicBezTo>
                  <a:cubicBezTo>
                    <a:pt x="0" y="127747"/>
                    <a:pt x="127906" y="0"/>
                    <a:pt x="285687" y="0"/>
                  </a:cubicBezTo>
                  <a:cubicBezTo>
                    <a:pt x="443467" y="0"/>
                    <a:pt x="571374" y="127747"/>
                    <a:pt x="571374" y="285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047811" y="4572337"/>
              <a:ext cx="677850" cy="878298"/>
            </a:xfrm>
            <a:custGeom>
              <a:avLst/>
              <a:gdLst/>
              <a:ahLst/>
              <a:cxnLst/>
              <a:rect l="l" t="t" r="r" b="b"/>
              <a:pathLst>
                <a:path w="677850" h="878298" extrusionOk="0">
                  <a:moveTo>
                    <a:pt x="499615" y="878298"/>
                  </a:moveTo>
                  <a:lnTo>
                    <a:pt x="178217" y="878298"/>
                  </a:lnTo>
                  <a:cubicBezTo>
                    <a:pt x="172759" y="878298"/>
                    <a:pt x="168333" y="873878"/>
                    <a:pt x="168333" y="868426"/>
                  </a:cubicBezTo>
                  <a:lnTo>
                    <a:pt x="168333" y="685149"/>
                  </a:lnTo>
                  <a:cubicBezTo>
                    <a:pt x="168333" y="653557"/>
                    <a:pt x="153710" y="623830"/>
                    <a:pt x="128212" y="603594"/>
                  </a:cubicBezTo>
                  <a:cubicBezTo>
                    <a:pt x="36744" y="531001"/>
                    <a:pt x="-10457" y="418061"/>
                    <a:pt x="1956" y="301477"/>
                  </a:cubicBezTo>
                  <a:cubicBezTo>
                    <a:pt x="19022" y="141231"/>
                    <a:pt x="153526" y="11990"/>
                    <a:pt x="314831" y="845"/>
                  </a:cubicBezTo>
                  <a:cubicBezTo>
                    <a:pt x="409957" y="-5735"/>
                    <a:pt x="500687" y="26277"/>
                    <a:pt x="570108" y="90985"/>
                  </a:cubicBezTo>
                  <a:cubicBezTo>
                    <a:pt x="638579" y="154801"/>
                    <a:pt x="677850" y="245027"/>
                    <a:pt x="677850" y="338521"/>
                  </a:cubicBezTo>
                  <a:cubicBezTo>
                    <a:pt x="677850" y="442476"/>
                    <a:pt x="630987" y="539190"/>
                    <a:pt x="549283" y="603864"/>
                  </a:cubicBezTo>
                  <a:cubicBezTo>
                    <a:pt x="523998" y="623878"/>
                    <a:pt x="509499" y="653499"/>
                    <a:pt x="509499" y="685130"/>
                  </a:cubicBezTo>
                  <a:lnTo>
                    <a:pt x="509499" y="868426"/>
                  </a:lnTo>
                  <a:cubicBezTo>
                    <a:pt x="509499" y="873878"/>
                    <a:pt x="505074" y="878298"/>
                    <a:pt x="499615" y="878298"/>
                  </a:cubicBezTo>
                  <a:close/>
                  <a:moveTo>
                    <a:pt x="188102" y="858554"/>
                  </a:moveTo>
                  <a:lnTo>
                    <a:pt x="489731" y="858554"/>
                  </a:lnTo>
                  <a:lnTo>
                    <a:pt x="489731" y="685130"/>
                  </a:lnTo>
                  <a:cubicBezTo>
                    <a:pt x="489731" y="647435"/>
                    <a:pt x="506961" y="612174"/>
                    <a:pt x="537004" y="588391"/>
                  </a:cubicBezTo>
                  <a:cubicBezTo>
                    <a:pt x="613950" y="527482"/>
                    <a:pt x="658082" y="436407"/>
                    <a:pt x="658082" y="338521"/>
                  </a:cubicBezTo>
                  <a:cubicBezTo>
                    <a:pt x="658082" y="250479"/>
                    <a:pt x="621103" y="165516"/>
                    <a:pt x="556619" y="105417"/>
                  </a:cubicBezTo>
                  <a:cubicBezTo>
                    <a:pt x="491256" y="44498"/>
                    <a:pt x="405946" y="14390"/>
                    <a:pt x="316192" y="20541"/>
                  </a:cubicBezTo>
                  <a:cubicBezTo>
                    <a:pt x="164318" y="31035"/>
                    <a:pt x="37681" y="152709"/>
                    <a:pt x="21619" y="303569"/>
                  </a:cubicBezTo>
                  <a:cubicBezTo>
                    <a:pt x="9924" y="413390"/>
                    <a:pt x="54370" y="519769"/>
                    <a:pt x="140510" y="588140"/>
                  </a:cubicBezTo>
                  <a:cubicBezTo>
                    <a:pt x="170756" y="612141"/>
                    <a:pt x="188102" y="647498"/>
                    <a:pt x="188102" y="685149"/>
                  </a:cubicBezTo>
                  <a:lnTo>
                    <a:pt x="188102" y="8585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259161" y="5430892"/>
              <a:ext cx="250325" cy="76425"/>
            </a:xfrm>
            <a:custGeom>
              <a:avLst/>
              <a:gdLst/>
              <a:ahLst/>
              <a:cxnLst/>
              <a:rect l="l" t="t" r="r" b="b"/>
              <a:pathLst>
                <a:path w="250325" h="76425" extrusionOk="0">
                  <a:moveTo>
                    <a:pt x="125160" y="76426"/>
                  </a:moveTo>
                  <a:cubicBezTo>
                    <a:pt x="54976" y="76426"/>
                    <a:pt x="0" y="47191"/>
                    <a:pt x="0" y="9872"/>
                  </a:cubicBezTo>
                  <a:cubicBezTo>
                    <a:pt x="0" y="4420"/>
                    <a:pt x="4426" y="0"/>
                    <a:pt x="9884" y="0"/>
                  </a:cubicBezTo>
                  <a:cubicBezTo>
                    <a:pt x="15343" y="0"/>
                    <a:pt x="19769" y="4420"/>
                    <a:pt x="19769" y="9872"/>
                  </a:cubicBezTo>
                  <a:cubicBezTo>
                    <a:pt x="19769" y="32012"/>
                    <a:pt x="63051" y="56682"/>
                    <a:pt x="125160" y="56682"/>
                  </a:cubicBezTo>
                  <a:cubicBezTo>
                    <a:pt x="187270" y="56682"/>
                    <a:pt x="230557" y="32012"/>
                    <a:pt x="230557" y="9872"/>
                  </a:cubicBezTo>
                  <a:cubicBezTo>
                    <a:pt x="230557" y="4420"/>
                    <a:pt x="234983" y="0"/>
                    <a:pt x="240441" y="0"/>
                  </a:cubicBezTo>
                  <a:cubicBezTo>
                    <a:pt x="245900" y="0"/>
                    <a:pt x="250326" y="4420"/>
                    <a:pt x="250326" y="9872"/>
                  </a:cubicBezTo>
                  <a:cubicBezTo>
                    <a:pt x="250326" y="47191"/>
                    <a:pt x="195344" y="76426"/>
                    <a:pt x="125160" y="76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177886" y="5220082"/>
              <a:ext cx="417686" cy="47276"/>
            </a:xfrm>
            <a:custGeom>
              <a:avLst/>
              <a:gdLst/>
              <a:ahLst/>
              <a:cxnLst/>
              <a:rect l="l" t="t" r="r" b="b"/>
              <a:pathLst>
                <a:path w="417686" h="47276" extrusionOk="0">
                  <a:moveTo>
                    <a:pt x="9874" y="47276"/>
                  </a:moveTo>
                  <a:cubicBezTo>
                    <a:pt x="4725" y="47276"/>
                    <a:pt x="386" y="43295"/>
                    <a:pt x="24" y="38089"/>
                  </a:cubicBezTo>
                  <a:cubicBezTo>
                    <a:pt x="-352" y="32647"/>
                    <a:pt x="3755" y="27932"/>
                    <a:pt x="9199" y="27556"/>
                  </a:cubicBezTo>
                  <a:lnTo>
                    <a:pt x="407117" y="18"/>
                  </a:lnTo>
                  <a:cubicBezTo>
                    <a:pt x="412721" y="-305"/>
                    <a:pt x="417286" y="3749"/>
                    <a:pt x="417663" y="9181"/>
                  </a:cubicBezTo>
                  <a:cubicBezTo>
                    <a:pt x="418039" y="14624"/>
                    <a:pt x="413932" y="19338"/>
                    <a:pt x="408488" y="19714"/>
                  </a:cubicBezTo>
                  <a:lnTo>
                    <a:pt x="10569" y="47252"/>
                  </a:lnTo>
                  <a:cubicBezTo>
                    <a:pt x="10333" y="47267"/>
                    <a:pt x="10101" y="47276"/>
                    <a:pt x="9874" y="47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177886" y="5283227"/>
              <a:ext cx="417686" cy="47272"/>
            </a:xfrm>
            <a:custGeom>
              <a:avLst/>
              <a:gdLst/>
              <a:ahLst/>
              <a:cxnLst/>
              <a:rect l="l" t="t" r="r" b="b"/>
              <a:pathLst>
                <a:path w="417686" h="47272" extrusionOk="0">
                  <a:moveTo>
                    <a:pt x="9874" y="47272"/>
                  </a:moveTo>
                  <a:cubicBezTo>
                    <a:pt x="4725" y="47272"/>
                    <a:pt x="386" y="43291"/>
                    <a:pt x="24" y="38085"/>
                  </a:cubicBezTo>
                  <a:cubicBezTo>
                    <a:pt x="-352" y="32643"/>
                    <a:pt x="3755" y="27929"/>
                    <a:pt x="9199" y="27553"/>
                  </a:cubicBezTo>
                  <a:lnTo>
                    <a:pt x="407117" y="14"/>
                  </a:lnTo>
                  <a:cubicBezTo>
                    <a:pt x="412721" y="-270"/>
                    <a:pt x="417286" y="3740"/>
                    <a:pt x="417663" y="9178"/>
                  </a:cubicBezTo>
                  <a:cubicBezTo>
                    <a:pt x="418039" y="14620"/>
                    <a:pt x="413932" y="19334"/>
                    <a:pt x="408488" y="19710"/>
                  </a:cubicBezTo>
                  <a:lnTo>
                    <a:pt x="10569" y="47248"/>
                  </a:lnTo>
                  <a:cubicBezTo>
                    <a:pt x="10333" y="47263"/>
                    <a:pt x="10101" y="47272"/>
                    <a:pt x="9874" y="47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6177886" y="5346360"/>
              <a:ext cx="417686" cy="47285"/>
            </a:xfrm>
            <a:custGeom>
              <a:avLst/>
              <a:gdLst/>
              <a:ahLst/>
              <a:cxnLst/>
              <a:rect l="l" t="t" r="r" b="b"/>
              <a:pathLst>
                <a:path w="417686" h="47285" extrusionOk="0">
                  <a:moveTo>
                    <a:pt x="9874" y="47285"/>
                  </a:moveTo>
                  <a:cubicBezTo>
                    <a:pt x="4725" y="47285"/>
                    <a:pt x="386" y="43304"/>
                    <a:pt x="24" y="38098"/>
                  </a:cubicBezTo>
                  <a:cubicBezTo>
                    <a:pt x="-352" y="32656"/>
                    <a:pt x="3755" y="27941"/>
                    <a:pt x="9199" y="27565"/>
                  </a:cubicBezTo>
                  <a:lnTo>
                    <a:pt x="407117" y="22"/>
                  </a:lnTo>
                  <a:cubicBezTo>
                    <a:pt x="412721" y="-339"/>
                    <a:pt x="417286" y="3753"/>
                    <a:pt x="417663" y="9186"/>
                  </a:cubicBezTo>
                  <a:cubicBezTo>
                    <a:pt x="418039" y="14628"/>
                    <a:pt x="413932" y="19342"/>
                    <a:pt x="408488" y="19718"/>
                  </a:cubicBezTo>
                  <a:lnTo>
                    <a:pt x="10569" y="47261"/>
                  </a:lnTo>
                  <a:cubicBezTo>
                    <a:pt x="10333" y="47276"/>
                    <a:pt x="10101" y="47285"/>
                    <a:pt x="9874" y="472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488962" y="0"/>
            <a:ext cx="655037" cy="5143500"/>
            <a:chOff x="8488962" y="0"/>
            <a:chExt cx="655037" cy="5143500"/>
          </a:xfrm>
        </p:grpSpPr>
        <p:pic>
          <p:nvPicPr>
            <p:cNvPr id="184" name="Google Shape;184;p21"/>
            <p:cNvPicPr preferRelativeResize="0"/>
            <p:nvPr/>
          </p:nvPicPr>
          <p:blipFill rotWithShape="1">
            <a:blip r:embed="rId3">
              <a:alphaModFix/>
            </a:blip>
            <a:srcRect t="81482"/>
            <a:stretch/>
          </p:blipFill>
          <p:spPr>
            <a:xfrm rot="-5400000" flipH="1">
              <a:off x="7047697" y="1441265"/>
              <a:ext cx="3537567" cy="655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1"/>
            <p:cNvPicPr preferRelativeResize="0"/>
            <p:nvPr/>
          </p:nvPicPr>
          <p:blipFill rotWithShape="1">
            <a:blip r:embed="rId3">
              <a:alphaModFix/>
            </a:blip>
            <a:srcRect t="81482"/>
            <a:stretch/>
          </p:blipFill>
          <p:spPr>
            <a:xfrm rot="-5400000" flipH="1">
              <a:off x="7047697" y="3047198"/>
              <a:ext cx="3537567" cy="6550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1512351" y="1178278"/>
            <a:ext cx="6585573" cy="8856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40012"/>
              </a:lnSpc>
              <a:buNone/>
            </a:pPr>
            <a:r>
              <a:rPr lang="en-US" dirty="0"/>
              <a:t>Baseline models using </a:t>
            </a:r>
            <a:r>
              <a:rPr lang="en-US" dirty="0" smtClean="0">
                <a:solidFill>
                  <a:srgbClr val="00B050"/>
                </a:solidFill>
              </a:rPr>
              <a:t>Weka tools: </a:t>
            </a:r>
            <a:r>
              <a:rPr lang="en-US" dirty="0"/>
              <a:t>Use Weka to </a:t>
            </a:r>
            <a:r>
              <a:rPr lang="en-US" dirty="0">
                <a:solidFill>
                  <a:srgbClr val="FF0000"/>
                </a:solidFill>
              </a:rPr>
              <a:t>train and test classifiers using algorithms</a:t>
            </a:r>
            <a:r>
              <a:rPr lang="en-US" dirty="0"/>
              <a:t> such as </a:t>
            </a:r>
            <a:r>
              <a:rPr lang="en-US" dirty="0">
                <a:solidFill>
                  <a:srgbClr val="EC7614"/>
                </a:solidFill>
              </a:rPr>
              <a:t>Random Forest and SMR</a:t>
            </a:r>
            <a:r>
              <a:rPr lang="en-US" dirty="0"/>
              <a:t>. Prepare NLP and TEXT features using </a:t>
            </a:r>
            <a:r>
              <a:rPr lang="en-US" dirty="0">
                <a:solidFill>
                  <a:srgbClr val="EC7614"/>
                </a:solidFill>
              </a:rPr>
              <a:t>NEON and TF-IDF</a:t>
            </a:r>
            <a:endParaRPr dirty="0">
              <a:solidFill>
                <a:srgbClr val="EC7614"/>
              </a:solidFill>
            </a:endParaRPr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3"/>
          </p:nvPr>
        </p:nvSpPr>
        <p:spPr>
          <a:xfrm>
            <a:off x="1361544" y="2297620"/>
            <a:ext cx="6787050" cy="6002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buNone/>
            </a:pPr>
            <a:r>
              <a:rPr lang="en-US" dirty="0">
                <a:solidFill>
                  <a:srgbClr val="00B050"/>
                </a:solidFill>
              </a:rPr>
              <a:t>Additional</a:t>
            </a:r>
            <a:r>
              <a:rPr lang="en-US" dirty="0"/>
              <a:t> classifiers: Use </a:t>
            </a:r>
            <a:r>
              <a:rPr lang="en-US" dirty="0">
                <a:solidFill>
                  <a:srgbClr val="FF0000"/>
                </a:solidFill>
              </a:rPr>
              <a:t>pre-trained models </a:t>
            </a:r>
            <a:r>
              <a:rPr lang="en-US" dirty="0"/>
              <a:t>such as </a:t>
            </a:r>
            <a:r>
              <a:rPr lang="en-US" dirty="0" err="1">
                <a:solidFill>
                  <a:srgbClr val="EC7614"/>
                </a:solidFill>
              </a:rPr>
              <a:t>RoBERTa</a:t>
            </a:r>
            <a:r>
              <a:rPr lang="en-US" dirty="0">
                <a:solidFill>
                  <a:srgbClr val="EC7614"/>
                </a:solidFill>
              </a:rPr>
              <a:t>, </a:t>
            </a:r>
            <a:r>
              <a:rPr lang="en-US" dirty="0" err="1">
                <a:solidFill>
                  <a:srgbClr val="EC7614"/>
                </a:solidFill>
              </a:rPr>
              <a:t>FastText</a:t>
            </a:r>
            <a:r>
              <a:rPr lang="en-US" dirty="0">
                <a:solidFill>
                  <a:srgbClr val="EC7614"/>
                </a:solidFill>
              </a:rPr>
              <a:t>, and Word2Vec</a:t>
            </a:r>
            <a:r>
              <a:rPr lang="en-US" dirty="0"/>
              <a:t> to extract features and train classifiers. Compare with baseline models.</a:t>
            </a:r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495974" y="322097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Proposed </a:t>
            </a:r>
            <a:r>
              <a:rPr lang="en-US" dirty="0" smtClean="0">
                <a:solidFill>
                  <a:srgbClr val="00B050"/>
                </a:solidFill>
              </a:rPr>
              <a:t>solution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27" name="Google Shape;403;p26"/>
          <p:cNvGrpSpPr/>
          <p:nvPr/>
        </p:nvGrpSpPr>
        <p:grpSpPr>
          <a:xfrm>
            <a:off x="612612" y="2433558"/>
            <a:ext cx="357894" cy="598484"/>
            <a:chOff x="13068348" y="6194425"/>
            <a:chExt cx="715789" cy="1196968"/>
          </a:xfrm>
        </p:grpSpPr>
        <p:sp>
          <p:nvSpPr>
            <p:cNvPr id="28" name="Google Shape;404;p26"/>
            <p:cNvSpPr/>
            <p:nvPr/>
          </p:nvSpPr>
          <p:spPr>
            <a:xfrm>
              <a:off x="13068348" y="6194425"/>
              <a:ext cx="715789" cy="715572"/>
            </a:xfrm>
            <a:custGeom>
              <a:avLst/>
              <a:gdLst/>
              <a:ahLst/>
              <a:cxnLst/>
              <a:rect l="l" t="t" r="r" b="b"/>
              <a:pathLst>
                <a:path w="715789" h="715572" extrusionOk="0">
                  <a:moveTo>
                    <a:pt x="357892" y="715572"/>
                  </a:moveTo>
                  <a:cubicBezTo>
                    <a:pt x="160552" y="715572"/>
                    <a:pt x="0" y="555069"/>
                    <a:pt x="0" y="357783"/>
                  </a:cubicBezTo>
                  <a:cubicBezTo>
                    <a:pt x="0" y="160503"/>
                    <a:pt x="160552" y="0"/>
                    <a:pt x="357892" y="0"/>
                  </a:cubicBezTo>
                  <a:cubicBezTo>
                    <a:pt x="555238" y="0"/>
                    <a:pt x="715790" y="160503"/>
                    <a:pt x="715790" y="357783"/>
                  </a:cubicBezTo>
                  <a:cubicBezTo>
                    <a:pt x="715790" y="555069"/>
                    <a:pt x="555238" y="715572"/>
                    <a:pt x="357892" y="715572"/>
                  </a:cubicBezTo>
                  <a:close/>
                  <a:moveTo>
                    <a:pt x="357892" y="24332"/>
                  </a:moveTo>
                  <a:cubicBezTo>
                    <a:pt x="173969" y="24332"/>
                    <a:pt x="24339" y="173917"/>
                    <a:pt x="24339" y="357783"/>
                  </a:cubicBezTo>
                  <a:cubicBezTo>
                    <a:pt x="24339" y="541650"/>
                    <a:pt x="173969" y="691241"/>
                    <a:pt x="357892" y="691241"/>
                  </a:cubicBezTo>
                  <a:cubicBezTo>
                    <a:pt x="541815" y="691241"/>
                    <a:pt x="691451" y="541650"/>
                    <a:pt x="691451" y="357783"/>
                  </a:cubicBezTo>
                  <a:cubicBezTo>
                    <a:pt x="691451" y="173917"/>
                    <a:pt x="541815" y="24332"/>
                    <a:pt x="357892" y="24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05;p26"/>
            <p:cNvSpPr/>
            <p:nvPr/>
          </p:nvSpPr>
          <p:spPr>
            <a:xfrm>
              <a:off x="13414070" y="6885665"/>
              <a:ext cx="24339" cy="158346"/>
            </a:xfrm>
            <a:custGeom>
              <a:avLst/>
              <a:gdLst/>
              <a:ahLst/>
              <a:cxnLst/>
              <a:rect l="l" t="t" r="r" b="b"/>
              <a:pathLst>
                <a:path w="24339" h="158346" extrusionOk="0">
                  <a:moveTo>
                    <a:pt x="12170" y="158347"/>
                  </a:moveTo>
                  <a:cubicBezTo>
                    <a:pt x="5449" y="158347"/>
                    <a:pt x="0" y="152899"/>
                    <a:pt x="0" y="146181"/>
                  </a:cubicBezTo>
                  <a:lnTo>
                    <a:pt x="0" y="12166"/>
                  </a:lnTo>
                  <a:cubicBezTo>
                    <a:pt x="0" y="5447"/>
                    <a:pt x="5449" y="0"/>
                    <a:pt x="12170" y="0"/>
                  </a:cubicBezTo>
                  <a:cubicBezTo>
                    <a:pt x="18890" y="0"/>
                    <a:pt x="24339" y="5447"/>
                    <a:pt x="24339" y="12166"/>
                  </a:cubicBezTo>
                  <a:lnTo>
                    <a:pt x="24339" y="146181"/>
                  </a:lnTo>
                  <a:cubicBezTo>
                    <a:pt x="24339" y="152899"/>
                    <a:pt x="18890" y="158347"/>
                    <a:pt x="12170" y="158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06;p26"/>
            <p:cNvSpPr/>
            <p:nvPr/>
          </p:nvSpPr>
          <p:spPr>
            <a:xfrm>
              <a:off x="13350572" y="7019680"/>
              <a:ext cx="151341" cy="371713"/>
            </a:xfrm>
            <a:custGeom>
              <a:avLst/>
              <a:gdLst/>
              <a:ahLst/>
              <a:cxnLst/>
              <a:rect l="l" t="t" r="r" b="b"/>
              <a:pathLst>
                <a:path w="151341" h="371713" extrusionOk="0">
                  <a:moveTo>
                    <a:pt x="139172" y="371713"/>
                  </a:moveTo>
                  <a:lnTo>
                    <a:pt x="12170" y="371713"/>
                  </a:lnTo>
                  <a:cubicBezTo>
                    <a:pt x="5449" y="371713"/>
                    <a:pt x="0" y="366266"/>
                    <a:pt x="0" y="359548"/>
                  </a:cubicBezTo>
                  <a:lnTo>
                    <a:pt x="0" y="12166"/>
                  </a:lnTo>
                  <a:cubicBezTo>
                    <a:pt x="0" y="5447"/>
                    <a:pt x="5449" y="0"/>
                    <a:pt x="12170" y="0"/>
                  </a:cubicBezTo>
                  <a:lnTo>
                    <a:pt x="139172" y="0"/>
                  </a:lnTo>
                  <a:cubicBezTo>
                    <a:pt x="145893" y="0"/>
                    <a:pt x="151342" y="5447"/>
                    <a:pt x="151342" y="12166"/>
                  </a:cubicBezTo>
                  <a:lnTo>
                    <a:pt x="151342" y="359548"/>
                  </a:lnTo>
                  <a:cubicBezTo>
                    <a:pt x="151342" y="366266"/>
                    <a:pt x="145893" y="371713"/>
                    <a:pt x="139172" y="371713"/>
                  </a:cubicBezTo>
                  <a:close/>
                  <a:moveTo>
                    <a:pt x="24339" y="347382"/>
                  </a:moveTo>
                  <a:lnTo>
                    <a:pt x="127002" y="347382"/>
                  </a:lnTo>
                  <a:lnTo>
                    <a:pt x="127002" y="24332"/>
                  </a:lnTo>
                  <a:lnTo>
                    <a:pt x="24339" y="24332"/>
                  </a:lnTo>
                  <a:lnTo>
                    <a:pt x="24339" y="3473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07;p26"/>
            <p:cNvSpPr/>
            <p:nvPr/>
          </p:nvSpPr>
          <p:spPr>
            <a:xfrm>
              <a:off x="13350572" y="7274041"/>
              <a:ext cx="151341" cy="24331"/>
            </a:xfrm>
            <a:custGeom>
              <a:avLst/>
              <a:gdLst/>
              <a:ahLst/>
              <a:cxnLst/>
              <a:rect l="l" t="t" r="r" b="b"/>
              <a:pathLst>
                <a:path w="151341" h="24331" extrusionOk="0">
                  <a:moveTo>
                    <a:pt x="139172" y="24332"/>
                  </a:moveTo>
                  <a:lnTo>
                    <a:pt x="12170" y="24332"/>
                  </a:lnTo>
                  <a:cubicBezTo>
                    <a:pt x="5449" y="24332"/>
                    <a:pt x="0" y="18884"/>
                    <a:pt x="0" y="12166"/>
                  </a:cubicBezTo>
                  <a:cubicBezTo>
                    <a:pt x="0" y="5447"/>
                    <a:pt x="5449" y="0"/>
                    <a:pt x="12170" y="0"/>
                  </a:cubicBezTo>
                  <a:lnTo>
                    <a:pt x="139172" y="0"/>
                  </a:lnTo>
                  <a:cubicBezTo>
                    <a:pt x="145893" y="0"/>
                    <a:pt x="151342" y="5447"/>
                    <a:pt x="151342" y="12166"/>
                  </a:cubicBezTo>
                  <a:cubicBezTo>
                    <a:pt x="151342" y="18884"/>
                    <a:pt x="145893" y="24332"/>
                    <a:pt x="139172" y="24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08;p26"/>
            <p:cNvSpPr/>
            <p:nvPr/>
          </p:nvSpPr>
          <p:spPr>
            <a:xfrm>
              <a:off x="13306538" y="6282414"/>
              <a:ext cx="389580" cy="539589"/>
            </a:xfrm>
            <a:custGeom>
              <a:avLst/>
              <a:gdLst/>
              <a:ahLst/>
              <a:cxnLst/>
              <a:rect l="l" t="t" r="r" b="b"/>
              <a:pathLst>
                <a:path w="389580" h="539589" extrusionOk="0">
                  <a:moveTo>
                    <a:pt x="119704" y="0"/>
                  </a:moveTo>
                  <a:cubicBezTo>
                    <a:pt x="76655" y="0"/>
                    <a:pt x="36110" y="10338"/>
                    <a:pt x="0" y="28260"/>
                  </a:cubicBezTo>
                  <a:cubicBezTo>
                    <a:pt x="33277" y="72391"/>
                    <a:pt x="56204" y="163829"/>
                    <a:pt x="56204" y="269795"/>
                  </a:cubicBezTo>
                  <a:cubicBezTo>
                    <a:pt x="56204" y="375763"/>
                    <a:pt x="33277" y="467202"/>
                    <a:pt x="0" y="511329"/>
                  </a:cubicBezTo>
                  <a:cubicBezTo>
                    <a:pt x="36110" y="529253"/>
                    <a:pt x="76655" y="539589"/>
                    <a:pt x="119704" y="539589"/>
                  </a:cubicBezTo>
                  <a:cubicBezTo>
                    <a:pt x="268753" y="539589"/>
                    <a:pt x="389580" y="418800"/>
                    <a:pt x="389580" y="269795"/>
                  </a:cubicBezTo>
                  <a:cubicBezTo>
                    <a:pt x="389580" y="120792"/>
                    <a:pt x="268753" y="0"/>
                    <a:pt x="119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205;p21"/>
          <p:cNvSpPr txBox="1">
            <a:spLocks noGrp="1"/>
          </p:cNvSpPr>
          <p:nvPr>
            <p:ph type="body" idx="3"/>
          </p:nvPr>
        </p:nvSpPr>
        <p:spPr>
          <a:xfrm>
            <a:off x="1495690" y="3317447"/>
            <a:ext cx="6869798" cy="6002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40012"/>
              </a:lnSpc>
              <a:buNone/>
            </a:pPr>
            <a:r>
              <a:rPr lang="en-US" dirty="0"/>
              <a:t>As </a:t>
            </a:r>
            <a:r>
              <a:rPr lang="en-US" dirty="0" smtClean="0"/>
              <a:t>an last </a:t>
            </a:r>
            <a:r>
              <a:rPr lang="en-US" dirty="0">
                <a:solidFill>
                  <a:srgbClr val="00B050"/>
                </a:solidFill>
              </a:rPr>
              <a:t>additional</a:t>
            </a:r>
            <a:r>
              <a:rPr lang="en-US" dirty="0"/>
              <a:t> step to the proposed architecture, we may add a </a:t>
            </a:r>
            <a:r>
              <a:rPr lang="en-US" dirty="0">
                <a:solidFill>
                  <a:srgbClr val="FF0000"/>
                </a:solidFill>
              </a:rPr>
              <a:t>neural network</a:t>
            </a:r>
            <a:r>
              <a:rPr lang="en-US" dirty="0"/>
              <a:t> component </a:t>
            </a:r>
            <a:r>
              <a:rPr lang="en-US" dirty="0" smtClean="0"/>
              <a:t>such </a:t>
            </a:r>
            <a:r>
              <a:rPr lang="en-US" dirty="0"/>
              <a:t>as </a:t>
            </a:r>
            <a:r>
              <a:rPr lang="en-US" dirty="0">
                <a:solidFill>
                  <a:srgbClr val="EC7614"/>
                </a:solidFill>
              </a:rPr>
              <a:t>LSTM, GRU, and CNN </a:t>
            </a:r>
            <a:r>
              <a:rPr lang="en-US" dirty="0"/>
              <a:t>and fine-tune them for better performance. </a:t>
            </a:r>
            <a:r>
              <a:rPr lang="en-US" dirty="0" smtClean="0"/>
              <a:t>We may be </a:t>
            </a:r>
            <a:r>
              <a:rPr lang="en-US" dirty="0"/>
              <a:t>benefit from its ability to learn complex </a:t>
            </a:r>
            <a:r>
              <a:rPr lang="en-US" dirty="0">
                <a:solidFill>
                  <a:srgbClr val="EC7614"/>
                </a:solidFill>
              </a:rPr>
              <a:t>non-linear relationships and feature </a:t>
            </a:r>
            <a:r>
              <a:rPr lang="en-US" dirty="0"/>
              <a:t>representations from raw data.</a:t>
            </a:r>
            <a:endParaRPr dirty="0">
              <a:solidFill>
                <a:srgbClr val="EC76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833437" y="22790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Main  possible </a:t>
            </a:r>
            <a:r>
              <a:rPr lang="en-US" dirty="0" smtClean="0">
                <a:solidFill>
                  <a:srgbClr val="92D050"/>
                </a:solidFill>
              </a:rPr>
              <a:t>Challenges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294146" y="1063307"/>
            <a:ext cx="784985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dataset provided for the competition may have an </a:t>
            </a:r>
            <a:r>
              <a:rPr lang="en-US" sz="1600" dirty="0">
                <a:solidFill>
                  <a:srgbClr val="EC7614"/>
                </a:solidFill>
              </a:rPr>
              <a:t>imbalance </a:t>
            </a:r>
            <a:r>
              <a:rPr lang="en-US" sz="1600" dirty="0"/>
              <a:t>in the number of instances for each category, which can affect the performance of classifiers.</a:t>
            </a:r>
          </a:p>
        </p:txBody>
      </p:sp>
      <p:sp>
        <p:nvSpPr>
          <p:cNvPr id="124" name="Google Shape;124;p16"/>
          <p:cNvSpPr txBox="1"/>
          <p:nvPr/>
        </p:nvSpPr>
        <p:spPr>
          <a:xfrm>
            <a:off x="1252766" y="2406551"/>
            <a:ext cx="7312825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/>
              <a:t>The dataset may contain </a:t>
            </a:r>
            <a:r>
              <a:rPr lang="en-US" sz="1600" dirty="0">
                <a:solidFill>
                  <a:srgbClr val="EC7614"/>
                </a:solidFill>
              </a:rPr>
              <a:t>a large number of </a:t>
            </a:r>
            <a:r>
              <a:rPr lang="en-US" sz="1600" dirty="0" smtClean="0">
                <a:solidFill>
                  <a:srgbClr val="EC7614"/>
                </a:solidFill>
              </a:rPr>
              <a:t>features</a:t>
            </a:r>
            <a:r>
              <a:rPr lang="en-US" sz="1600" dirty="0" smtClean="0"/>
              <a:t> which can lead to difficulties like overfitting and poor performance of classifiers.</a:t>
            </a:r>
            <a:endParaRPr sz="700" dirty="0">
              <a:solidFill>
                <a:srgbClr val="EC7614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4" name="Google Shape;124;p16"/>
          <p:cNvSpPr txBox="1"/>
          <p:nvPr/>
        </p:nvSpPr>
        <p:spPr>
          <a:xfrm>
            <a:off x="1292956" y="3796206"/>
            <a:ext cx="755424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/>
              <a:t>The dataset provided for the competition </a:t>
            </a:r>
            <a:r>
              <a:rPr lang="en-US" sz="1600" dirty="0" smtClean="0"/>
              <a:t>is </a:t>
            </a:r>
            <a:r>
              <a:rPr lang="en-US" sz="1600" dirty="0">
                <a:solidFill>
                  <a:srgbClr val="EC7614"/>
                </a:solidFill>
              </a:rPr>
              <a:t>limited in size</a:t>
            </a:r>
            <a:r>
              <a:rPr lang="en-US" sz="1600" dirty="0"/>
              <a:t>, which can make it difficult to train and evaluate</a:t>
            </a:r>
            <a:endParaRPr sz="700" dirty="0">
              <a:solidFill>
                <a:srgbClr val="EC7614"/>
              </a:solidFill>
            </a:endParaRPr>
          </a:p>
        </p:txBody>
      </p:sp>
      <p:grpSp>
        <p:nvGrpSpPr>
          <p:cNvPr id="40" name="Google Shape;435;p26"/>
          <p:cNvGrpSpPr/>
          <p:nvPr/>
        </p:nvGrpSpPr>
        <p:grpSpPr>
          <a:xfrm>
            <a:off x="631772" y="1781639"/>
            <a:ext cx="421346" cy="427850"/>
            <a:chOff x="16062331" y="8061331"/>
            <a:chExt cx="1196969" cy="1196969"/>
          </a:xfrm>
        </p:grpSpPr>
        <p:sp>
          <p:nvSpPr>
            <p:cNvPr id="41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435;p26"/>
          <p:cNvGrpSpPr/>
          <p:nvPr/>
        </p:nvGrpSpPr>
        <p:grpSpPr>
          <a:xfrm>
            <a:off x="599082" y="3212002"/>
            <a:ext cx="421346" cy="427850"/>
            <a:chOff x="16062331" y="8061331"/>
            <a:chExt cx="1196969" cy="1196969"/>
          </a:xfrm>
        </p:grpSpPr>
        <p:sp>
          <p:nvSpPr>
            <p:cNvPr id="49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124;p16"/>
          <p:cNvSpPr txBox="1"/>
          <p:nvPr/>
        </p:nvSpPr>
        <p:spPr>
          <a:xfrm>
            <a:off x="1292956" y="1694135"/>
            <a:ext cx="7859149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>
                <a:solidFill>
                  <a:srgbClr val="EC7614"/>
                </a:solidFill>
              </a:rPr>
              <a:t>Understanding the domain and context </a:t>
            </a:r>
            <a:r>
              <a:rPr lang="en-US" sz="1600" dirty="0"/>
              <a:t>of the class comments may be necessary to build accurate classifiers, but this knowledge may not be readily </a:t>
            </a:r>
            <a:r>
              <a:rPr lang="en-US" sz="1600" dirty="0" smtClean="0"/>
              <a:t>available</a:t>
            </a:r>
            <a:endParaRPr lang="en-US" sz="700" dirty="0">
              <a:solidFill>
                <a:srgbClr val="EC7614"/>
              </a:solidFill>
            </a:endParaRPr>
          </a:p>
        </p:txBody>
      </p:sp>
      <p:sp>
        <p:nvSpPr>
          <p:cNvPr id="68" name="Google Shape;124;p16"/>
          <p:cNvSpPr txBox="1"/>
          <p:nvPr/>
        </p:nvSpPr>
        <p:spPr>
          <a:xfrm>
            <a:off x="1292956" y="4596327"/>
            <a:ext cx="755424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>
                <a:solidFill>
                  <a:srgbClr val="EC7614"/>
                </a:solidFill>
              </a:rPr>
              <a:t>evaluation metric </a:t>
            </a:r>
            <a:r>
              <a:rPr lang="en-US" sz="1600" dirty="0" smtClean="0">
                <a:solidFill>
                  <a:srgbClr val="EC7614"/>
                </a:solidFill>
              </a:rPr>
              <a:t>may </a:t>
            </a:r>
            <a:r>
              <a:rPr lang="en-US" sz="1600" dirty="0">
                <a:solidFill>
                  <a:srgbClr val="EC7614"/>
                </a:solidFill>
              </a:rPr>
              <a:t>not well designed </a:t>
            </a:r>
            <a:r>
              <a:rPr lang="en-US" sz="1600" dirty="0"/>
              <a:t>for the </a:t>
            </a:r>
            <a:r>
              <a:rPr lang="en-US" sz="1600" dirty="0" smtClean="0"/>
              <a:t>task</a:t>
            </a:r>
            <a:endParaRPr sz="700" dirty="0">
              <a:solidFill>
                <a:srgbClr val="EC7614"/>
              </a:solidFill>
            </a:endParaRPr>
          </a:p>
        </p:txBody>
      </p:sp>
      <p:grpSp>
        <p:nvGrpSpPr>
          <p:cNvPr id="69" name="Google Shape;423;p26"/>
          <p:cNvGrpSpPr/>
          <p:nvPr/>
        </p:nvGrpSpPr>
        <p:grpSpPr>
          <a:xfrm>
            <a:off x="648851" y="1114969"/>
            <a:ext cx="373979" cy="389120"/>
            <a:chOff x="14329211" y="8061331"/>
            <a:chExt cx="1191720" cy="1196969"/>
          </a:xfrm>
        </p:grpSpPr>
        <p:sp>
          <p:nvSpPr>
            <p:cNvPr id="70" name="Google Shape;424;p26"/>
            <p:cNvSpPr/>
            <p:nvPr/>
          </p:nvSpPr>
          <p:spPr>
            <a:xfrm>
              <a:off x="14329211" y="8061331"/>
              <a:ext cx="1191720" cy="1196969"/>
            </a:xfrm>
            <a:custGeom>
              <a:avLst/>
              <a:gdLst/>
              <a:ahLst/>
              <a:cxnLst/>
              <a:rect l="l" t="t" r="r" b="b"/>
              <a:pathLst>
                <a:path w="1191720" h="1196969" extrusionOk="0">
                  <a:moveTo>
                    <a:pt x="1098645" y="1196969"/>
                  </a:moveTo>
                  <a:lnTo>
                    <a:pt x="93083" y="1196969"/>
                  </a:lnTo>
                  <a:cubicBezTo>
                    <a:pt x="41753" y="1196969"/>
                    <a:pt x="0" y="1155231"/>
                    <a:pt x="0" y="1103920"/>
                  </a:cubicBezTo>
                  <a:lnTo>
                    <a:pt x="0" y="93042"/>
                  </a:lnTo>
                  <a:cubicBezTo>
                    <a:pt x="0" y="41738"/>
                    <a:pt x="41753" y="0"/>
                    <a:pt x="93083" y="0"/>
                  </a:cubicBezTo>
                  <a:lnTo>
                    <a:pt x="1098645" y="0"/>
                  </a:lnTo>
                  <a:cubicBezTo>
                    <a:pt x="1149967" y="0"/>
                    <a:pt x="1191721" y="41738"/>
                    <a:pt x="1191721" y="93042"/>
                  </a:cubicBezTo>
                  <a:lnTo>
                    <a:pt x="1191721" y="1103920"/>
                  </a:lnTo>
                  <a:cubicBezTo>
                    <a:pt x="1191721" y="1155231"/>
                    <a:pt x="1149967" y="1196969"/>
                    <a:pt x="1098645" y="1196969"/>
                  </a:cubicBezTo>
                  <a:close/>
                  <a:moveTo>
                    <a:pt x="93083" y="29614"/>
                  </a:moveTo>
                  <a:cubicBezTo>
                    <a:pt x="58092" y="29614"/>
                    <a:pt x="29625" y="58071"/>
                    <a:pt x="29625" y="93042"/>
                  </a:cubicBezTo>
                  <a:lnTo>
                    <a:pt x="29625" y="1103920"/>
                  </a:lnTo>
                  <a:cubicBezTo>
                    <a:pt x="29625" y="1138898"/>
                    <a:pt x="58092" y="1167355"/>
                    <a:pt x="93083" y="1167355"/>
                  </a:cubicBezTo>
                  <a:lnTo>
                    <a:pt x="1098645" y="1167355"/>
                  </a:lnTo>
                  <a:cubicBezTo>
                    <a:pt x="1133629" y="1167355"/>
                    <a:pt x="1162096" y="1138898"/>
                    <a:pt x="1162096" y="1103920"/>
                  </a:cubicBezTo>
                  <a:lnTo>
                    <a:pt x="1162096" y="93042"/>
                  </a:lnTo>
                  <a:cubicBezTo>
                    <a:pt x="1162096" y="58071"/>
                    <a:pt x="1133629" y="29614"/>
                    <a:pt x="1098645" y="29614"/>
                  </a:cubicBezTo>
                  <a:lnTo>
                    <a:pt x="93083" y="29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25;p26"/>
            <p:cNvSpPr/>
            <p:nvPr/>
          </p:nvSpPr>
          <p:spPr>
            <a:xfrm>
              <a:off x="14561713" y="8767181"/>
              <a:ext cx="173463" cy="233061"/>
            </a:xfrm>
            <a:custGeom>
              <a:avLst/>
              <a:gdLst/>
              <a:ahLst/>
              <a:cxnLst/>
              <a:rect l="l" t="t" r="r" b="b"/>
              <a:pathLst>
                <a:path w="173463" h="233061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233062"/>
                  </a:lnTo>
                  <a:lnTo>
                    <a:pt x="0" y="233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26;p26"/>
            <p:cNvSpPr/>
            <p:nvPr/>
          </p:nvSpPr>
          <p:spPr>
            <a:xfrm rot="10800000">
              <a:off x="15122178" y="8268818"/>
              <a:ext cx="173463" cy="731424"/>
            </a:xfrm>
            <a:custGeom>
              <a:avLst/>
              <a:gdLst/>
              <a:ahLst/>
              <a:cxnLst/>
              <a:rect l="l" t="t" r="r" b="b"/>
              <a:pathLst>
                <a:path w="173463" h="73142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731425"/>
                  </a:lnTo>
                  <a:lnTo>
                    <a:pt x="0" y="73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27;p26"/>
            <p:cNvSpPr/>
            <p:nvPr/>
          </p:nvSpPr>
          <p:spPr>
            <a:xfrm>
              <a:off x="14841947" y="8525608"/>
              <a:ext cx="173463" cy="474634"/>
            </a:xfrm>
            <a:custGeom>
              <a:avLst/>
              <a:gdLst/>
              <a:ahLst/>
              <a:cxnLst/>
              <a:rect l="l" t="t" r="r" b="b"/>
              <a:pathLst>
                <a:path w="173463" h="47463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474634"/>
                  </a:lnTo>
                  <a:lnTo>
                    <a:pt x="0" y="4746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28;p26"/>
            <p:cNvSpPr/>
            <p:nvPr/>
          </p:nvSpPr>
          <p:spPr>
            <a:xfrm>
              <a:off x="14470889" y="8985436"/>
              <a:ext cx="908371" cy="29613"/>
            </a:xfrm>
            <a:custGeom>
              <a:avLst/>
              <a:gdLst/>
              <a:ahLst/>
              <a:cxnLst/>
              <a:rect l="l" t="t" r="r" b="b"/>
              <a:pathLst>
                <a:path w="908371" h="29613" extrusionOk="0">
                  <a:moveTo>
                    <a:pt x="893559" y="29614"/>
                  </a:moveTo>
                  <a:lnTo>
                    <a:pt x="14812" y="29614"/>
                  </a:lnTo>
                  <a:cubicBezTo>
                    <a:pt x="6632" y="29614"/>
                    <a:pt x="0" y="22984"/>
                    <a:pt x="0" y="14807"/>
                  </a:cubicBezTo>
                  <a:cubicBezTo>
                    <a:pt x="0" y="6630"/>
                    <a:pt x="6632" y="0"/>
                    <a:pt x="14812" y="0"/>
                  </a:cubicBezTo>
                  <a:lnTo>
                    <a:pt x="893559" y="0"/>
                  </a:lnTo>
                  <a:cubicBezTo>
                    <a:pt x="901739" y="0"/>
                    <a:pt x="908371" y="6630"/>
                    <a:pt x="908371" y="14807"/>
                  </a:cubicBezTo>
                  <a:cubicBezTo>
                    <a:pt x="908371" y="22984"/>
                    <a:pt x="901739" y="29614"/>
                    <a:pt x="893559" y="29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423;p26"/>
          <p:cNvGrpSpPr/>
          <p:nvPr/>
        </p:nvGrpSpPr>
        <p:grpSpPr>
          <a:xfrm>
            <a:off x="631772" y="2457830"/>
            <a:ext cx="373979" cy="389120"/>
            <a:chOff x="14329211" y="8061331"/>
            <a:chExt cx="1191720" cy="1196969"/>
          </a:xfrm>
        </p:grpSpPr>
        <p:sp>
          <p:nvSpPr>
            <p:cNvPr id="76" name="Google Shape;424;p26"/>
            <p:cNvSpPr/>
            <p:nvPr/>
          </p:nvSpPr>
          <p:spPr>
            <a:xfrm>
              <a:off x="14329211" y="8061331"/>
              <a:ext cx="1191720" cy="1196969"/>
            </a:xfrm>
            <a:custGeom>
              <a:avLst/>
              <a:gdLst/>
              <a:ahLst/>
              <a:cxnLst/>
              <a:rect l="l" t="t" r="r" b="b"/>
              <a:pathLst>
                <a:path w="1191720" h="1196969" extrusionOk="0">
                  <a:moveTo>
                    <a:pt x="1098645" y="1196969"/>
                  </a:moveTo>
                  <a:lnTo>
                    <a:pt x="93083" y="1196969"/>
                  </a:lnTo>
                  <a:cubicBezTo>
                    <a:pt x="41753" y="1196969"/>
                    <a:pt x="0" y="1155231"/>
                    <a:pt x="0" y="1103920"/>
                  </a:cubicBezTo>
                  <a:lnTo>
                    <a:pt x="0" y="93042"/>
                  </a:lnTo>
                  <a:cubicBezTo>
                    <a:pt x="0" y="41738"/>
                    <a:pt x="41753" y="0"/>
                    <a:pt x="93083" y="0"/>
                  </a:cubicBezTo>
                  <a:lnTo>
                    <a:pt x="1098645" y="0"/>
                  </a:lnTo>
                  <a:cubicBezTo>
                    <a:pt x="1149967" y="0"/>
                    <a:pt x="1191721" y="41738"/>
                    <a:pt x="1191721" y="93042"/>
                  </a:cubicBezTo>
                  <a:lnTo>
                    <a:pt x="1191721" y="1103920"/>
                  </a:lnTo>
                  <a:cubicBezTo>
                    <a:pt x="1191721" y="1155231"/>
                    <a:pt x="1149967" y="1196969"/>
                    <a:pt x="1098645" y="1196969"/>
                  </a:cubicBezTo>
                  <a:close/>
                  <a:moveTo>
                    <a:pt x="93083" y="29614"/>
                  </a:moveTo>
                  <a:cubicBezTo>
                    <a:pt x="58092" y="29614"/>
                    <a:pt x="29625" y="58071"/>
                    <a:pt x="29625" y="93042"/>
                  </a:cubicBezTo>
                  <a:lnTo>
                    <a:pt x="29625" y="1103920"/>
                  </a:lnTo>
                  <a:cubicBezTo>
                    <a:pt x="29625" y="1138898"/>
                    <a:pt x="58092" y="1167355"/>
                    <a:pt x="93083" y="1167355"/>
                  </a:cubicBezTo>
                  <a:lnTo>
                    <a:pt x="1098645" y="1167355"/>
                  </a:lnTo>
                  <a:cubicBezTo>
                    <a:pt x="1133629" y="1167355"/>
                    <a:pt x="1162096" y="1138898"/>
                    <a:pt x="1162096" y="1103920"/>
                  </a:cubicBezTo>
                  <a:lnTo>
                    <a:pt x="1162096" y="93042"/>
                  </a:lnTo>
                  <a:cubicBezTo>
                    <a:pt x="1162096" y="58071"/>
                    <a:pt x="1133629" y="29614"/>
                    <a:pt x="1098645" y="29614"/>
                  </a:cubicBezTo>
                  <a:lnTo>
                    <a:pt x="93083" y="29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25;p26"/>
            <p:cNvSpPr/>
            <p:nvPr/>
          </p:nvSpPr>
          <p:spPr>
            <a:xfrm>
              <a:off x="14561713" y="8767181"/>
              <a:ext cx="173463" cy="233061"/>
            </a:xfrm>
            <a:custGeom>
              <a:avLst/>
              <a:gdLst/>
              <a:ahLst/>
              <a:cxnLst/>
              <a:rect l="l" t="t" r="r" b="b"/>
              <a:pathLst>
                <a:path w="173463" h="233061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233062"/>
                  </a:lnTo>
                  <a:lnTo>
                    <a:pt x="0" y="233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26;p26"/>
            <p:cNvSpPr/>
            <p:nvPr/>
          </p:nvSpPr>
          <p:spPr>
            <a:xfrm rot="10800000">
              <a:off x="15122178" y="8268818"/>
              <a:ext cx="173463" cy="731424"/>
            </a:xfrm>
            <a:custGeom>
              <a:avLst/>
              <a:gdLst/>
              <a:ahLst/>
              <a:cxnLst/>
              <a:rect l="l" t="t" r="r" b="b"/>
              <a:pathLst>
                <a:path w="173463" h="73142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731425"/>
                  </a:lnTo>
                  <a:lnTo>
                    <a:pt x="0" y="73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27;p26"/>
            <p:cNvSpPr/>
            <p:nvPr/>
          </p:nvSpPr>
          <p:spPr>
            <a:xfrm>
              <a:off x="14841947" y="8525608"/>
              <a:ext cx="173463" cy="474634"/>
            </a:xfrm>
            <a:custGeom>
              <a:avLst/>
              <a:gdLst/>
              <a:ahLst/>
              <a:cxnLst/>
              <a:rect l="l" t="t" r="r" b="b"/>
              <a:pathLst>
                <a:path w="173463" h="47463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474634"/>
                  </a:lnTo>
                  <a:lnTo>
                    <a:pt x="0" y="4746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28;p26"/>
            <p:cNvSpPr/>
            <p:nvPr/>
          </p:nvSpPr>
          <p:spPr>
            <a:xfrm>
              <a:off x="14470889" y="8985436"/>
              <a:ext cx="908371" cy="29613"/>
            </a:xfrm>
            <a:custGeom>
              <a:avLst/>
              <a:gdLst/>
              <a:ahLst/>
              <a:cxnLst/>
              <a:rect l="l" t="t" r="r" b="b"/>
              <a:pathLst>
                <a:path w="908371" h="29613" extrusionOk="0">
                  <a:moveTo>
                    <a:pt x="893559" y="29614"/>
                  </a:moveTo>
                  <a:lnTo>
                    <a:pt x="14812" y="29614"/>
                  </a:lnTo>
                  <a:cubicBezTo>
                    <a:pt x="6632" y="29614"/>
                    <a:pt x="0" y="22984"/>
                    <a:pt x="0" y="14807"/>
                  </a:cubicBezTo>
                  <a:cubicBezTo>
                    <a:pt x="0" y="6630"/>
                    <a:pt x="6632" y="0"/>
                    <a:pt x="14812" y="0"/>
                  </a:cubicBezTo>
                  <a:lnTo>
                    <a:pt x="893559" y="0"/>
                  </a:lnTo>
                  <a:cubicBezTo>
                    <a:pt x="901739" y="0"/>
                    <a:pt x="908371" y="6630"/>
                    <a:pt x="908371" y="14807"/>
                  </a:cubicBezTo>
                  <a:cubicBezTo>
                    <a:pt x="908371" y="22984"/>
                    <a:pt x="901739" y="29614"/>
                    <a:pt x="893559" y="29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423;p26"/>
          <p:cNvGrpSpPr/>
          <p:nvPr/>
        </p:nvGrpSpPr>
        <p:grpSpPr>
          <a:xfrm>
            <a:off x="622763" y="3848639"/>
            <a:ext cx="373979" cy="389120"/>
            <a:chOff x="14329211" y="8061331"/>
            <a:chExt cx="1191720" cy="1196969"/>
          </a:xfrm>
        </p:grpSpPr>
        <p:sp>
          <p:nvSpPr>
            <p:cNvPr id="82" name="Google Shape;424;p26"/>
            <p:cNvSpPr/>
            <p:nvPr/>
          </p:nvSpPr>
          <p:spPr>
            <a:xfrm>
              <a:off x="14329211" y="8061331"/>
              <a:ext cx="1191720" cy="1196969"/>
            </a:xfrm>
            <a:custGeom>
              <a:avLst/>
              <a:gdLst/>
              <a:ahLst/>
              <a:cxnLst/>
              <a:rect l="l" t="t" r="r" b="b"/>
              <a:pathLst>
                <a:path w="1191720" h="1196969" extrusionOk="0">
                  <a:moveTo>
                    <a:pt x="1098645" y="1196969"/>
                  </a:moveTo>
                  <a:lnTo>
                    <a:pt x="93083" y="1196969"/>
                  </a:lnTo>
                  <a:cubicBezTo>
                    <a:pt x="41753" y="1196969"/>
                    <a:pt x="0" y="1155231"/>
                    <a:pt x="0" y="1103920"/>
                  </a:cubicBezTo>
                  <a:lnTo>
                    <a:pt x="0" y="93042"/>
                  </a:lnTo>
                  <a:cubicBezTo>
                    <a:pt x="0" y="41738"/>
                    <a:pt x="41753" y="0"/>
                    <a:pt x="93083" y="0"/>
                  </a:cubicBezTo>
                  <a:lnTo>
                    <a:pt x="1098645" y="0"/>
                  </a:lnTo>
                  <a:cubicBezTo>
                    <a:pt x="1149967" y="0"/>
                    <a:pt x="1191721" y="41738"/>
                    <a:pt x="1191721" y="93042"/>
                  </a:cubicBezTo>
                  <a:lnTo>
                    <a:pt x="1191721" y="1103920"/>
                  </a:lnTo>
                  <a:cubicBezTo>
                    <a:pt x="1191721" y="1155231"/>
                    <a:pt x="1149967" y="1196969"/>
                    <a:pt x="1098645" y="1196969"/>
                  </a:cubicBezTo>
                  <a:close/>
                  <a:moveTo>
                    <a:pt x="93083" y="29614"/>
                  </a:moveTo>
                  <a:cubicBezTo>
                    <a:pt x="58092" y="29614"/>
                    <a:pt x="29625" y="58071"/>
                    <a:pt x="29625" y="93042"/>
                  </a:cubicBezTo>
                  <a:lnTo>
                    <a:pt x="29625" y="1103920"/>
                  </a:lnTo>
                  <a:cubicBezTo>
                    <a:pt x="29625" y="1138898"/>
                    <a:pt x="58092" y="1167355"/>
                    <a:pt x="93083" y="1167355"/>
                  </a:cubicBezTo>
                  <a:lnTo>
                    <a:pt x="1098645" y="1167355"/>
                  </a:lnTo>
                  <a:cubicBezTo>
                    <a:pt x="1133629" y="1167355"/>
                    <a:pt x="1162096" y="1138898"/>
                    <a:pt x="1162096" y="1103920"/>
                  </a:cubicBezTo>
                  <a:lnTo>
                    <a:pt x="1162096" y="93042"/>
                  </a:lnTo>
                  <a:cubicBezTo>
                    <a:pt x="1162096" y="58071"/>
                    <a:pt x="1133629" y="29614"/>
                    <a:pt x="1098645" y="29614"/>
                  </a:cubicBezTo>
                  <a:lnTo>
                    <a:pt x="93083" y="29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425;p26"/>
            <p:cNvSpPr/>
            <p:nvPr/>
          </p:nvSpPr>
          <p:spPr>
            <a:xfrm>
              <a:off x="14561713" y="8767181"/>
              <a:ext cx="173463" cy="233061"/>
            </a:xfrm>
            <a:custGeom>
              <a:avLst/>
              <a:gdLst/>
              <a:ahLst/>
              <a:cxnLst/>
              <a:rect l="l" t="t" r="r" b="b"/>
              <a:pathLst>
                <a:path w="173463" h="233061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233062"/>
                  </a:lnTo>
                  <a:lnTo>
                    <a:pt x="0" y="2330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426;p26"/>
            <p:cNvSpPr/>
            <p:nvPr/>
          </p:nvSpPr>
          <p:spPr>
            <a:xfrm rot="10800000">
              <a:off x="15122178" y="8268818"/>
              <a:ext cx="173463" cy="731424"/>
            </a:xfrm>
            <a:custGeom>
              <a:avLst/>
              <a:gdLst/>
              <a:ahLst/>
              <a:cxnLst/>
              <a:rect l="l" t="t" r="r" b="b"/>
              <a:pathLst>
                <a:path w="173463" h="73142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731425"/>
                  </a:lnTo>
                  <a:lnTo>
                    <a:pt x="0" y="731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427;p26"/>
            <p:cNvSpPr/>
            <p:nvPr/>
          </p:nvSpPr>
          <p:spPr>
            <a:xfrm>
              <a:off x="14841947" y="8525608"/>
              <a:ext cx="173463" cy="474634"/>
            </a:xfrm>
            <a:custGeom>
              <a:avLst/>
              <a:gdLst/>
              <a:ahLst/>
              <a:cxnLst/>
              <a:rect l="l" t="t" r="r" b="b"/>
              <a:pathLst>
                <a:path w="173463" h="474634" extrusionOk="0">
                  <a:moveTo>
                    <a:pt x="0" y="0"/>
                  </a:moveTo>
                  <a:lnTo>
                    <a:pt x="173463" y="0"/>
                  </a:lnTo>
                  <a:lnTo>
                    <a:pt x="173463" y="474634"/>
                  </a:lnTo>
                  <a:lnTo>
                    <a:pt x="0" y="4746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428;p26"/>
            <p:cNvSpPr/>
            <p:nvPr/>
          </p:nvSpPr>
          <p:spPr>
            <a:xfrm>
              <a:off x="14470889" y="8985436"/>
              <a:ext cx="908371" cy="29613"/>
            </a:xfrm>
            <a:custGeom>
              <a:avLst/>
              <a:gdLst/>
              <a:ahLst/>
              <a:cxnLst/>
              <a:rect l="l" t="t" r="r" b="b"/>
              <a:pathLst>
                <a:path w="908371" h="29613" extrusionOk="0">
                  <a:moveTo>
                    <a:pt x="893559" y="29614"/>
                  </a:moveTo>
                  <a:lnTo>
                    <a:pt x="14812" y="29614"/>
                  </a:lnTo>
                  <a:cubicBezTo>
                    <a:pt x="6632" y="29614"/>
                    <a:pt x="0" y="22984"/>
                    <a:pt x="0" y="14807"/>
                  </a:cubicBezTo>
                  <a:cubicBezTo>
                    <a:pt x="0" y="6630"/>
                    <a:pt x="6632" y="0"/>
                    <a:pt x="14812" y="0"/>
                  </a:cubicBezTo>
                  <a:lnTo>
                    <a:pt x="893559" y="0"/>
                  </a:lnTo>
                  <a:cubicBezTo>
                    <a:pt x="901739" y="0"/>
                    <a:pt x="908371" y="6630"/>
                    <a:pt x="908371" y="14807"/>
                  </a:cubicBezTo>
                  <a:cubicBezTo>
                    <a:pt x="908371" y="22984"/>
                    <a:pt x="901739" y="29614"/>
                    <a:pt x="893559" y="29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6259" y="1175959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0" y="1838493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16751" y="2494047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>
            <a:off x="16751" y="3290782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8144" y="3901467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oogle Shape;435;p26"/>
          <p:cNvGrpSpPr/>
          <p:nvPr/>
        </p:nvGrpSpPr>
        <p:grpSpPr>
          <a:xfrm>
            <a:off x="622766" y="4554758"/>
            <a:ext cx="421346" cy="427850"/>
            <a:chOff x="16062331" y="8061331"/>
            <a:chExt cx="1196969" cy="1196969"/>
          </a:xfrm>
        </p:grpSpPr>
        <p:sp>
          <p:nvSpPr>
            <p:cNvPr id="45" name="Google Shape;436;p26"/>
            <p:cNvSpPr/>
            <p:nvPr/>
          </p:nvSpPr>
          <p:spPr>
            <a:xfrm>
              <a:off x="16295102" y="8294109"/>
              <a:ext cx="731418" cy="731418"/>
            </a:xfrm>
            <a:custGeom>
              <a:avLst/>
              <a:gdLst/>
              <a:ahLst/>
              <a:cxnLst/>
              <a:rect l="l" t="t" r="r" b="b"/>
              <a:pathLst>
                <a:path w="731418" h="731418" extrusionOk="0">
                  <a:moveTo>
                    <a:pt x="365709" y="731419"/>
                  </a:moveTo>
                  <a:cubicBezTo>
                    <a:pt x="164054" y="731419"/>
                    <a:pt x="0" y="567365"/>
                    <a:pt x="0" y="365709"/>
                  </a:cubicBezTo>
                  <a:cubicBezTo>
                    <a:pt x="0" y="164054"/>
                    <a:pt x="164054" y="0"/>
                    <a:pt x="365709" y="0"/>
                  </a:cubicBezTo>
                  <a:cubicBezTo>
                    <a:pt x="567365" y="0"/>
                    <a:pt x="731419" y="164054"/>
                    <a:pt x="731419" y="365709"/>
                  </a:cubicBezTo>
                  <a:cubicBezTo>
                    <a:pt x="731419" y="567365"/>
                    <a:pt x="567365" y="731419"/>
                    <a:pt x="365709" y="731419"/>
                  </a:cubicBezTo>
                  <a:close/>
                  <a:moveTo>
                    <a:pt x="365709" y="28166"/>
                  </a:moveTo>
                  <a:cubicBezTo>
                    <a:pt x="179588" y="28166"/>
                    <a:pt x="28166" y="179588"/>
                    <a:pt x="28166" y="365709"/>
                  </a:cubicBezTo>
                  <a:cubicBezTo>
                    <a:pt x="28166" y="551831"/>
                    <a:pt x="179588" y="703252"/>
                    <a:pt x="365709" y="703252"/>
                  </a:cubicBezTo>
                  <a:cubicBezTo>
                    <a:pt x="551831" y="703252"/>
                    <a:pt x="703252" y="551831"/>
                    <a:pt x="703252" y="365709"/>
                  </a:cubicBezTo>
                  <a:cubicBezTo>
                    <a:pt x="703252" y="179588"/>
                    <a:pt x="551831" y="28166"/>
                    <a:pt x="365709" y="28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37;p26"/>
            <p:cNvSpPr/>
            <p:nvPr/>
          </p:nvSpPr>
          <p:spPr>
            <a:xfrm>
              <a:off x="16444772" y="8443774"/>
              <a:ext cx="432081" cy="432081"/>
            </a:xfrm>
            <a:custGeom>
              <a:avLst/>
              <a:gdLst/>
              <a:ahLst/>
              <a:cxnLst/>
              <a:rect l="l" t="t" r="r" b="b"/>
              <a:pathLst>
                <a:path w="432081" h="432081" extrusionOk="0">
                  <a:moveTo>
                    <a:pt x="432082" y="216041"/>
                  </a:moveTo>
                  <a:cubicBezTo>
                    <a:pt x="432082" y="335357"/>
                    <a:pt x="335357" y="432082"/>
                    <a:pt x="216041" y="432082"/>
                  </a:cubicBezTo>
                  <a:cubicBezTo>
                    <a:pt x="96725" y="432082"/>
                    <a:pt x="0" y="335357"/>
                    <a:pt x="0" y="216041"/>
                  </a:cubicBezTo>
                  <a:cubicBezTo>
                    <a:pt x="0" y="96725"/>
                    <a:pt x="96725" y="0"/>
                    <a:pt x="216041" y="0"/>
                  </a:cubicBezTo>
                  <a:cubicBezTo>
                    <a:pt x="335357" y="0"/>
                    <a:pt x="432082" y="96725"/>
                    <a:pt x="432082" y="2160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38;p26"/>
            <p:cNvSpPr/>
            <p:nvPr/>
          </p:nvSpPr>
          <p:spPr>
            <a:xfrm>
              <a:off x="16062331" y="8061331"/>
              <a:ext cx="1196969" cy="1196969"/>
            </a:xfrm>
            <a:custGeom>
              <a:avLst/>
              <a:gdLst/>
              <a:ahLst/>
              <a:cxnLst/>
              <a:rect l="l" t="t" r="r" b="b"/>
              <a:pathLst>
                <a:path w="1196969" h="1196969" extrusionOk="0">
                  <a:moveTo>
                    <a:pt x="660226" y="1196969"/>
                  </a:moveTo>
                  <a:lnTo>
                    <a:pt x="536736" y="1196969"/>
                  </a:lnTo>
                  <a:cubicBezTo>
                    <a:pt x="529798" y="1196969"/>
                    <a:pt x="523898" y="1191915"/>
                    <a:pt x="522825" y="1185066"/>
                  </a:cubicBezTo>
                  <a:lnTo>
                    <a:pt x="503612" y="1062271"/>
                  </a:lnTo>
                  <a:cubicBezTo>
                    <a:pt x="444054" y="1050175"/>
                    <a:pt x="388306" y="1027084"/>
                    <a:pt x="337619" y="993519"/>
                  </a:cubicBezTo>
                  <a:lnTo>
                    <a:pt x="237207" y="1066761"/>
                  </a:lnTo>
                  <a:cubicBezTo>
                    <a:pt x="231596" y="1070853"/>
                    <a:pt x="223860" y="1070248"/>
                    <a:pt x="218950" y="1065338"/>
                  </a:cubicBezTo>
                  <a:lnTo>
                    <a:pt x="131631" y="978019"/>
                  </a:lnTo>
                  <a:cubicBezTo>
                    <a:pt x="126721" y="973116"/>
                    <a:pt x="126123" y="965366"/>
                    <a:pt x="130208" y="959762"/>
                  </a:cubicBezTo>
                  <a:lnTo>
                    <a:pt x="203450" y="859350"/>
                  </a:lnTo>
                  <a:cubicBezTo>
                    <a:pt x="169885" y="808663"/>
                    <a:pt x="146794" y="752915"/>
                    <a:pt x="134698" y="693357"/>
                  </a:cubicBezTo>
                  <a:lnTo>
                    <a:pt x="11903" y="674144"/>
                  </a:lnTo>
                  <a:cubicBezTo>
                    <a:pt x="5054" y="673071"/>
                    <a:pt x="0" y="667171"/>
                    <a:pt x="0" y="660233"/>
                  </a:cubicBezTo>
                  <a:lnTo>
                    <a:pt x="0" y="536736"/>
                  </a:lnTo>
                  <a:cubicBezTo>
                    <a:pt x="0" y="529798"/>
                    <a:pt x="5054" y="523898"/>
                    <a:pt x="11903" y="522825"/>
                  </a:cubicBezTo>
                  <a:lnTo>
                    <a:pt x="134698" y="503612"/>
                  </a:lnTo>
                  <a:cubicBezTo>
                    <a:pt x="146794" y="444054"/>
                    <a:pt x="169879" y="388306"/>
                    <a:pt x="203450" y="337619"/>
                  </a:cubicBezTo>
                  <a:lnTo>
                    <a:pt x="130208" y="237214"/>
                  </a:lnTo>
                  <a:cubicBezTo>
                    <a:pt x="126123" y="231610"/>
                    <a:pt x="126721" y="223860"/>
                    <a:pt x="131631" y="218957"/>
                  </a:cubicBezTo>
                  <a:lnTo>
                    <a:pt x="218950" y="131631"/>
                  </a:lnTo>
                  <a:cubicBezTo>
                    <a:pt x="223846" y="126721"/>
                    <a:pt x="231596" y="126116"/>
                    <a:pt x="237207" y="130208"/>
                  </a:cubicBezTo>
                  <a:lnTo>
                    <a:pt x="337619" y="203450"/>
                  </a:lnTo>
                  <a:cubicBezTo>
                    <a:pt x="388306" y="169885"/>
                    <a:pt x="444054" y="146794"/>
                    <a:pt x="503605" y="134698"/>
                  </a:cubicBezTo>
                  <a:lnTo>
                    <a:pt x="522825" y="11903"/>
                  </a:lnTo>
                  <a:cubicBezTo>
                    <a:pt x="523898" y="5054"/>
                    <a:pt x="529798" y="0"/>
                    <a:pt x="536736" y="0"/>
                  </a:cubicBezTo>
                  <a:lnTo>
                    <a:pt x="660226" y="0"/>
                  </a:lnTo>
                  <a:cubicBezTo>
                    <a:pt x="667164" y="0"/>
                    <a:pt x="673064" y="5054"/>
                    <a:pt x="674137" y="11903"/>
                  </a:cubicBezTo>
                  <a:lnTo>
                    <a:pt x="693357" y="134698"/>
                  </a:lnTo>
                  <a:cubicBezTo>
                    <a:pt x="752915" y="146794"/>
                    <a:pt x="808663" y="169885"/>
                    <a:pt x="859344" y="203450"/>
                  </a:cubicBezTo>
                  <a:lnTo>
                    <a:pt x="959755" y="130208"/>
                  </a:lnTo>
                  <a:cubicBezTo>
                    <a:pt x="965366" y="126116"/>
                    <a:pt x="973109" y="126721"/>
                    <a:pt x="978012" y="131631"/>
                  </a:cubicBezTo>
                  <a:lnTo>
                    <a:pt x="1065338" y="218957"/>
                  </a:lnTo>
                  <a:cubicBezTo>
                    <a:pt x="1070248" y="223860"/>
                    <a:pt x="1070846" y="231610"/>
                    <a:pt x="1066761" y="237214"/>
                  </a:cubicBezTo>
                  <a:lnTo>
                    <a:pt x="993519" y="337619"/>
                  </a:lnTo>
                  <a:cubicBezTo>
                    <a:pt x="1027090" y="388320"/>
                    <a:pt x="1050182" y="444075"/>
                    <a:pt x="1062264" y="503612"/>
                  </a:cubicBezTo>
                  <a:lnTo>
                    <a:pt x="1185066" y="522825"/>
                  </a:lnTo>
                  <a:cubicBezTo>
                    <a:pt x="1191915" y="523898"/>
                    <a:pt x="1196969" y="529798"/>
                    <a:pt x="1196969" y="536736"/>
                  </a:cubicBezTo>
                  <a:lnTo>
                    <a:pt x="1196969" y="660233"/>
                  </a:lnTo>
                  <a:cubicBezTo>
                    <a:pt x="1196969" y="667171"/>
                    <a:pt x="1191915" y="673071"/>
                    <a:pt x="1185066" y="674144"/>
                  </a:cubicBezTo>
                  <a:lnTo>
                    <a:pt x="1062264" y="693357"/>
                  </a:lnTo>
                  <a:cubicBezTo>
                    <a:pt x="1050182" y="752894"/>
                    <a:pt x="1027090" y="808649"/>
                    <a:pt x="993519" y="859350"/>
                  </a:cubicBezTo>
                  <a:lnTo>
                    <a:pt x="1066761" y="959762"/>
                  </a:lnTo>
                  <a:cubicBezTo>
                    <a:pt x="1070846" y="965366"/>
                    <a:pt x="1070248" y="973116"/>
                    <a:pt x="1065338" y="978019"/>
                  </a:cubicBezTo>
                  <a:lnTo>
                    <a:pt x="978012" y="1065338"/>
                  </a:lnTo>
                  <a:cubicBezTo>
                    <a:pt x="973109" y="1070248"/>
                    <a:pt x="965366" y="1070853"/>
                    <a:pt x="959755" y="1066761"/>
                  </a:cubicBezTo>
                  <a:lnTo>
                    <a:pt x="859344" y="993519"/>
                  </a:lnTo>
                  <a:cubicBezTo>
                    <a:pt x="808663" y="1027084"/>
                    <a:pt x="752915" y="1050175"/>
                    <a:pt x="693357" y="1062271"/>
                  </a:cubicBezTo>
                  <a:lnTo>
                    <a:pt x="674137" y="1185066"/>
                  </a:lnTo>
                  <a:cubicBezTo>
                    <a:pt x="673064" y="1191915"/>
                    <a:pt x="667164" y="1196969"/>
                    <a:pt x="660226" y="1196969"/>
                  </a:cubicBezTo>
                  <a:close/>
                  <a:moveTo>
                    <a:pt x="548791" y="1168803"/>
                  </a:moveTo>
                  <a:lnTo>
                    <a:pt x="648178" y="1168803"/>
                  </a:lnTo>
                  <a:lnTo>
                    <a:pt x="667061" y="1048133"/>
                  </a:lnTo>
                  <a:cubicBezTo>
                    <a:pt x="667983" y="1042212"/>
                    <a:pt x="672562" y="1037529"/>
                    <a:pt x="678455" y="1036456"/>
                  </a:cubicBezTo>
                  <a:cubicBezTo>
                    <a:pt x="741053" y="1025096"/>
                    <a:pt x="799318" y="1000966"/>
                    <a:pt x="851628" y="964727"/>
                  </a:cubicBezTo>
                  <a:cubicBezTo>
                    <a:pt x="856559" y="961316"/>
                    <a:pt x="863105" y="961392"/>
                    <a:pt x="867946" y="964926"/>
                  </a:cubicBezTo>
                  <a:lnTo>
                    <a:pt x="966618" y="1036903"/>
                  </a:lnTo>
                  <a:lnTo>
                    <a:pt x="1036903" y="966625"/>
                  </a:lnTo>
                  <a:lnTo>
                    <a:pt x="964926" y="867953"/>
                  </a:lnTo>
                  <a:cubicBezTo>
                    <a:pt x="961399" y="863112"/>
                    <a:pt x="961316" y="856565"/>
                    <a:pt x="964727" y="851635"/>
                  </a:cubicBezTo>
                  <a:cubicBezTo>
                    <a:pt x="1000973" y="799297"/>
                    <a:pt x="1025103" y="741032"/>
                    <a:pt x="1036449" y="678462"/>
                  </a:cubicBezTo>
                  <a:cubicBezTo>
                    <a:pt x="1037515" y="672562"/>
                    <a:pt x="1042205" y="667983"/>
                    <a:pt x="1048126" y="667061"/>
                  </a:cubicBezTo>
                  <a:lnTo>
                    <a:pt x="1168803" y="648178"/>
                  </a:lnTo>
                  <a:lnTo>
                    <a:pt x="1168803" y="548791"/>
                  </a:lnTo>
                  <a:lnTo>
                    <a:pt x="1048126" y="529908"/>
                  </a:lnTo>
                  <a:cubicBezTo>
                    <a:pt x="1042205" y="528987"/>
                    <a:pt x="1037515" y="524407"/>
                    <a:pt x="1036449" y="518507"/>
                  </a:cubicBezTo>
                  <a:cubicBezTo>
                    <a:pt x="1025103" y="455937"/>
                    <a:pt x="1000973" y="397672"/>
                    <a:pt x="964727" y="345334"/>
                  </a:cubicBezTo>
                  <a:cubicBezTo>
                    <a:pt x="961316" y="340404"/>
                    <a:pt x="961399" y="333857"/>
                    <a:pt x="964926" y="329016"/>
                  </a:cubicBezTo>
                  <a:lnTo>
                    <a:pt x="1036903" y="230351"/>
                  </a:lnTo>
                  <a:lnTo>
                    <a:pt x="966618" y="160066"/>
                  </a:lnTo>
                  <a:lnTo>
                    <a:pt x="867946" y="232043"/>
                  </a:lnTo>
                  <a:cubicBezTo>
                    <a:pt x="863105" y="235570"/>
                    <a:pt x="856559" y="235653"/>
                    <a:pt x="851628" y="232242"/>
                  </a:cubicBezTo>
                  <a:cubicBezTo>
                    <a:pt x="799318" y="196003"/>
                    <a:pt x="741053" y="171873"/>
                    <a:pt x="678455" y="160513"/>
                  </a:cubicBezTo>
                  <a:cubicBezTo>
                    <a:pt x="672562" y="159440"/>
                    <a:pt x="667983" y="154757"/>
                    <a:pt x="667061" y="148836"/>
                  </a:cubicBezTo>
                  <a:lnTo>
                    <a:pt x="648178" y="28166"/>
                  </a:lnTo>
                  <a:lnTo>
                    <a:pt x="548784" y="28166"/>
                  </a:lnTo>
                  <a:lnTo>
                    <a:pt x="529901" y="148836"/>
                  </a:lnTo>
                  <a:cubicBezTo>
                    <a:pt x="528980" y="154757"/>
                    <a:pt x="524400" y="159440"/>
                    <a:pt x="518507" y="160513"/>
                  </a:cubicBezTo>
                  <a:cubicBezTo>
                    <a:pt x="455916" y="171873"/>
                    <a:pt x="397651" y="196003"/>
                    <a:pt x="345334" y="232242"/>
                  </a:cubicBezTo>
                  <a:cubicBezTo>
                    <a:pt x="340411" y="235653"/>
                    <a:pt x="333857" y="235570"/>
                    <a:pt x="329016" y="232043"/>
                  </a:cubicBezTo>
                  <a:lnTo>
                    <a:pt x="230344" y="160066"/>
                  </a:lnTo>
                  <a:lnTo>
                    <a:pt x="160066" y="230351"/>
                  </a:lnTo>
                  <a:lnTo>
                    <a:pt x="232043" y="329016"/>
                  </a:lnTo>
                  <a:cubicBezTo>
                    <a:pt x="235570" y="333857"/>
                    <a:pt x="235653" y="340404"/>
                    <a:pt x="232242" y="345334"/>
                  </a:cubicBezTo>
                  <a:cubicBezTo>
                    <a:pt x="196003" y="397658"/>
                    <a:pt x="171873" y="455923"/>
                    <a:pt x="160513" y="518514"/>
                  </a:cubicBezTo>
                  <a:cubicBezTo>
                    <a:pt x="159440" y="524407"/>
                    <a:pt x="154757" y="528987"/>
                    <a:pt x="148836" y="529908"/>
                  </a:cubicBezTo>
                  <a:lnTo>
                    <a:pt x="28166" y="548791"/>
                  </a:lnTo>
                  <a:lnTo>
                    <a:pt x="28166" y="648178"/>
                  </a:lnTo>
                  <a:lnTo>
                    <a:pt x="148836" y="667061"/>
                  </a:lnTo>
                  <a:cubicBezTo>
                    <a:pt x="154757" y="667983"/>
                    <a:pt x="159440" y="672562"/>
                    <a:pt x="160513" y="678455"/>
                  </a:cubicBezTo>
                  <a:cubicBezTo>
                    <a:pt x="171873" y="741046"/>
                    <a:pt x="196003" y="799311"/>
                    <a:pt x="232242" y="851635"/>
                  </a:cubicBezTo>
                  <a:cubicBezTo>
                    <a:pt x="235653" y="856559"/>
                    <a:pt x="235570" y="863112"/>
                    <a:pt x="232043" y="867953"/>
                  </a:cubicBezTo>
                  <a:lnTo>
                    <a:pt x="160066" y="966625"/>
                  </a:lnTo>
                  <a:lnTo>
                    <a:pt x="230344" y="1036903"/>
                  </a:lnTo>
                  <a:lnTo>
                    <a:pt x="329016" y="964926"/>
                  </a:lnTo>
                  <a:cubicBezTo>
                    <a:pt x="333857" y="961392"/>
                    <a:pt x="340411" y="961316"/>
                    <a:pt x="345334" y="964727"/>
                  </a:cubicBezTo>
                  <a:cubicBezTo>
                    <a:pt x="397658" y="1000966"/>
                    <a:pt x="455923" y="1025096"/>
                    <a:pt x="518514" y="1036456"/>
                  </a:cubicBezTo>
                  <a:cubicBezTo>
                    <a:pt x="524407" y="1037529"/>
                    <a:pt x="528987" y="1042212"/>
                    <a:pt x="529908" y="1048133"/>
                  </a:cubicBezTo>
                  <a:lnTo>
                    <a:pt x="548791" y="1168803"/>
                  </a:lnTo>
                  <a:close/>
                  <a:moveTo>
                    <a:pt x="1182886" y="660233"/>
                  </a:moveTo>
                  <a:lnTo>
                    <a:pt x="1183023" y="660233"/>
                  </a:lnTo>
                  <a:lnTo>
                    <a:pt x="1182886" y="660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Right Arrow 51"/>
          <p:cNvSpPr/>
          <p:nvPr/>
        </p:nvSpPr>
        <p:spPr>
          <a:xfrm>
            <a:off x="16751" y="4665007"/>
            <a:ext cx="426720" cy="2572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Google Shape;124;p16"/>
          <p:cNvSpPr txBox="1"/>
          <p:nvPr/>
        </p:nvSpPr>
        <p:spPr>
          <a:xfrm>
            <a:off x="1252766" y="3083790"/>
            <a:ext cx="7787318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2"/>
              </a:lnSpc>
            </a:pPr>
            <a:r>
              <a:rPr lang="en-US" sz="1600" dirty="0"/>
              <a:t>The class comments </a:t>
            </a:r>
            <a:r>
              <a:rPr lang="en-US" sz="1600" dirty="0">
                <a:solidFill>
                  <a:srgbClr val="EC7614"/>
                </a:solidFill>
              </a:rPr>
              <a:t>may contain noise </a:t>
            </a:r>
            <a:r>
              <a:rPr lang="en-US" sz="1600" dirty="0"/>
              <a:t>such as irrelevant or redundant information, which can make it difficult for </a:t>
            </a:r>
            <a:r>
              <a:rPr lang="en-US" sz="1600" dirty="0" smtClean="0"/>
              <a:t>classifiers</a:t>
            </a:r>
            <a:endParaRPr sz="700" dirty="0">
              <a:solidFill>
                <a:srgbClr val="EC76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384199" y="23487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Performance </a:t>
            </a:r>
            <a:r>
              <a:rPr lang="en-US" dirty="0">
                <a:solidFill>
                  <a:srgbClr val="FFC000"/>
                </a:solidFill>
              </a:rPr>
              <a:t>metrics</a:t>
            </a:r>
            <a:endParaRPr dirty="0">
              <a:solidFill>
                <a:srgbClr val="FFC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64671" y="1269742"/>
            <a:ext cx="806012" cy="809625"/>
            <a:chOff x="4287052" y="2102388"/>
            <a:chExt cx="806012" cy="809625"/>
          </a:xfrm>
        </p:grpSpPr>
        <p:sp>
          <p:nvSpPr>
            <p:cNvPr id="172" name="Google Shape;172;p20"/>
            <p:cNvSpPr/>
            <p:nvPr/>
          </p:nvSpPr>
          <p:spPr>
            <a:xfrm>
              <a:off x="4287052" y="2102388"/>
              <a:ext cx="806012" cy="8096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4498291" y="2378940"/>
              <a:ext cx="382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97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9710" y="1274853"/>
            <a:ext cx="806012" cy="809625"/>
            <a:chOff x="516154" y="2102388"/>
            <a:chExt cx="806012" cy="809625"/>
          </a:xfrm>
        </p:grpSpPr>
        <p:sp>
          <p:nvSpPr>
            <p:cNvPr id="174" name="Google Shape;174;p20"/>
            <p:cNvSpPr/>
            <p:nvPr/>
          </p:nvSpPr>
          <p:spPr>
            <a:xfrm>
              <a:off x="516154" y="2102388"/>
              <a:ext cx="806012" cy="80962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727394" y="2378940"/>
              <a:ext cx="382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97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499710" y="2389348"/>
            <a:ext cx="3618528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40012"/>
              </a:lnSpc>
              <a:buClr>
                <a:srgbClr val="000000"/>
              </a:buClr>
              <a:buNone/>
            </a:pPr>
            <a:r>
              <a:rPr lang="en" dirty="0" smtClean="0">
                <a:latin typeface="Barlow Medium"/>
                <a:ea typeface="Barlow Medium"/>
                <a:cs typeface="Barlow Medium"/>
                <a:sym typeface="Barlow Medium"/>
              </a:rPr>
              <a:t>The overall </a:t>
            </a:r>
            <a:r>
              <a:rPr lang="en" dirty="0" smtClean="0">
                <a:solidFill>
                  <a:srgbClr val="EC7614"/>
                </a:solidFill>
                <a:latin typeface="Barlow Medium"/>
                <a:ea typeface="Barlow Medium"/>
                <a:cs typeface="Barlow Medium"/>
                <a:sym typeface="Barlow Medium"/>
              </a:rPr>
              <a:t>F1 Score</a:t>
            </a: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/>
            </a:r>
            <a:b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lang="en-US" sz="1400" dirty="0"/>
              <a:t>F1 score is a measure </a:t>
            </a:r>
            <a:r>
              <a:rPr lang="en-US" sz="1400" dirty="0" smtClean="0"/>
              <a:t>that </a:t>
            </a:r>
            <a:r>
              <a:rPr lang="en-US" sz="1400" dirty="0"/>
              <a:t>balances precision and recall. </a:t>
            </a:r>
            <a:r>
              <a:rPr lang="en-US" sz="1400" dirty="0" smtClean="0"/>
              <a:t>Here we have to take </a:t>
            </a:r>
            <a:r>
              <a:rPr lang="en-US" sz="1400" dirty="0"/>
              <a:t>into account the performance of each classifier across all categories. The higher the average F1 score, the better the performance of the classifiers.</a:t>
            </a:r>
            <a:endParaRPr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4359224" y="2389348"/>
            <a:ext cx="4137779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40012"/>
              </a:lnSpc>
              <a:buNone/>
            </a:pPr>
            <a:r>
              <a:rPr lang="en" dirty="0" smtClean="0">
                <a:solidFill>
                  <a:srgbClr val="EC7614"/>
                </a:solidFill>
                <a:latin typeface="Barlow Medium"/>
                <a:ea typeface="Barlow Medium"/>
                <a:cs typeface="Barlow Medium"/>
                <a:sym typeface="Barlow Medium"/>
              </a:rPr>
              <a:t>Portion of classsifiers </a:t>
            </a:r>
            <a:r>
              <a:rPr lang="en" dirty="0" smtClean="0">
                <a:latin typeface="Barlow Medium"/>
                <a:ea typeface="Barlow Medium"/>
                <a:cs typeface="Barlow Medium"/>
                <a:sym typeface="Barlow Medium"/>
              </a:rPr>
              <a:t>that improved</a:t>
            </a: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/>
            </a:r>
            <a:b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lang="en-US" sz="1400" dirty="0" smtClean="0"/>
              <a:t>We have to </a:t>
            </a:r>
            <a:r>
              <a:rPr lang="en-US" sz="1400" dirty="0"/>
              <a:t>improve as many baseline classifiers as </a:t>
            </a:r>
            <a:r>
              <a:rPr lang="en-US" sz="1400" dirty="0" smtClean="0"/>
              <a:t>possible with </a:t>
            </a:r>
            <a:r>
              <a:rPr lang="en-US" sz="1400" dirty="0"/>
              <a:t>formula calculates the proportion of classifiers </a:t>
            </a:r>
            <a:r>
              <a:rPr lang="en-US" sz="1400" dirty="0" smtClean="0"/>
              <a:t>.The </a:t>
            </a:r>
            <a:r>
              <a:rPr lang="en-US" sz="1400" dirty="0"/>
              <a:t>higher the proportion of classifiers that improve the baseline classifiers, the better the performance of the classifiers.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6" name="Group 5"/>
          <p:cNvGrpSpPr/>
          <p:nvPr/>
        </p:nvGrpSpPr>
        <p:grpSpPr>
          <a:xfrm>
            <a:off x="8499643" y="0"/>
            <a:ext cx="657677" cy="5143450"/>
            <a:chOff x="8499643" y="0"/>
            <a:chExt cx="657677" cy="5143450"/>
          </a:xfrm>
        </p:grpSpPr>
        <p:pic>
          <p:nvPicPr>
            <p:cNvPr id="12" name="Google Shape;184;p21"/>
            <p:cNvPicPr preferRelativeResize="0"/>
            <p:nvPr/>
          </p:nvPicPr>
          <p:blipFill rotWithShape="1">
            <a:blip r:embed="rId3">
              <a:alphaModFix/>
            </a:blip>
            <a:srcRect t="81482"/>
            <a:stretch/>
          </p:blipFill>
          <p:spPr>
            <a:xfrm rot="16200000" flipH="1">
              <a:off x="7061018" y="1441265"/>
              <a:ext cx="3537567" cy="655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84;p21"/>
            <p:cNvPicPr preferRelativeResize="0"/>
            <p:nvPr/>
          </p:nvPicPr>
          <p:blipFill rotWithShape="1">
            <a:blip r:embed="rId3">
              <a:alphaModFix/>
            </a:blip>
            <a:srcRect t="81482"/>
            <a:stretch/>
          </p:blipFill>
          <p:spPr>
            <a:xfrm rot="16200000" flipH="1">
              <a:off x="7058378" y="3047148"/>
              <a:ext cx="3537567" cy="65503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07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9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489" name="Google Shape;489;p29"/>
            <p:cNvSpPr/>
            <p:nvPr/>
          </p:nvSpPr>
          <p:spPr>
            <a:xfrm>
              <a:off x="-1537049" y="-9639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-1529802" y="939117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-1529802" y="844243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-1529802" y="749360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-1529802" y="654486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-1529802" y="559612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-1529802" y="464738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-1529802" y="369865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-1529802" y="274991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-1529802" y="180107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-1529802" y="85233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7950525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700178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052952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104214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15547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20673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257999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30926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6042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-58831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29"/>
          <p:cNvGrpSpPr/>
          <p:nvPr/>
        </p:nvGrpSpPr>
        <p:grpSpPr>
          <a:xfrm>
            <a:off x="2022225" y="1913392"/>
            <a:ext cx="5099518" cy="1499768"/>
            <a:chOff x="-14" y="285750"/>
            <a:chExt cx="13598714" cy="3999380"/>
          </a:xfrm>
        </p:grpSpPr>
        <p:sp>
          <p:nvSpPr>
            <p:cNvPr id="511" name="Google Shape;511;p29"/>
            <p:cNvSpPr txBox="1"/>
            <p:nvPr/>
          </p:nvSpPr>
          <p:spPr>
            <a:xfrm>
              <a:off x="0" y="285750"/>
              <a:ext cx="135987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Thank you!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12" name="Google Shape;512;p29"/>
            <p:cNvSpPr txBox="1"/>
            <p:nvPr/>
          </p:nvSpPr>
          <p:spPr>
            <a:xfrm>
              <a:off x="-14" y="3365904"/>
              <a:ext cx="13598701" cy="919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 algn="ctr">
                <a:lnSpc>
                  <a:spcPct val="140012"/>
                </a:lnSpc>
              </a:pPr>
              <a:r>
                <a:rPr lang="en-US" sz="1600" dirty="0" smtClean="0"/>
                <a:t>I’m so grateful for your patience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13" name="Google Shape;513;p2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9"/>
          <p:cNvSpPr/>
          <p:nvPr/>
        </p:nvSpPr>
        <p:spPr>
          <a:xfrm rot="5400000">
            <a:off x="1412630" y="3399051"/>
            <a:ext cx="1219200" cy="1219197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7446365" y="514350"/>
            <a:ext cx="1400232" cy="700708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462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Barlow</vt:lpstr>
      <vt:lpstr>Arial</vt:lpstr>
      <vt:lpstr>Barlow Medium</vt:lpstr>
      <vt:lpstr>Söhne</vt:lpstr>
      <vt:lpstr>Business Geometric Template</vt:lpstr>
      <vt:lpstr>Code  Comment Classification  Prepared By : 1705087 1705089</vt:lpstr>
      <vt:lpstr>Problem definition</vt:lpstr>
      <vt:lpstr>Data Set Links </vt:lpstr>
      <vt:lpstr>CSV Data Structure</vt:lpstr>
      <vt:lpstr>Dataset Preparation</vt:lpstr>
      <vt:lpstr>Proposed solution</vt:lpstr>
      <vt:lpstr>Main  possible Challenges</vt:lpstr>
      <vt:lpstr>Performance metrics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Decompositions  Prepared By : 1705087</dc:title>
  <dc:creator>FAHMID</dc:creator>
  <cp:lastModifiedBy>Fahmid Rifat</cp:lastModifiedBy>
  <cp:revision>82</cp:revision>
  <dcterms:modified xsi:type="dcterms:W3CDTF">2023-01-22T20:14:13Z</dcterms:modified>
</cp:coreProperties>
</file>