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53"/>
  </p:notesMasterIdLst>
  <p:sldIdLst>
    <p:sldId id="256" r:id="rId2"/>
    <p:sldId id="299" r:id="rId3"/>
    <p:sldId id="319" r:id="rId4"/>
    <p:sldId id="300" r:id="rId5"/>
    <p:sldId id="302" r:id="rId6"/>
    <p:sldId id="301" r:id="rId7"/>
    <p:sldId id="304" r:id="rId8"/>
    <p:sldId id="309" r:id="rId9"/>
    <p:sldId id="305" r:id="rId10"/>
    <p:sldId id="257" r:id="rId11"/>
    <p:sldId id="259" r:id="rId12"/>
    <p:sldId id="260" r:id="rId13"/>
    <p:sldId id="267" r:id="rId14"/>
    <p:sldId id="268" r:id="rId15"/>
    <p:sldId id="288" r:id="rId16"/>
    <p:sldId id="289" r:id="rId17"/>
    <p:sldId id="290" r:id="rId18"/>
    <p:sldId id="291" r:id="rId19"/>
    <p:sldId id="262" r:id="rId20"/>
    <p:sldId id="261" r:id="rId21"/>
    <p:sldId id="307" r:id="rId22"/>
    <p:sldId id="292" r:id="rId23"/>
    <p:sldId id="293" r:id="rId24"/>
    <p:sldId id="321" r:id="rId25"/>
    <p:sldId id="322" r:id="rId26"/>
    <p:sldId id="324" r:id="rId27"/>
    <p:sldId id="323" r:id="rId28"/>
    <p:sldId id="294" r:id="rId29"/>
    <p:sldId id="308" r:id="rId30"/>
    <p:sldId id="310" r:id="rId31"/>
    <p:sldId id="320" r:id="rId32"/>
    <p:sldId id="271" r:id="rId33"/>
    <p:sldId id="287" r:id="rId34"/>
    <p:sldId id="295" r:id="rId35"/>
    <p:sldId id="273" r:id="rId36"/>
    <p:sldId id="296" r:id="rId37"/>
    <p:sldId id="297" r:id="rId38"/>
    <p:sldId id="266" r:id="rId39"/>
    <p:sldId id="311" r:id="rId40"/>
    <p:sldId id="258" r:id="rId41"/>
    <p:sldId id="312" r:id="rId42"/>
    <p:sldId id="313" r:id="rId43"/>
    <p:sldId id="276" r:id="rId44"/>
    <p:sldId id="314" r:id="rId45"/>
    <p:sldId id="277" r:id="rId46"/>
    <p:sldId id="278" r:id="rId47"/>
    <p:sldId id="315" r:id="rId48"/>
    <p:sldId id="316" r:id="rId49"/>
    <p:sldId id="317" r:id="rId50"/>
    <p:sldId id="318" r:id="rId51"/>
    <p:sldId id="29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AF8D9-52AC-428F-B941-4E8BE003B9C7}" v="2002" dt="2022-01-27T20:47:45.518"/>
    <p1510:client id="{DAC0380B-EF1E-7602-9BBA-CAEDF07CA113}" v="1234" dt="2022-01-29T15:08:4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1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EE848-D744-4FA0-8A1F-3B534A0C90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86CD4EF-F0DE-4282-A362-3EFE96978B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A simulation program which is written entirely using the low-level API(Application Programming Interface) would be quite long and tedious to code. </a:t>
          </a:r>
        </a:p>
      </dgm:t>
    </dgm:pt>
    <dgm:pt modelId="{8A42AA67-5FC5-4A48-9F4D-5FF1C359B3AA}" type="parTrans" cxnId="{946CDD0E-8BD4-471D-ADE7-D51E9B41EC30}">
      <dgm:prSet/>
      <dgm:spPr/>
      <dgm:t>
        <a:bodyPr/>
        <a:lstStyle/>
        <a:p>
          <a:endParaRPr lang="en-US"/>
        </a:p>
      </dgm:t>
    </dgm:pt>
    <dgm:pt modelId="{1B800517-CE99-4DEA-9430-2128634F2FFF}" type="sibTrans" cxnId="{946CDD0E-8BD4-471D-ADE7-D51E9B41EC30}">
      <dgm:prSet/>
      <dgm:spPr/>
      <dgm:t>
        <a:bodyPr/>
        <a:lstStyle/>
        <a:p>
          <a:endParaRPr lang="en-US"/>
        </a:p>
      </dgm:t>
    </dgm:pt>
    <dgm:pt modelId="{68CD1482-8B70-4274-A365-CDA13A75B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For this reason, a separate “helper API” has been overlaid on the core </a:t>
          </a:r>
          <a:r>
            <a:rPr lang="en-US" i="1">
              <a:solidFill>
                <a:schemeClr val="bg1"/>
              </a:solidFill>
            </a:rPr>
            <a:t>ns-3</a:t>
          </a:r>
          <a:r>
            <a:rPr lang="en-US">
              <a:solidFill>
                <a:schemeClr val="bg1"/>
              </a:solidFill>
            </a:rPr>
            <a:t> API.</a:t>
          </a:r>
        </a:p>
      </dgm:t>
    </dgm:pt>
    <dgm:pt modelId="{8F445916-89A8-4B3F-9B00-2452B787DAE9}" type="parTrans" cxnId="{9B3AC48F-E6FC-48CF-AC8C-5C15E22652EA}">
      <dgm:prSet/>
      <dgm:spPr/>
      <dgm:t>
        <a:bodyPr/>
        <a:lstStyle/>
        <a:p>
          <a:endParaRPr lang="en-US"/>
        </a:p>
      </dgm:t>
    </dgm:pt>
    <dgm:pt modelId="{9487682D-682F-4D4B-9D2F-F87F0A454321}" type="sibTrans" cxnId="{9B3AC48F-E6FC-48CF-AC8C-5C15E22652EA}">
      <dgm:prSet/>
      <dgm:spPr/>
      <dgm:t>
        <a:bodyPr/>
        <a:lstStyle/>
        <a:p>
          <a:endParaRPr lang="en-US"/>
        </a:p>
      </dgm:t>
    </dgm:pt>
    <dgm:pt modelId="{6C9C5C0F-51D2-4791-9425-E0866B993A7E}" type="pres">
      <dgm:prSet presAssocID="{9BDEE848-D744-4FA0-8A1F-3B534A0C909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88E8B-D7FD-41E6-AD30-0BDF5A48DE9A}" type="pres">
      <dgm:prSet presAssocID="{F86CD4EF-F0DE-4282-A362-3EFE96978B5B}" presName="compNode" presStyleCnt="0"/>
      <dgm:spPr/>
    </dgm:pt>
    <dgm:pt modelId="{648F5DD8-7BE6-41C8-AB9B-3AEE0CBF36CA}" type="pres">
      <dgm:prSet presAssocID="{F86CD4EF-F0DE-4282-A362-3EFE96978B5B}" presName="bgRect" presStyleLbl="bgShp" presStyleIdx="0" presStyleCnt="2"/>
      <dgm:spPr/>
    </dgm:pt>
    <dgm:pt modelId="{9531D6A5-34EE-4AF7-8140-139A57872EE7}" type="pres">
      <dgm:prSet presAssocID="{F86CD4EF-F0DE-4282-A362-3EFE96978B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0971318-EE2B-42C1-A53B-99E63D52018C}" type="pres">
      <dgm:prSet presAssocID="{F86CD4EF-F0DE-4282-A362-3EFE96978B5B}" presName="spaceRect" presStyleCnt="0"/>
      <dgm:spPr/>
    </dgm:pt>
    <dgm:pt modelId="{A504C067-EB2D-4AE0-B29D-F7E6716546AA}" type="pres">
      <dgm:prSet presAssocID="{F86CD4EF-F0DE-4282-A362-3EFE96978B5B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464846-78FA-41DC-A746-5F2FEEB3045F}" type="pres">
      <dgm:prSet presAssocID="{1B800517-CE99-4DEA-9430-2128634F2FFF}" presName="sibTrans" presStyleCnt="0"/>
      <dgm:spPr/>
    </dgm:pt>
    <dgm:pt modelId="{CBA8A73D-E516-4BB8-9D12-BE418527DC35}" type="pres">
      <dgm:prSet presAssocID="{68CD1482-8B70-4274-A365-CDA13A75B84A}" presName="compNode" presStyleCnt="0"/>
      <dgm:spPr/>
    </dgm:pt>
    <dgm:pt modelId="{97BD71A6-D241-472D-A66D-AA67E71CF5A6}" type="pres">
      <dgm:prSet presAssocID="{68CD1482-8B70-4274-A365-CDA13A75B84A}" presName="bgRect" presStyleLbl="bgShp" presStyleIdx="1" presStyleCnt="2"/>
      <dgm:spPr/>
    </dgm:pt>
    <dgm:pt modelId="{6FAE9181-E315-43AC-B3ED-824DD308A994}" type="pres">
      <dgm:prSet presAssocID="{68CD1482-8B70-4274-A365-CDA13A75B8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D08C7C-8DF4-46F5-9B5C-AD3EF9B4F881}" type="pres">
      <dgm:prSet presAssocID="{68CD1482-8B70-4274-A365-CDA13A75B84A}" presName="spaceRect" presStyleCnt="0"/>
      <dgm:spPr/>
    </dgm:pt>
    <dgm:pt modelId="{418D8867-7B90-41C5-989E-F17803579720}" type="pres">
      <dgm:prSet presAssocID="{68CD1482-8B70-4274-A365-CDA13A75B84A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B3AC48F-E6FC-48CF-AC8C-5C15E22652EA}" srcId="{9BDEE848-D744-4FA0-8A1F-3B534A0C9097}" destId="{68CD1482-8B70-4274-A365-CDA13A75B84A}" srcOrd="1" destOrd="0" parTransId="{8F445916-89A8-4B3F-9B00-2452B787DAE9}" sibTransId="{9487682D-682F-4D4B-9D2F-F87F0A454321}"/>
    <dgm:cxn modelId="{7C0528EB-86DD-4566-8C58-93FF3BD468BF}" type="presOf" srcId="{68CD1482-8B70-4274-A365-CDA13A75B84A}" destId="{418D8867-7B90-41C5-989E-F17803579720}" srcOrd="0" destOrd="0" presId="urn:microsoft.com/office/officeart/2018/2/layout/IconVerticalSolidList"/>
    <dgm:cxn modelId="{946CDD0E-8BD4-471D-ADE7-D51E9B41EC30}" srcId="{9BDEE848-D744-4FA0-8A1F-3B534A0C9097}" destId="{F86CD4EF-F0DE-4282-A362-3EFE96978B5B}" srcOrd="0" destOrd="0" parTransId="{8A42AA67-5FC5-4A48-9F4D-5FF1C359B3AA}" sibTransId="{1B800517-CE99-4DEA-9430-2128634F2FFF}"/>
    <dgm:cxn modelId="{3268F85D-2D66-4A01-87AB-3D050729FC32}" type="presOf" srcId="{9BDEE848-D744-4FA0-8A1F-3B534A0C9097}" destId="{6C9C5C0F-51D2-4791-9425-E0866B993A7E}" srcOrd="0" destOrd="0" presId="urn:microsoft.com/office/officeart/2018/2/layout/IconVerticalSolidList"/>
    <dgm:cxn modelId="{6A29DC29-4CC7-445A-8293-AEF2073AC89D}" type="presOf" srcId="{F86CD4EF-F0DE-4282-A362-3EFE96978B5B}" destId="{A504C067-EB2D-4AE0-B29D-F7E6716546AA}" srcOrd="0" destOrd="0" presId="urn:microsoft.com/office/officeart/2018/2/layout/IconVerticalSolidList"/>
    <dgm:cxn modelId="{E1AF05A8-1B47-4CFF-8117-E41C61D22505}" type="presParOf" srcId="{6C9C5C0F-51D2-4791-9425-E0866B993A7E}" destId="{44588E8B-D7FD-41E6-AD30-0BDF5A48DE9A}" srcOrd="0" destOrd="0" presId="urn:microsoft.com/office/officeart/2018/2/layout/IconVerticalSolidList"/>
    <dgm:cxn modelId="{F382E9FB-64C7-44E5-9893-4CCBE379042B}" type="presParOf" srcId="{44588E8B-D7FD-41E6-AD30-0BDF5A48DE9A}" destId="{648F5DD8-7BE6-41C8-AB9B-3AEE0CBF36CA}" srcOrd="0" destOrd="0" presId="urn:microsoft.com/office/officeart/2018/2/layout/IconVerticalSolidList"/>
    <dgm:cxn modelId="{31763307-363C-4C0E-B673-CBD95DDC9794}" type="presParOf" srcId="{44588E8B-D7FD-41E6-AD30-0BDF5A48DE9A}" destId="{9531D6A5-34EE-4AF7-8140-139A57872EE7}" srcOrd="1" destOrd="0" presId="urn:microsoft.com/office/officeart/2018/2/layout/IconVerticalSolidList"/>
    <dgm:cxn modelId="{09F48311-F2B3-416B-BD61-FA0EF6BF182F}" type="presParOf" srcId="{44588E8B-D7FD-41E6-AD30-0BDF5A48DE9A}" destId="{70971318-EE2B-42C1-A53B-99E63D52018C}" srcOrd="2" destOrd="0" presId="urn:microsoft.com/office/officeart/2018/2/layout/IconVerticalSolidList"/>
    <dgm:cxn modelId="{73FAE0DE-185E-4D87-8D6C-9BC590CC6F77}" type="presParOf" srcId="{44588E8B-D7FD-41E6-AD30-0BDF5A48DE9A}" destId="{A504C067-EB2D-4AE0-B29D-F7E6716546AA}" srcOrd="3" destOrd="0" presId="urn:microsoft.com/office/officeart/2018/2/layout/IconVerticalSolidList"/>
    <dgm:cxn modelId="{E05E1748-FA01-42BC-AE75-6050490E0399}" type="presParOf" srcId="{6C9C5C0F-51D2-4791-9425-E0866B993A7E}" destId="{3B464846-78FA-41DC-A746-5F2FEEB3045F}" srcOrd="1" destOrd="0" presId="urn:microsoft.com/office/officeart/2018/2/layout/IconVerticalSolidList"/>
    <dgm:cxn modelId="{4CD81DEF-3631-40CD-8162-95194D36F626}" type="presParOf" srcId="{6C9C5C0F-51D2-4791-9425-E0866B993A7E}" destId="{CBA8A73D-E516-4BB8-9D12-BE418527DC35}" srcOrd="2" destOrd="0" presId="urn:microsoft.com/office/officeart/2018/2/layout/IconVerticalSolidList"/>
    <dgm:cxn modelId="{02D4B688-B1F1-4E47-AAB2-1CEE3EF563CA}" type="presParOf" srcId="{CBA8A73D-E516-4BB8-9D12-BE418527DC35}" destId="{97BD71A6-D241-472D-A66D-AA67E71CF5A6}" srcOrd="0" destOrd="0" presId="urn:microsoft.com/office/officeart/2018/2/layout/IconVerticalSolidList"/>
    <dgm:cxn modelId="{4654BB87-8021-4825-9FF9-3EDD647CCF48}" type="presParOf" srcId="{CBA8A73D-E516-4BB8-9D12-BE418527DC35}" destId="{6FAE9181-E315-43AC-B3ED-824DD308A994}" srcOrd="1" destOrd="0" presId="urn:microsoft.com/office/officeart/2018/2/layout/IconVerticalSolidList"/>
    <dgm:cxn modelId="{C33B315F-8CD7-489E-B03E-8B0BAF4CCA9A}" type="presParOf" srcId="{CBA8A73D-E516-4BB8-9D12-BE418527DC35}" destId="{BED08C7C-8DF4-46F5-9B5C-AD3EF9B4F881}" srcOrd="2" destOrd="0" presId="urn:microsoft.com/office/officeart/2018/2/layout/IconVerticalSolidList"/>
    <dgm:cxn modelId="{A9E283A8-A427-424D-8197-C991CAD3444A}" type="presParOf" srcId="{CBA8A73D-E516-4BB8-9D12-BE418527DC35}" destId="{418D8867-7B90-41C5-989E-F178035797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9EA19-FE28-43DC-B603-42CB3C49AB6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38296-8E37-42F2-8206-BE5A69152902}">
      <dgm:prSet/>
      <dgm:spPr/>
      <dgm:t>
        <a:bodyPr/>
        <a:lstStyle/>
        <a:p>
          <a:pPr rtl="0"/>
          <a:r>
            <a:rPr lang="en-US" smtClean="0">
              <a:latin typeface="Goudy Old Style" panose="02020404030301010803"/>
            </a:rPr>
            <a:t>YansWifiChannelHelper</a:t>
          </a:r>
          <a:endParaRPr lang="en-US" dirty="0" err="1"/>
        </a:p>
      </dgm:t>
    </dgm:pt>
    <dgm:pt modelId="{7BDF151A-0000-4556-A09A-BFB749E8D2C9}" type="parTrans" cxnId="{83D4EF0D-9368-4312-BBF9-4ABD47015E50}">
      <dgm:prSet/>
      <dgm:spPr/>
      <dgm:t>
        <a:bodyPr/>
        <a:lstStyle/>
        <a:p>
          <a:endParaRPr lang="en-US"/>
        </a:p>
      </dgm:t>
    </dgm:pt>
    <dgm:pt modelId="{68F68202-7F08-4800-A11F-A30A98DA545D}" type="sibTrans" cxnId="{83D4EF0D-9368-4312-BBF9-4ABD47015E50}">
      <dgm:prSet/>
      <dgm:spPr/>
      <dgm:t>
        <a:bodyPr/>
        <a:lstStyle/>
        <a:p>
          <a:endParaRPr lang="en-US"/>
        </a:p>
      </dgm:t>
    </dgm:pt>
    <dgm:pt modelId="{EE187F1D-AD65-4743-ADE6-0F35B7800B58}">
      <dgm:prSet phldr="0"/>
      <dgm:spPr/>
      <dgm:t>
        <a:bodyPr/>
        <a:lstStyle/>
        <a:p>
          <a:pPr rtl="0"/>
          <a:r>
            <a:rPr lang="en-US" smtClean="0">
              <a:latin typeface="Goudy Old Style" panose="02020404030301010803"/>
            </a:rPr>
            <a:t>YansWifiPhyHelper</a:t>
          </a:r>
          <a:endParaRPr lang="en-US" dirty="0"/>
        </a:p>
      </dgm:t>
    </dgm:pt>
    <dgm:pt modelId="{02F9F411-798E-46C6-97BE-16858D3CED14}" type="parTrans" cxnId="{9AD357D4-3F80-40E5-B8FE-103ACC47F422}">
      <dgm:prSet/>
      <dgm:spPr/>
      <dgm:t>
        <a:bodyPr/>
        <a:lstStyle/>
        <a:p>
          <a:endParaRPr lang="en-US"/>
        </a:p>
      </dgm:t>
    </dgm:pt>
    <dgm:pt modelId="{54A5B20C-149B-4964-8267-008E0C899EAB}" type="sibTrans" cxnId="{9AD357D4-3F80-40E5-B8FE-103ACC47F422}">
      <dgm:prSet/>
      <dgm:spPr/>
      <dgm:t>
        <a:bodyPr/>
        <a:lstStyle/>
        <a:p>
          <a:endParaRPr lang="en-US"/>
        </a:p>
      </dgm:t>
    </dgm:pt>
    <dgm:pt modelId="{2CBB84AA-B9C1-4338-8354-8675C4214F94}">
      <dgm:prSet phldr="0"/>
      <dgm:spPr/>
      <dgm:t>
        <a:bodyPr/>
        <a:lstStyle/>
        <a:p>
          <a:pPr rtl="0"/>
          <a:r>
            <a:rPr lang="en-US" dirty="0" err="1">
              <a:latin typeface="Goudy Old Style" panose="02020404030301010803"/>
            </a:rPr>
            <a:t>WifiMacHelper</a:t>
          </a:r>
          <a:endParaRPr lang="en-US" dirty="0" err="1"/>
        </a:p>
      </dgm:t>
    </dgm:pt>
    <dgm:pt modelId="{613E3C70-FBCC-4DE3-85AC-0D01888AAAD0}" type="parTrans" cxnId="{155AF40E-ABA6-4D3A-BFFD-51A35B7F0469}">
      <dgm:prSet/>
      <dgm:spPr/>
      <dgm:t>
        <a:bodyPr/>
        <a:lstStyle/>
        <a:p>
          <a:endParaRPr lang="en-US"/>
        </a:p>
      </dgm:t>
    </dgm:pt>
    <dgm:pt modelId="{F996D435-16B6-44EF-969B-19809CC5FB9C}" type="sibTrans" cxnId="{155AF40E-ABA6-4D3A-BFFD-51A35B7F0469}">
      <dgm:prSet/>
      <dgm:spPr/>
      <dgm:t>
        <a:bodyPr/>
        <a:lstStyle/>
        <a:p>
          <a:endParaRPr lang="en-US"/>
        </a:p>
      </dgm:t>
    </dgm:pt>
    <dgm:pt modelId="{E960FAFD-718E-4C8C-9252-931BA715BF44}">
      <dgm:prSet phldr="0"/>
      <dgm:spPr/>
      <dgm:t>
        <a:bodyPr/>
        <a:lstStyle/>
        <a:p>
          <a:pPr rtl="0"/>
          <a:r>
            <a:rPr lang="en-US" dirty="0" err="1">
              <a:latin typeface="Goudy Old Style" panose="02020404030301010803"/>
            </a:rPr>
            <a:t>WifiHelper</a:t>
          </a:r>
        </a:p>
      </dgm:t>
    </dgm:pt>
    <dgm:pt modelId="{77BCEF1A-179D-458F-B71B-2D2E5EA13D37}" type="parTrans" cxnId="{A9533D0D-926B-45B6-A8F4-358BBBF70DDA}">
      <dgm:prSet/>
      <dgm:spPr/>
      <dgm:t>
        <a:bodyPr/>
        <a:lstStyle/>
        <a:p>
          <a:endParaRPr lang="en-US"/>
        </a:p>
      </dgm:t>
    </dgm:pt>
    <dgm:pt modelId="{10E87A13-53EA-4A61-AC6D-87170F78A9A8}" type="sibTrans" cxnId="{A9533D0D-926B-45B6-A8F4-358BBBF70DDA}">
      <dgm:prSet/>
      <dgm:spPr/>
      <dgm:t>
        <a:bodyPr/>
        <a:lstStyle/>
        <a:p>
          <a:endParaRPr lang="en-US"/>
        </a:p>
      </dgm:t>
    </dgm:pt>
    <dgm:pt modelId="{CEC177A9-0AD1-4036-9400-131FE61D2368}" type="pres">
      <dgm:prSet presAssocID="{C6B9EA19-FE28-43DC-B603-42CB3C49AB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EF586-1FF7-4F42-B03B-1ADAD2D9D462}" type="pres">
      <dgm:prSet presAssocID="{9C138296-8E37-42F2-8206-BE5A6915290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D87C7-264B-47A1-B166-55B1C31786E7}" type="pres">
      <dgm:prSet presAssocID="{68F68202-7F08-4800-A11F-A30A98DA545D}" presName="spacer" presStyleCnt="0"/>
      <dgm:spPr/>
    </dgm:pt>
    <dgm:pt modelId="{CC86FBCB-D11C-44FE-890D-42B76C4A974D}" type="pres">
      <dgm:prSet presAssocID="{EE187F1D-AD65-4743-ADE6-0F35B7800B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C6F3A-1046-4489-AE6C-5CA3B681A428}" type="pres">
      <dgm:prSet presAssocID="{54A5B20C-149B-4964-8267-008E0C899EAB}" presName="spacer" presStyleCnt="0"/>
      <dgm:spPr/>
    </dgm:pt>
    <dgm:pt modelId="{0A9FB37A-4F4D-42C9-AD60-CF8F34AFE2A3}" type="pres">
      <dgm:prSet presAssocID="{2CBB84AA-B9C1-4338-8354-8675C4214F9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4A089-B9B6-4425-9752-9130DDDB0046}" type="pres">
      <dgm:prSet presAssocID="{F996D435-16B6-44EF-969B-19809CC5FB9C}" presName="spacer" presStyleCnt="0"/>
      <dgm:spPr/>
    </dgm:pt>
    <dgm:pt modelId="{15C68E33-9E9D-4D80-BF3D-FEDBFB684C44}" type="pres">
      <dgm:prSet presAssocID="{E960FAFD-718E-4C8C-9252-931BA715BF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533D0D-926B-45B6-A8F4-358BBBF70DDA}" srcId="{C6B9EA19-FE28-43DC-B603-42CB3C49AB6E}" destId="{E960FAFD-718E-4C8C-9252-931BA715BF44}" srcOrd="3" destOrd="0" parTransId="{77BCEF1A-179D-458F-B71B-2D2E5EA13D37}" sibTransId="{10E87A13-53EA-4A61-AC6D-87170F78A9A8}"/>
    <dgm:cxn modelId="{244EFD86-42B7-4619-BBE2-C3025774FB42}" type="presOf" srcId="{2CBB84AA-B9C1-4338-8354-8675C4214F94}" destId="{0A9FB37A-4F4D-42C9-AD60-CF8F34AFE2A3}" srcOrd="0" destOrd="0" presId="urn:microsoft.com/office/officeart/2005/8/layout/vList2"/>
    <dgm:cxn modelId="{9AF2374F-CB3F-4479-ACF3-4851DE3E82F1}" type="presOf" srcId="{EE187F1D-AD65-4743-ADE6-0F35B7800B58}" destId="{CC86FBCB-D11C-44FE-890D-42B76C4A974D}" srcOrd="0" destOrd="0" presId="urn:microsoft.com/office/officeart/2005/8/layout/vList2"/>
    <dgm:cxn modelId="{83D4EF0D-9368-4312-BBF9-4ABD47015E50}" srcId="{C6B9EA19-FE28-43DC-B603-42CB3C49AB6E}" destId="{9C138296-8E37-42F2-8206-BE5A69152902}" srcOrd="0" destOrd="0" parTransId="{7BDF151A-0000-4556-A09A-BFB749E8D2C9}" sibTransId="{68F68202-7F08-4800-A11F-A30A98DA545D}"/>
    <dgm:cxn modelId="{9AD357D4-3F80-40E5-B8FE-103ACC47F422}" srcId="{C6B9EA19-FE28-43DC-B603-42CB3C49AB6E}" destId="{EE187F1D-AD65-4743-ADE6-0F35B7800B58}" srcOrd="1" destOrd="0" parTransId="{02F9F411-798E-46C6-97BE-16858D3CED14}" sibTransId="{54A5B20C-149B-4964-8267-008E0C899EAB}"/>
    <dgm:cxn modelId="{BD2D7A61-5D6E-4C55-8C6A-F741DAB5A411}" type="presOf" srcId="{9C138296-8E37-42F2-8206-BE5A69152902}" destId="{783EF586-1FF7-4F42-B03B-1ADAD2D9D462}" srcOrd="0" destOrd="0" presId="urn:microsoft.com/office/officeart/2005/8/layout/vList2"/>
    <dgm:cxn modelId="{C7BCC642-B5F5-4F45-8251-F9A7848129CA}" type="presOf" srcId="{C6B9EA19-FE28-43DC-B603-42CB3C49AB6E}" destId="{CEC177A9-0AD1-4036-9400-131FE61D2368}" srcOrd="0" destOrd="0" presId="urn:microsoft.com/office/officeart/2005/8/layout/vList2"/>
    <dgm:cxn modelId="{155AF40E-ABA6-4D3A-BFFD-51A35B7F0469}" srcId="{C6B9EA19-FE28-43DC-B603-42CB3C49AB6E}" destId="{2CBB84AA-B9C1-4338-8354-8675C4214F94}" srcOrd="2" destOrd="0" parTransId="{613E3C70-FBCC-4DE3-85AC-0D01888AAAD0}" sibTransId="{F996D435-16B6-44EF-969B-19809CC5FB9C}"/>
    <dgm:cxn modelId="{B9EE71F7-7F74-48D3-A0C3-EE4C2461357F}" type="presOf" srcId="{E960FAFD-718E-4C8C-9252-931BA715BF44}" destId="{15C68E33-9E9D-4D80-BF3D-FEDBFB684C44}" srcOrd="0" destOrd="0" presId="urn:microsoft.com/office/officeart/2005/8/layout/vList2"/>
    <dgm:cxn modelId="{D52A44FB-A445-42FC-B8F2-30DD8C42E64A}" type="presParOf" srcId="{CEC177A9-0AD1-4036-9400-131FE61D2368}" destId="{783EF586-1FF7-4F42-B03B-1ADAD2D9D462}" srcOrd="0" destOrd="0" presId="urn:microsoft.com/office/officeart/2005/8/layout/vList2"/>
    <dgm:cxn modelId="{E04E319C-9CBD-4514-853A-1EAF87647492}" type="presParOf" srcId="{CEC177A9-0AD1-4036-9400-131FE61D2368}" destId="{3A7D87C7-264B-47A1-B166-55B1C31786E7}" srcOrd="1" destOrd="0" presId="urn:microsoft.com/office/officeart/2005/8/layout/vList2"/>
    <dgm:cxn modelId="{A8763CF1-3407-4A18-8D93-C824FEBFEF4F}" type="presParOf" srcId="{CEC177A9-0AD1-4036-9400-131FE61D2368}" destId="{CC86FBCB-D11C-44FE-890D-42B76C4A974D}" srcOrd="2" destOrd="0" presId="urn:microsoft.com/office/officeart/2005/8/layout/vList2"/>
    <dgm:cxn modelId="{FC1A289B-3C81-4B46-AD73-717FEA927F43}" type="presParOf" srcId="{CEC177A9-0AD1-4036-9400-131FE61D2368}" destId="{F71C6F3A-1046-4489-AE6C-5CA3B681A428}" srcOrd="3" destOrd="0" presId="urn:microsoft.com/office/officeart/2005/8/layout/vList2"/>
    <dgm:cxn modelId="{CE3DE96D-29AF-4DD2-9E23-D70C1A237D3F}" type="presParOf" srcId="{CEC177A9-0AD1-4036-9400-131FE61D2368}" destId="{0A9FB37A-4F4D-42C9-AD60-CF8F34AFE2A3}" srcOrd="4" destOrd="0" presId="urn:microsoft.com/office/officeart/2005/8/layout/vList2"/>
    <dgm:cxn modelId="{62C75DC1-EB3A-4B49-A3AE-432C7282B4A9}" type="presParOf" srcId="{CEC177A9-0AD1-4036-9400-131FE61D2368}" destId="{74C4A089-B9B6-4425-9752-9130DDDB0046}" srcOrd="5" destOrd="0" presId="urn:microsoft.com/office/officeart/2005/8/layout/vList2"/>
    <dgm:cxn modelId="{F66C955D-8E22-431E-983D-47190CA0E7DB}" type="presParOf" srcId="{CEC177A9-0AD1-4036-9400-131FE61D2368}" destId="{15C68E33-9E9D-4D80-BF3D-FEDBFB684C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5DD8-7BE6-41C8-AB9B-3AEE0CBF36CA}">
      <dsp:nvSpPr>
        <dsp:cNvPr id="0" name=""/>
        <dsp:cNvSpPr/>
      </dsp:nvSpPr>
      <dsp:spPr>
        <a:xfrm>
          <a:off x="0" y="889778"/>
          <a:ext cx="5647076" cy="164266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1D6A5-34EE-4AF7-8140-139A57872EE7}">
      <dsp:nvSpPr>
        <dsp:cNvPr id="0" name=""/>
        <dsp:cNvSpPr/>
      </dsp:nvSpPr>
      <dsp:spPr>
        <a:xfrm>
          <a:off x="496907" y="1259379"/>
          <a:ext cx="903467" cy="903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4C067-EB2D-4AE0-B29D-F7E6716546AA}">
      <dsp:nvSpPr>
        <dsp:cNvPr id="0" name=""/>
        <dsp:cNvSpPr/>
      </dsp:nvSpPr>
      <dsp:spPr>
        <a:xfrm>
          <a:off x="1897282" y="889778"/>
          <a:ext cx="3749793" cy="16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49" tIns="173849" rIns="173849" bIns="17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A simulation program which is written entirely using the low-level API(Application Programming Interface) would be quite long and tedious to code. </a:t>
          </a:r>
        </a:p>
      </dsp:txBody>
      <dsp:txXfrm>
        <a:off x="1897282" y="889778"/>
        <a:ext cx="3749793" cy="1642668"/>
      </dsp:txXfrm>
    </dsp:sp>
    <dsp:sp modelId="{97BD71A6-D241-472D-A66D-AA67E71CF5A6}">
      <dsp:nvSpPr>
        <dsp:cNvPr id="0" name=""/>
        <dsp:cNvSpPr/>
      </dsp:nvSpPr>
      <dsp:spPr>
        <a:xfrm>
          <a:off x="0" y="2943115"/>
          <a:ext cx="5647076" cy="164266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E9181-E315-43AC-B3ED-824DD308A994}">
      <dsp:nvSpPr>
        <dsp:cNvPr id="0" name=""/>
        <dsp:cNvSpPr/>
      </dsp:nvSpPr>
      <dsp:spPr>
        <a:xfrm>
          <a:off x="496907" y="3312715"/>
          <a:ext cx="903467" cy="903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D8867-7B90-41C5-989E-F17803579720}">
      <dsp:nvSpPr>
        <dsp:cNvPr id="0" name=""/>
        <dsp:cNvSpPr/>
      </dsp:nvSpPr>
      <dsp:spPr>
        <a:xfrm>
          <a:off x="1897282" y="2943115"/>
          <a:ext cx="3749793" cy="164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49" tIns="173849" rIns="173849" bIns="17384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For this reason, a separate “helper API” has been overlaid on the core </a:t>
          </a:r>
          <a:r>
            <a:rPr lang="en-US" sz="1600" i="1" kern="1200">
              <a:solidFill>
                <a:schemeClr val="bg1"/>
              </a:solidFill>
            </a:rPr>
            <a:t>ns-3</a:t>
          </a:r>
          <a:r>
            <a:rPr lang="en-US" sz="1600" kern="1200">
              <a:solidFill>
                <a:schemeClr val="bg1"/>
              </a:solidFill>
            </a:rPr>
            <a:t> API.</a:t>
          </a:r>
        </a:p>
      </dsp:txBody>
      <dsp:txXfrm>
        <a:off x="1897282" y="2943115"/>
        <a:ext cx="3749793" cy="1642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EF586-1FF7-4F42-B03B-1ADAD2D9D462}">
      <dsp:nvSpPr>
        <dsp:cNvPr id="0" name=""/>
        <dsp:cNvSpPr/>
      </dsp:nvSpPr>
      <dsp:spPr>
        <a:xfrm>
          <a:off x="0" y="545921"/>
          <a:ext cx="564707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Goudy Old Style" panose="02020404030301010803"/>
            </a:rPr>
            <a:t>YansWifiChannelHelper</a:t>
          </a:r>
          <a:endParaRPr lang="en-US" sz="4100" kern="1200" dirty="0" err="1"/>
        </a:p>
      </dsp:txBody>
      <dsp:txXfrm>
        <a:off x="49176" y="595097"/>
        <a:ext cx="5548724" cy="909018"/>
      </dsp:txXfrm>
    </dsp:sp>
    <dsp:sp modelId="{CC86FBCB-D11C-44FE-890D-42B76C4A974D}">
      <dsp:nvSpPr>
        <dsp:cNvPr id="0" name=""/>
        <dsp:cNvSpPr/>
      </dsp:nvSpPr>
      <dsp:spPr>
        <a:xfrm>
          <a:off x="0" y="1671371"/>
          <a:ext cx="564707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>
              <a:latin typeface="Goudy Old Style" panose="02020404030301010803"/>
            </a:rPr>
            <a:t>YansWifiPhyHelper</a:t>
          </a:r>
          <a:endParaRPr lang="en-US" sz="4100" kern="1200" dirty="0"/>
        </a:p>
      </dsp:txBody>
      <dsp:txXfrm>
        <a:off x="49176" y="1720547"/>
        <a:ext cx="5548724" cy="909018"/>
      </dsp:txXfrm>
    </dsp:sp>
    <dsp:sp modelId="{0A9FB37A-4F4D-42C9-AD60-CF8F34AFE2A3}">
      <dsp:nvSpPr>
        <dsp:cNvPr id="0" name=""/>
        <dsp:cNvSpPr/>
      </dsp:nvSpPr>
      <dsp:spPr>
        <a:xfrm>
          <a:off x="0" y="2796821"/>
          <a:ext cx="564707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>
              <a:latin typeface="Goudy Old Style" panose="02020404030301010803"/>
            </a:rPr>
            <a:t>WifiMacHelper</a:t>
          </a:r>
          <a:endParaRPr lang="en-US" sz="4100" kern="1200" dirty="0" err="1"/>
        </a:p>
      </dsp:txBody>
      <dsp:txXfrm>
        <a:off x="49176" y="2845997"/>
        <a:ext cx="5548724" cy="909018"/>
      </dsp:txXfrm>
    </dsp:sp>
    <dsp:sp modelId="{15C68E33-9E9D-4D80-BF3D-FEDBFB684C44}">
      <dsp:nvSpPr>
        <dsp:cNvPr id="0" name=""/>
        <dsp:cNvSpPr/>
      </dsp:nvSpPr>
      <dsp:spPr>
        <a:xfrm>
          <a:off x="0" y="3922271"/>
          <a:ext cx="564707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>
              <a:latin typeface="Goudy Old Style" panose="02020404030301010803"/>
            </a:rPr>
            <a:t>WifiHelper</a:t>
          </a:r>
        </a:p>
      </dsp:txBody>
      <dsp:txXfrm>
        <a:off x="49176" y="3971447"/>
        <a:ext cx="5548724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62DF-DCC3-4974-9F00-EE1BBEA9EE45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15941-939A-492D-8A46-23E46FD0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4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15941-939A-492D-8A46-23E46FD032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15941-939A-492D-8A46-23E46FD032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DFC5-95CA-41CD-AC71-4AE33D4013AA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7193-C36A-473D-B3AA-7E6AC18866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6FE8-504E-4779-9F3C-670B635CDF0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6934-6072-464E-B25B-0F23A9450B0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E69DEF1E-D797-4BD7-ACD1-D31A92C39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fld id="{DFEF9C1F-C6C7-44BF-84B5-47B32E1B2E0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xmlns="" id="{B7D4DC37-FB52-4C64-BBAF-F2EF3EC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1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xmlns="" id="{16680CDA-6C5B-4A8A-9F95-CAABCCC11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432F771-FB49-433D-99FA-C8127C04645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7C37569D-BE85-42C3-965E-20D7D21C7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07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9F9AA3EE-E7D0-4A60-879A-0339DFBB5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0C9B5293-0995-4BDA-94F3-E723A2469676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4382D779-B414-4EC2-9D23-54290B95A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2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18A3A03B-771F-4365-BA17-470883DEC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fld id="{393BAB99-310A-4C37-B824-8BD32B6CF305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604C3330-D44D-4808-A7C3-E0A14A394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6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51BF771D-B3FE-4529-9577-4D391BD28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5674D13-5E8A-4F72-8772-3054BDA231A1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7811E440-CD3C-4283-A22A-43C7F5DD1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139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0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D121B815-F522-4BA2-B49F-16DC76A860C6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41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F86-A201-4512-8EDB-A5E6E10DDC70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733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A82-8BB1-4424-8E74-CD3F7E31EA00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19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EBDF-C343-4F73-847C-D6DB68EF3ECB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2618-DBB7-49F4-AEA5-457055E48A28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6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1E5C-5799-4C89-B0D4-C3EB33E1A192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0FA4-2A8B-47E1-8450-216E72A39F96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D5E-9F82-4480-A55A-2A2B1790016E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2349-D4A6-4036-81E4-30A46367648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97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2EA5-AA24-4339-859B-0DBFF1D65F54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4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684" r:id="rId15"/>
    <p:sldLayoutId id="2147483689" r:id="rId16"/>
    <p:sldLayoutId id="2147483690" r:id="rId17"/>
  </p:sldLayoutIdLst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Illuminated server room panel">
            <a:extLst>
              <a:ext uri="{FF2B5EF4-FFF2-40B4-BE49-F238E27FC236}">
                <a16:creationId xmlns:a16="http://schemas.microsoft.com/office/drawing/2014/main" xmlns="" id="{63A314E2-9B83-42D6-9F7A-AA5A8B1883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5605" r="-2" b="-2"/>
          <a:stretch/>
        </p:blipFill>
        <p:spPr>
          <a:xfrm>
            <a:off x="0" y="-7290"/>
            <a:ext cx="12191980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4186" y="1599337"/>
            <a:ext cx="8652938" cy="1265381"/>
          </a:xfrm>
        </p:spPr>
        <p:txBody>
          <a:bodyPr>
            <a:normAutofit/>
          </a:bodyPr>
          <a:lstStyle/>
          <a:p>
            <a:r>
              <a:rPr lang="en-US" sz="6600" dirty="0"/>
              <a:t>Presentation 1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642" y="2871495"/>
            <a:ext cx="8644762" cy="12609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Student ID : </a:t>
            </a:r>
            <a:r>
              <a:rPr lang="en-US" sz="2400" b="1" dirty="0" smtClean="0">
                <a:solidFill>
                  <a:schemeClr val="tx1"/>
                </a:solidFill>
              </a:rPr>
              <a:t>1705087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Student ID : </a:t>
            </a:r>
            <a:r>
              <a:rPr lang="en-US" sz="2400" b="1" dirty="0" smtClean="0">
                <a:solidFill>
                  <a:schemeClr val="tx1"/>
                </a:solidFill>
              </a:rPr>
              <a:t>1705089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Student ID : </a:t>
            </a:r>
            <a:r>
              <a:rPr lang="en-US" sz="2400" b="1" dirty="0" smtClean="0">
                <a:solidFill>
                  <a:schemeClr val="tx1"/>
                </a:solidFill>
              </a:rPr>
              <a:t>1705080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7193-C36A-473D-B3AA-7E6AC18866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</a:t>
            </a:r>
            <a:r>
              <a:rPr lang="en-US" sz="4400" dirty="0" smtClean="0">
                <a:solidFill>
                  <a:schemeClr val="tx1"/>
                </a:solidFill>
              </a:rPr>
              <a:t>s3 </a:t>
            </a:r>
            <a:r>
              <a:rPr lang="en-US" sz="4400" dirty="0">
                <a:solidFill>
                  <a:schemeClr val="tx1"/>
                </a:solidFill>
              </a:rPr>
              <a:t>Helper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F11DBEE9-E3E6-48C3-B38A-80DE7C4FD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65020"/>
              </p:ext>
            </p:extLst>
          </p:nvPr>
        </p:nvGraphicFramePr>
        <p:xfrm>
          <a:off x="5478124" y="559477"/>
          <a:ext cx="5647076" cy="547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3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6CF04-5385-413C-B306-13351572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ea typeface="+mj-lt"/>
                <a:cs typeface="+mj-lt"/>
              </a:rPr>
              <a:t>Why </a:t>
            </a:r>
            <a:r>
              <a:rPr lang="en-US" dirty="0">
                <a:ea typeface="+mj-lt"/>
                <a:cs typeface="+mj-lt"/>
              </a:rPr>
              <a:t>N</a:t>
            </a:r>
            <a:r>
              <a:rPr lang="en-US" sz="4400" dirty="0" smtClean="0">
                <a:solidFill>
                  <a:schemeClr val="tx1"/>
                </a:solidFill>
                <a:ea typeface="+mj-lt"/>
                <a:cs typeface="+mj-lt"/>
              </a:rPr>
              <a:t>s3 Helper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86F19-7F1A-498E-B65A-8BBDE5B4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Helper API makes heavy use of containers of similar objects to which similar or identical operations can be performed.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i="1" dirty="0">
                <a:ea typeface="+mn-lt"/>
                <a:cs typeface="+mn-lt"/>
              </a:rPr>
              <a:t>N</a:t>
            </a:r>
            <a:r>
              <a:rPr lang="en-US" sz="2400" i="1" dirty="0" smtClean="0">
                <a:ea typeface="+mn-lt"/>
                <a:cs typeface="+mn-lt"/>
              </a:rPr>
              <a:t>s-3</a:t>
            </a:r>
            <a:r>
              <a:rPr lang="en-US" sz="2400" dirty="0">
                <a:ea typeface="+mn-lt"/>
                <a:cs typeface="+mn-lt"/>
              </a:rPr>
              <a:t> users may not need to worry about any low-level Object Create or Pointer handling. It can be done with containers of objects and stack-allocated helpers that operate on them.</a:t>
            </a:r>
          </a:p>
          <a:p>
            <a:pPr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Helper API is really all about making </a:t>
            </a:r>
            <a:r>
              <a:rPr lang="en-US" sz="2400" i="1" dirty="0">
                <a:ea typeface="+mn-lt"/>
                <a:cs typeface="+mn-lt"/>
              </a:rPr>
              <a:t>N</a:t>
            </a:r>
            <a:r>
              <a:rPr lang="en-US" sz="2400" i="1" dirty="0" smtClean="0">
                <a:ea typeface="+mn-lt"/>
                <a:cs typeface="+mn-lt"/>
              </a:rPr>
              <a:t>s-3</a:t>
            </a:r>
            <a:r>
              <a:rPr lang="en-US" sz="2400" dirty="0">
                <a:ea typeface="+mn-lt"/>
                <a:cs typeface="+mn-lt"/>
              </a:rPr>
              <a:t> programs easier to </a:t>
            </a:r>
            <a:r>
              <a:rPr lang="en-US" sz="2400" dirty="0" smtClean="0">
                <a:ea typeface="+mn-lt"/>
                <a:cs typeface="+mn-lt"/>
              </a:rPr>
              <a:t>write , read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smtClean="0">
                <a:ea typeface="+mn-lt"/>
                <a:cs typeface="+mn-lt"/>
              </a:rPr>
              <a:t>and configure  </a:t>
            </a:r>
            <a:r>
              <a:rPr lang="en-US" sz="2400" dirty="0">
                <a:ea typeface="+mn-lt"/>
                <a:cs typeface="+mn-lt"/>
              </a:rPr>
              <a:t>without taking away the power of the low-level interface.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1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DB1FE-F7A2-4B80-BA0A-46321357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Some </a:t>
            </a:r>
            <a:r>
              <a:rPr lang="en-US" sz="4400" dirty="0" smtClean="0">
                <a:solidFill>
                  <a:schemeClr val="tx1"/>
                </a:solidFill>
              </a:rPr>
              <a:t>Ns3 </a:t>
            </a:r>
            <a:r>
              <a:rPr lang="en-US" sz="4400" dirty="0">
                <a:solidFill>
                  <a:schemeClr val="tx1"/>
                </a:solidFill>
              </a:rPr>
              <a:t>Helpers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xmlns="" id="{0C8E465A-5239-40F7-9D35-7267C92046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8124" y="559477"/>
          <a:ext cx="5647076" cy="547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Electronic circuit board">
            <a:extLst>
              <a:ext uri="{FF2B5EF4-FFF2-40B4-BE49-F238E27FC236}">
                <a16:creationId xmlns:a16="http://schemas.microsoft.com/office/drawing/2014/main" xmlns="" id="{975BF969-BDA2-4DF7-A267-82C91629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-83107" y="-147772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74869-FC4F-4E6C-9646-9DD652BB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909455"/>
            <a:ext cx="8652938" cy="1643312"/>
          </a:xfrm>
        </p:spPr>
        <p:txBody>
          <a:bodyPr>
            <a:normAutofit/>
          </a:bodyPr>
          <a:lstStyle/>
          <a:p>
            <a:r>
              <a:rPr lang="en-US" i="0" dirty="0" err="1">
                <a:ea typeface="+mj-lt"/>
                <a:cs typeface="+mj-lt"/>
              </a:rPr>
              <a:t>YansWifiChannel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7193-C36A-473D-B3AA-7E6AC18866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0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665906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FFFFFF">
                  <a:lumMod val="85000"/>
                  <a:lumOff val="15000"/>
                </a:srgbClr>
              </a:buCl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YANS is short for "Yet Another Network </a:t>
            </a:r>
            <a:r>
              <a:rPr lang="en-US" sz="2000" dirty="0" smtClean="0">
                <a:ea typeface="+mn-lt"/>
                <a:cs typeface="+mn-lt"/>
              </a:rPr>
              <a:t>  Simulator".</a:t>
            </a:r>
          </a:p>
          <a:p>
            <a:pPr>
              <a:buClr>
                <a:srgbClr val="FFFFFF"/>
              </a:buClr>
            </a:pPr>
            <a:endParaRPr lang="en-US" sz="2000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/>
              <a:t>H</a:t>
            </a:r>
            <a:r>
              <a:rPr lang="en-US" sz="2000" dirty="0" smtClean="0"/>
              <a:t>elper </a:t>
            </a:r>
            <a:r>
              <a:rPr lang="en-US" sz="2000" dirty="0"/>
              <a:t>can be used to create a </a:t>
            </a:r>
            <a:r>
              <a:rPr lang="en-US" sz="2000" dirty="0" err="1" smtClean="0"/>
              <a:t>Wifi</a:t>
            </a:r>
            <a:r>
              <a:rPr lang="en-US" sz="2000" dirty="0" smtClean="0"/>
              <a:t> </a:t>
            </a:r>
            <a:r>
              <a:rPr lang="en-US" sz="2000" b="1" dirty="0" smtClean="0"/>
              <a:t>Channel</a:t>
            </a:r>
            <a:endParaRPr lang="en-US" sz="2000" b="1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YansWifiChannelHelper</a:t>
            </a:r>
            <a:r>
              <a:rPr lang="en-US" sz="2000" dirty="0">
                <a:ea typeface="+mn-lt"/>
                <a:cs typeface="+mn-lt"/>
              </a:rPr>
              <a:t> implements the </a:t>
            </a:r>
            <a:r>
              <a:rPr lang="en-US" sz="2000" b="1" dirty="0">
                <a:ea typeface="+mn-lt"/>
                <a:cs typeface="+mn-lt"/>
              </a:rPr>
              <a:t>propagation model </a:t>
            </a:r>
            <a:r>
              <a:rPr lang="en-US" sz="2000" dirty="0">
                <a:ea typeface="+mn-lt"/>
                <a:cs typeface="+mn-lt"/>
              </a:rPr>
              <a:t>described in </a:t>
            </a:r>
            <a:r>
              <a:rPr lang="en-US" sz="2000" dirty="0" err="1">
                <a:ea typeface="+mn-lt"/>
                <a:cs typeface="+mn-lt"/>
              </a:rPr>
              <a:t>Yans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 smtClean="0"/>
              <a:t>Some </a:t>
            </a:r>
            <a:r>
              <a:rPr lang="en-US" sz="2000" dirty="0"/>
              <a:t>Channel related </a:t>
            </a:r>
            <a:r>
              <a:rPr lang="en-US" sz="2000" b="1" dirty="0" smtClean="0"/>
              <a:t>attributes</a:t>
            </a:r>
            <a:r>
              <a:rPr lang="en-US" sz="2000" dirty="0" smtClean="0"/>
              <a:t> :</a:t>
            </a:r>
            <a:endParaRPr lang="en-US" sz="2000" dirty="0">
              <a:ea typeface="+mn-lt"/>
              <a:cs typeface="+mn-lt"/>
            </a:endParaRPr>
          </a:p>
          <a:p>
            <a:pPr lvl="1" indent="0">
              <a:buClr>
                <a:srgbClr val="FFFFFF"/>
              </a:buClr>
            </a:pPr>
            <a:r>
              <a:rPr lang="en-US" sz="2000" dirty="0" smtClean="0">
                <a:ea typeface="+mn-lt"/>
                <a:cs typeface="+mn-lt"/>
              </a:rPr>
              <a:t> Channel </a:t>
            </a:r>
            <a:r>
              <a:rPr lang="en-US" sz="2000" dirty="0">
                <a:ea typeface="+mn-lt"/>
                <a:cs typeface="+mn-lt"/>
              </a:rPr>
              <a:t>switch delay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 smtClean="0">
                <a:ea typeface="+mn-lt"/>
                <a:cs typeface="+mn-lt"/>
              </a:rPr>
              <a:t> Energy </a:t>
            </a:r>
            <a:r>
              <a:rPr lang="en-US" sz="2000" dirty="0">
                <a:ea typeface="+mn-lt"/>
                <a:cs typeface="+mn-lt"/>
              </a:rPr>
              <a:t>of received </a:t>
            </a:r>
            <a:r>
              <a:rPr lang="en-US" sz="2000" dirty="0" smtClean="0">
                <a:ea typeface="+mn-lt"/>
                <a:cs typeface="+mn-lt"/>
              </a:rPr>
              <a:t>signal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6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ea typeface="+mj-lt"/>
                <a:cs typeface="+mj-lt"/>
              </a:rPr>
              <a:t>What is propagation modelling?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>
              <a:buClr>
                <a:srgbClr val="FFFFFF">
                  <a:lumMod val="85000"/>
                  <a:lumOff val="15000"/>
                </a:srgbClr>
              </a:buClr>
            </a:pPr>
            <a:r>
              <a:rPr lang="en-US" sz="2000" dirty="0">
                <a:ea typeface="+mn-lt"/>
                <a:cs typeface="+mn-lt"/>
              </a:rPr>
              <a:t>Propagation modeling is an </a:t>
            </a:r>
            <a:r>
              <a:rPr lang="en-US" sz="2000" b="1" dirty="0">
                <a:ea typeface="+mn-lt"/>
                <a:cs typeface="+mn-lt"/>
              </a:rPr>
              <a:t>effort to predict</a:t>
            </a:r>
            <a:r>
              <a:rPr lang="en-US" sz="2000" dirty="0">
                <a:ea typeface="+mn-lt"/>
                <a:cs typeface="+mn-lt"/>
              </a:rPr>
              <a:t> what </a:t>
            </a:r>
            <a:r>
              <a:rPr lang="en-US" sz="2000" b="1" dirty="0">
                <a:ea typeface="+mn-lt"/>
                <a:cs typeface="+mn-lt"/>
              </a:rPr>
              <a:t>happens to signals </a:t>
            </a:r>
            <a:r>
              <a:rPr lang="en-US" sz="2000" dirty="0">
                <a:ea typeface="+mn-lt"/>
                <a:cs typeface="+mn-lt"/>
              </a:rPr>
              <a:t>in a route while going from the transmitter to the receiver</a:t>
            </a:r>
            <a:r>
              <a:rPr lang="en-US" sz="2000" dirty="0" smtClean="0">
                <a:ea typeface="+mn-lt"/>
                <a:cs typeface="+mn-lt"/>
              </a:rPr>
              <a:t>.</a:t>
            </a:r>
          </a:p>
          <a:p>
            <a:pPr>
              <a:buClr>
                <a:srgbClr val="FFFFFF">
                  <a:lumMod val="85000"/>
                  <a:lumOff val="15000"/>
                </a:srgbClr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 signal </a:t>
            </a:r>
            <a:r>
              <a:rPr lang="en-US" sz="2000" b="1" dirty="0">
                <a:ea typeface="+mn-lt"/>
                <a:cs typeface="+mn-lt"/>
              </a:rPr>
              <a:t>gets weaker </a:t>
            </a:r>
            <a:r>
              <a:rPr lang="en-US" sz="2000" dirty="0">
                <a:ea typeface="+mn-lt"/>
                <a:cs typeface="+mn-lt"/>
              </a:rPr>
              <a:t>and other signal impairments such as </a:t>
            </a:r>
            <a:r>
              <a:rPr lang="en-US" sz="2000" b="1" dirty="0">
                <a:ea typeface="+mn-lt"/>
                <a:cs typeface="+mn-lt"/>
              </a:rPr>
              <a:t>multipath fading </a:t>
            </a:r>
            <a:r>
              <a:rPr lang="en-US" sz="2000" dirty="0">
                <a:ea typeface="+mn-lt"/>
                <a:cs typeface="+mn-lt"/>
              </a:rPr>
              <a:t>can happen</a:t>
            </a:r>
            <a:r>
              <a:rPr lang="en-US" sz="2000" dirty="0" smtClean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A propagation model is basically a</a:t>
            </a:r>
            <a:r>
              <a:rPr lang="en-US" sz="2000" b="1" dirty="0">
                <a:ea typeface="+mn-lt"/>
                <a:cs typeface="+mn-lt"/>
              </a:rPr>
              <a:t> path-loss </a:t>
            </a:r>
            <a:r>
              <a:rPr lang="en-US" sz="2000" dirty="0">
                <a:ea typeface="+mn-lt"/>
                <a:cs typeface="+mn-lt"/>
              </a:rPr>
              <a:t>calculation.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Types of propagation </a:t>
            </a:r>
            <a:r>
              <a:rPr lang="en-US" sz="4400" dirty="0" smtClean="0">
                <a:ea typeface="+mj-lt"/>
                <a:cs typeface="+mj-lt"/>
              </a:rPr>
              <a:t>modelling fo</a:t>
            </a:r>
            <a:r>
              <a:rPr lang="en-US" dirty="0" smtClean="0">
                <a:ea typeface="+mj-lt"/>
                <a:cs typeface="+mj-lt"/>
              </a:rPr>
              <a:t>r</a:t>
            </a:r>
            <a:br>
              <a:rPr lang="en-US" dirty="0" smtClean="0">
                <a:ea typeface="+mj-lt"/>
                <a:cs typeface="+mj-lt"/>
              </a:rPr>
            </a:br>
            <a:r>
              <a:rPr lang="en-US" dirty="0" err="1">
                <a:ea typeface="+mj-lt"/>
                <a:cs typeface="+mj-lt"/>
              </a:rPr>
              <a:t>YansWifi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Channel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>
              <a:buClr>
                <a:srgbClr val="FFFFFF">
                  <a:lumMod val="85000"/>
                  <a:lumOff val="15000"/>
                </a:srgbClr>
              </a:buClr>
            </a:pPr>
            <a:r>
              <a:rPr lang="en-US" sz="2000" dirty="0">
                <a:ea typeface="+mn-lt"/>
                <a:cs typeface="+mn-lt"/>
              </a:rPr>
              <a:t>There are two types of propagation </a:t>
            </a:r>
            <a:r>
              <a:rPr lang="en-US" sz="2000" dirty="0" smtClean="0">
                <a:ea typeface="+mn-lt"/>
                <a:cs typeface="+mn-lt"/>
              </a:rPr>
              <a:t>modeling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smtClean="0">
                <a:ea typeface="+mn-lt"/>
                <a:cs typeface="+mn-lt"/>
              </a:rPr>
              <a:t>:</a:t>
            </a:r>
            <a:endParaRPr lang="en-US" sz="2000" dirty="0">
              <a:ea typeface="+mn-lt"/>
              <a:cs typeface="+mn-lt"/>
            </a:endParaRPr>
          </a:p>
          <a:p>
            <a:pPr marL="274320" lvl="1" indent="0">
              <a:buClr>
                <a:srgbClr val="FFFFFF"/>
              </a:buClr>
              <a:buNone/>
            </a:pPr>
            <a:r>
              <a:rPr lang="en-US" sz="1800" b="1" dirty="0">
                <a:ea typeface="+mn-lt"/>
                <a:cs typeface="+mn-lt"/>
              </a:rPr>
              <a:t> I. </a:t>
            </a:r>
            <a:r>
              <a:rPr lang="en-US" sz="1800" b="1" dirty="0" err="1">
                <a:ea typeface="+mn-lt"/>
                <a:cs typeface="+mn-lt"/>
              </a:rPr>
              <a:t>PropagationLossModel</a:t>
            </a:r>
            <a:r>
              <a:rPr lang="en-US" sz="1800" b="1" dirty="0">
                <a:ea typeface="+mn-lt"/>
                <a:cs typeface="+mn-lt"/>
              </a:rPr>
              <a:t>:</a:t>
            </a:r>
          </a:p>
          <a:p>
            <a:pPr marL="274320" lvl="1" indent="0">
              <a:buNone/>
            </a:pPr>
            <a:r>
              <a:rPr lang="en-US" sz="1800" b="1" dirty="0">
                <a:ea typeface="+mn-lt"/>
                <a:cs typeface="+mn-lt"/>
              </a:rPr>
              <a:t>         </a:t>
            </a:r>
            <a:r>
              <a:rPr lang="en-US" sz="1800" dirty="0">
                <a:ea typeface="+mn-lt"/>
                <a:cs typeface="+mn-lt"/>
              </a:rPr>
              <a:t>As a radio signal leaves the transmitter antenna, it undergoes a phenomenon known as </a:t>
            </a:r>
            <a:r>
              <a:rPr lang="en-US" sz="1800" b="1" dirty="0">
                <a:ea typeface="+mn-lt"/>
                <a:cs typeface="+mn-lt"/>
              </a:rPr>
              <a:t>Free Space Path </a:t>
            </a:r>
            <a:r>
              <a:rPr lang="en-US" sz="1800" dirty="0">
                <a:ea typeface="+mn-lt"/>
                <a:cs typeface="+mn-lt"/>
              </a:rPr>
              <a:t>Loss (FSPL) or Path </a:t>
            </a:r>
            <a:r>
              <a:rPr lang="en-US" sz="1800" dirty="0" err="1">
                <a:ea typeface="+mn-lt"/>
                <a:cs typeface="+mn-lt"/>
              </a:rPr>
              <a:t>Loss.Propagation</a:t>
            </a:r>
            <a:r>
              <a:rPr lang="en-US" sz="1800" dirty="0">
                <a:ea typeface="+mn-lt"/>
                <a:cs typeface="+mn-lt"/>
              </a:rPr>
              <a:t> loss models calculate the </a:t>
            </a:r>
            <a:r>
              <a:rPr lang="en-US" sz="1800" b="1" dirty="0">
                <a:ea typeface="+mn-lt"/>
                <a:cs typeface="+mn-lt"/>
              </a:rPr>
              <a:t>Rx signal power </a:t>
            </a:r>
            <a:r>
              <a:rPr lang="en-US" sz="1800" dirty="0">
                <a:ea typeface="+mn-lt"/>
                <a:cs typeface="+mn-lt"/>
              </a:rPr>
              <a:t>considering the </a:t>
            </a:r>
            <a:r>
              <a:rPr lang="en-US" sz="1800" b="1" dirty="0">
                <a:ea typeface="+mn-lt"/>
                <a:cs typeface="+mn-lt"/>
              </a:rPr>
              <a:t>Tx signal power </a:t>
            </a:r>
            <a:r>
              <a:rPr lang="en-US" sz="1800" dirty="0">
                <a:ea typeface="+mn-lt"/>
                <a:cs typeface="+mn-lt"/>
              </a:rPr>
              <a:t>and the mutual Rx and Tx antennas positions.</a:t>
            </a:r>
            <a:endParaRPr lang="en-US" dirty="0"/>
          </a:p>
          <a:p>
            <a:pPr marL="274320"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274320" lvl="1" indent="0">
              <a:buClr>
                <a:srgbClr val="FFFFFF"/>
              </a:buClr>
              <a:buNone/>
            </a:pPr>
            <a:r>
              <a:rPr lang="en-US" sz="1800" b="1" dirty="0">
                <a:ea typeface="+mn-lt"/>
                <a:cs typeface="+mn-lt"/>
              </a:rPr>
              <a:t> II.  </a:t>
            </a:r>
            <a:r>
              <a:rPr lang="en-US" sz="1800" b="1" dirty="0" err="1">
                <a:ea typeface="+mn-lt"/>
                <a:cs typeface="+mn-lt"/>
              </a:rPr>
              <a:t>PropagationDelayModel</a:t>
            </a:r>
            <a:r>
              <a:rPr lang="en-US" sz="1800" b="1" dirty="0">
                <a:ea typeface="+mn-lt"/>
                <a:cs typeface="+mn-lt"/>
              </a:rPr>
              <a:t>:</a:t>
            </a:r>
          </a:p>
          <a:p>
            <a:pPr marL="274320" lvl="1" indent="0">
              <a:buNone/>
            </a:pPr>
            <a:r>
              <a:rPr lang="en-US" sz="1800" dirty="0">
                <a:ea typeface="+mn-lt"/>
                <a:cs typeface="+mn-lt"/>
              </a:rPr>
              <a:t>          Propagation delay is a measure of the time required for a </a:t>
            </a:r>
            <a:r>
              <a:rPr lang="en-US" sz="1800" b="1" dirty="0">
                <a:ea typeface="+mn-lt"/>
                <a:cs typeface="+mn-lt"/>
              </a:rPr>
              <a:t>signal to propagate </a:t>
            </a:r>
            <a:r>
              <a:rPr lang="en-US" sz="1800" dirty="0">
                <a:ea typeface="+mn-lt"/>
                <a:cs typeface="+mn-lt"/>
              </a:rPr>
              <a:t>from one end of the circuit to the </a:t>
            </a:r>
            <a:r>
              <a:rPr lang="en-US" sz="1800" dirty="0" err="1">
                <a:ea typeface="+mn-lt"/>
                <a:cs typeface="+mn-lt"/>
              </a:rPr>
              <a:t>other.It</a:t>
            </a:r>
            <a:r>
              <a:rPr lang="en-US" sz="1800" dirty="0">
                <a:ea typeface="+mn-lt"/>
                <a:cs typeface="+mn-lt"/>
              </a:rPr>
              <a:t> is limited by the </a:t>
            </a:r>
            <a:r>
              <a:rPr lang="en-US" sz="1800" b="1" dirty="0">
                <a:ea typeface="+mn-lt"/>
                <a:cs typeface="+mn-lt"/>
              </a:rPr>
              <a:t>speed of light.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0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ChannelHelper</a:t>
            </a:r>
            <a:r>
              <a:rPr lang="en-US" sz="4400" dirty="0">
                <a:ea typeface="+mj-lt"/>
                <a:cs typeface="+mj-lt"/>
              </a:rPr>
              <a:t> 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2000" dirty="0" err="1">
                <a:ea typeface="+mn-lt"/>
                <a:cs typeface="+mn-lt"/>
              </a:rPr>
              <a:t>YansWifiChannelHelper</a:t>
            </a:r>
            <a:r>
              <a:rPr lang="en-US" sz="2000" dirty="0">
                <a:ea typeface="+mn-lt"/>
                <a:cs typeface="+mn-lt"/>
              </a:rPr>
              <a:t> can be used to create a </a:t>
            </a:r>
            <a:r>
              <a:rPr lang="en-US" sz="2000" dirty="0" err="1">
                <a:ea typeface="+mn-lt"/>
                <a:cs typeface="+mn-lt"/>
              </a:rPr>
              <a:t>YansWifiChannel</a:t>
            </a:r>
            <a:r>
              <a:rPr lang="en-US" sz="2000" dirty="0">
                <a:ea typeface="+mn-lt"/>
                <a:cs typeface="+mn-lt"/>
              </a:rPr>
              <a:t> with a </a:t>
            </a:r>
            <a:r>
              <a:rPr lang="en-US" sz="2000" b="1" dirty="0">
                <a:ea typeface="+mn-lt"/>
                <a:cs typeface="+mn-lt"/>
              </a:rPr>
              <a:t>default </a:t>
            </a:r>
            <a:r>
              <a:rPr lang="en-US" sz="2000" dirty="0" err="1">
                <a:ea typeface="+mn-lt"/>
                <a:cs typeface="+mn-lt"/>
              </a:rPr>
              <a:t>PropagationLoss</a:t>
            </a:r>
            <a:r>
              <a:rPr lang="en-US" sz="2000" dirty="0">
                <a:ea typeface="+mn-lt"/>
                <a:cs typeface="+mn-lt"/>
              </a:rPr>
              <a:t> and </a:t>
            </a:r>
            <a:r>
              <a:rPr lang="en-US" sz="2000" dirty="0" err="1">
                <a:ea typeface="+mn-lt"/>
                <a:cs typeface="+mn-lt"/>
              </a:rPr>
              <a:t>PropagationDelay</a:t>
            </a:r>
            <a:r>
              <a:rPr lang="en-US" sz="2000" dirty="0">
                <a:ea typeface="+mn-lt"/>
                <a:cs typeface="+mn-lt"/>
              </a:rPr>
              <a:t> model.</a:t>
            </a: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 smtClean="0">
                <a:ea typeface="+mn-lt"/>
                <a:cs typeface="+mn-lt"/>
              </a:rPr>
              <a:t>The </a:t>
            </a:r>
            <a:r>
              <a:rPr lang="en-US" sz="2000" dirty="0">
                <a:ea typeface="+mn-lt"/>
                <a:cs typeface="+mn-lt"/>
              </a:rPr>
              <a:t>default is a channel model with a propagation delay equal to a </a:t>
            </a:r>
            <a:r>
              <a:rPr lang="en-US" sz="2000" dirty="0" smtClean="0">
                <a:ea typeface="+mn-lt"/>
                <a:cs typeface="+mn-lt"/>
              </a:rPr>
              <a:t>constant , </a:t>
            </a: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speed of </a:t>
            </a:r>
            <a:r>
              <a:rPr lang="en-US" sz="2000" b="1" dirty="0" smtClean="0">
                <a:ea typeface="+mn-lt"/>
                <a:cs typeface="+mn-lt"/>
              </a:rPr>
              <a:t>light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smtClean="0">
                <a:ea typeface="+mn-lt"/>
                <a:cs typeface="+mn-lt"/>
              </a:rPr>
              <a:t>    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F18279-AEC8-4B53-9B9D-C74573971645}"/>
              </a:ext>
            </a:extLst>
          </p:cNvPr>
          <p:cNvSpPr/>
          <p:nvPr/>
        </p:nvSpPr>
        <p:spPr>
          <a:xfrm>
            <a:off x="5719869" y="2847124"/>
            <a:ext cx="5313946" cy="10627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Consolas"/>
              </a:rPr>
              <a:t>YansWifiChannelHelper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wifiChannelHelper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YansWifiChannelHelper</a:t>
            </a:r>
            <a:r>
              <a:rPr lang="en-US" sz="1400" dirty="0">
                <a:latin typeface="Consolas"/>
              </a:rPr>
              <a:t>::Default </a:t>
            </a:r>
            <a:r>
              <a:rPr lang="en-US" sz="1400" dirty="0" smtClean="0">
                <a:latin typeface="Consolas"/>
              </a:rPr>
              <a:t>();
</a:t>
            </a:r>
            <a:r>
              <a:rPr lang="en-US" sz="1400" dirty="0" err="1" smtClean="0">
                <a:latin typeface="Consolas"/>
              </a:rPr>
              <a:t>Ptr</a:t>
            </a:r>
            <a:r>
              <a:rPr lang="en-US" sz="1400" dirty="0" smtClean="0">
                <a:latin typeface="Consolas"/>
              </a:rPr>
              <a:t>&lt;Channel</a:t>
            </a:r>
            <a:r>
              <a:rPr lang="en-US" sz="1400" dirty="0">
                <a:latin typeface="Consolas"/>
              </a:rPr>
              <a:t>&gt; </a:t>
            </a:r>
            <a:r>
              <a:rPr lang="en-US" sz="1400" dirty="0" err="1">
                <a:latin typeface="Consolas"/>
              </a:rPr>
              <a:t>wifiChannel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wifiChannelHelper.Create</a:t>
            </a:r>
            <a:r>
              <a:rPr lang="en-US" sz="1400" dirty="0">
                <a:latin typeface="Consolas"/>
              </a:rPr>
              <a:t> ();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6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ChannelHelper</a:t>
            </a:r>
            <a:r>
              <a:rPr lang="en-US" sz="4400" dirty="0">
                <a:ea typeface="+mj-lt"/>
                <a:cs typeface="+mj-lt"/>
              </a:rPr>
              <a:t> 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0" y="559477"/>
            <a:ext cx="6557818" cy="5475563"/>
          </a:xfrm>
        </p:spPr>
        <p:txBody>
          <a:bodyPr anchor="ctr"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To </a:t>
            </a:r>
            <a:r>
              <a:rPr lang="en-US" sz="2000" b="1" dirty="0">
                <a:ea typeface="+mn-lt"/>
                <a:cs typeface="+mn-lt"/>
              </a:rPr>
              <a:t>configure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 smtClean="0">
                <a:ea typeface="+mn-lt"/>
                <a:cs typeface="+mn-lt"/>
              </a:rPr>
              <a:t>YansWifiChannelHelper</a:t>
            </a:r>
            <a:r>
              <a:rPr lang="en-US" sz="2000" dirty="0" smtClean="0">
                <a:ea typeface="+mn-lt"/>
                <a:cs typeface="+mn-lt"/>
              </a:rPr>
              <a:t> :</a:t>
            </a: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 lvl="1" indent="0">
              <a:buClr>
                <a:srgbClr val="FFFFFF"/>
              </a:buClr>
            </a:pPr>
            <a:r>
              <a:rPr lang="en-US" sz="1800" dirty="0" err="1">
                <a:latin typeface="Consolas"/>
                <a:ea typeface="+mn-lt"/>
                <a:cs typeface="+mn-lt"/>
              </a:rPr>
              <a:t>YansWifiChannelHelper</a:t>
            </a:r>
            <a:r>
              <a:rPr lang="en-US" sz="1800" dirty="0">
                <a:latin typeface="Consolas"/>
                <a:ea typeface="+mn-lt"/>
                <a:cs typeface="+mn-lt"/>
              </a:rPr>
              <a:t>::</a:t>
            </a:r>
            <a:r>
              <a:rPr lang="en-US" sz="2000" b="1" dirty="0" err="1" smtClean="0">
                <a:latin typeface="Consolas"/>
                <a:ea typeface="+mn-lt"/>
                <a:cs typeface="+mn-lt"/>
              </a:rPr>
              <a:t>AddPropagationLoss</a:t>
            </a:r>
            <a:endParaRPr lang="en-US" sz="2000" b="1" dirty="0" smtClean="0">
              <a:latin typeface="Consolas"/>
              <a:ea typeface="+mn-lt"/>
              <a:cs typeface="+mn-lt"/>
            </a:endParaRPr>
          </a:p>
          <a:p>
            <a:pPr lvl="1" indent="0">
              <a:buClr>
                <a:srgbClr val="FFFFFF"/>
              </a:buClr>
              <a:buNone/>
            </a:pPr>
            <a:r>
              <a:rPr lang="en-US" sz="1800" dirty="0">
                <a:ea typeface="+mn-lt"/>
                <a:cs typeface="+mn-lt"/>
              </a:rPr>
              <a:t> adds a </a:t>
            </a:r>
            <a:r>
              <a:rPr lang="en-US" sz="1800" dirty="0" err="1">
                <a:ea typeface="+mn-lt"/>
                <a:cs typeface="+mn-lt"/>
              </a:rPr>
              <a:t>PropagationLossModel</a:t>
            </a:r>
            <a:r>
              <a:rPr lang="en-US" sz="1800" dirty="0">
                <a:ea typeface="+mn-lt"/>
                <a:cs typeface="+mn-lt"/>
              </a:rPr>
              <a:t>; if one or more </a:t>
            </a:r>
            <a:r>
              <a:rPr lang="en-US" sz="1800" dirty="0" err="1">
                <a:ea typeface="+mn-lt"/>
                <a:cs typeface="+mn-lt"/>
              </a:rPr>
              <a:t>PropagationLossModels</a:t>
            </a:r>
            <a:r>
              <a:rPr lang="en-US" sz="1800" dirty="0">
                <a:ea typeface="+mn-lt"/>
                <a:cs typeface="+mn-lt"/>
              </a:rPr>
              <a:t> already exist, the new model is chained to the end.</a:t>
            </a:r>
          </a:p>
          <a:p>
            <a:pPr lvl="1" indent="0">
              <a:buClr>
                <a:srgbClr val="FFFFFF"/>
              </a:buClr>
            </a:pPr>
            <a:r>
              <a:rPr lang="en-US" sz="1800" dirty="0" err="1">
                <a:latin typeface="Consolas"/>
                <a:ea typeface="+mn-lt"/>
                <a:cs typeface="+mn-lt"/>
              </a:rPr>
              <a:t>YansWifiChannelHelper</a:t>
            </a:r>
            <a:r>
              <a:rPr lang="en-US" sz="1800" dirty="0">
                <a:latin typeface="Consolas"/>
                <a:ea typeface="+mn-lt"/>
                <a:cs typeface="+mn-lt"/>
              </a:rPr>
              <a:t>::</a:t>
            </a:r>
            <a:r>
              <a:rPr lang="en-US" sz="2000" b="1" dirty="0" err="1" smtClean="0">
                <a:latin typeface="Consolas"/>
                <a:ea typeface="+mn-lt"/>
                <a:cs typeface="+mn-lt"/>
              </a:rPr>
              <a:t>SetPropagationDelay</a:t>
            </a:r>
            <a:r>
              <a:rPr lang="en-US" sz="1800" dirty="0">
                <a:ea typeface="+mn-lt"/>
                <a:cs typeface="+mn-lt"/>
              </a:rPr>
              <a:t> sets a </a:t>
            </a:r>
            <a:r>
              <a:rPr lang="en-US" sz="1800" b="1" dirty="0" err="1">
                <a:ea typeface="+mn-lt"/>
                <a:cs typeface="+mn-lt"/>
              </a:rPr>
              <a:t>PropagationDelayModel</a:t>
            </a:r>
            <a:r>
              <a:rPr lang="en-US" sz="1800" b="1" dirty="0">
                <a:ea typeface="+mn-lt"/>
                <a:cs typeface="+mn-lt"/>
              </a:rPr>
              <a:t> (not chainable)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Electronic circuit board">
            <a:extLst>
              <a:ext uri="{FF2B5EF4-FFF2-40B4-BE49-F238E27FC236}">
                <a16:creationId xmlns:a16="http://schemas.microsoft.com/office/drawing/2014/main" xmlns="" id="{975BF969-BDA2-4DF7-A267-82C91629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74869-FC4F-4E6C-9646-9DD652BB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i="0" dirty="0" err="1">
                <a:ea typeface="+mj-lt"/>
                <a:cs typeface="+mj-lt"/>
              </a:rPr>
              <a:t>YansWifiPhy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7193-C36A-473D-B3AA-7E6AC18866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Topics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881045"/>
            <a:ext cx="5975230" cy="50716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 b="1" dirty="0"/>
              <a:t>How to do important configurations </a:t>
            </a:r>
            <a:endParaRPr lang="en-US" sz="2400" b="1" dirty="0" smtClean="0"/>
          </a:p>
          <a:p>
            <a:pPr>
              <a:buClr>
                <a:srgbClr val="FFFFFF"/>
              </a:buClr>
            </a:pPr>
            <a:endParaRPr lang="en-US" sz="2400" b="1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 b="1" dirty="0" smtClean="0"/>
              <a:t>Usage </a:t>
            </a:r>
            <a:r>
              <a:rPr lang="en-US" sz="2400" b="1" dirty="0"/>
              <a:t>of default </a:t>
            </a:r>
            <a:r>
              <a:rPr lang="en-US" sz="2400" b="1" dirty="0" smtClean="0"/>
              <a:t>helpers</a:t>
            </a:r>
            <a:endParaRPr lang="en-US" sz="2400" b="1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 b="1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 b="1" dirty="0"/>
              <a:t>Overview and workflow of default </a:t>
            </a:r>
            <a:r>
              <a:rPr lang="en-US" sz="2400" b="1" dirty="0" err="1"/>
              <a:t>wifi</a:t>
            </a:r>
            <a:r>
              <a:rPr lang="en-US" sz="2400" b="1" dirty="0"/>
              <a:t> MAC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8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ea typeface="+mj-lt"/>
                <a:cs typeface="+mj-lt"/>
              </a:rPr>
              <a:t>YansWifiPhy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905868" cy="5705208"/>
          </a:xfrm>
        </p:spPr>
        <p:txBody>
          <a:bodyPr anchor="ctr">
            <a:normAutofit/>
          </a:bodyPr>
          <a:lstStyle/>
          <a:p>
            <a:r>
              <a:rPr lang="en-US" sz="1800" dirty="0" smtClean="0">
                <a:ea typeface="+mn-lt"/>
                <a:cs typeface="+mn-lt"/>
              </a:rPr>
              <a:t>YANS is short for "Yet Another Network   Simulator".</a:t>
            </a:r>
          </a:p>
          <a:p>
            <a:endParaRPr lang="en-US" sz="1800" dirty="0" smtClean="0">
              <a:ea typeface="+mn-lt"/>
              <a:cs typeface="+mn-lt"/>
            </a:endParaRPr>
          </a:p>
          <a:p>
            <a:r>
              <a:rPr lang="en-US" sz="1800" dirty="0" smtClean="0">
                <a:ea typeface="+mn-lt"/>
                <a:cs typeface="+mn-lt"/>
              </a:rPr>
              <a:t>As like before , This PHY model depends on a channel loss and delay model as provided by the </a:t>
            </a:r>
            <a:r>
              <a:rPr lang="en-US" sz="1800" b="1" dirty="0" smtClean="0">
                <a:ea typeface="+mn-lt"/>
                <a:cs typeface="+mn-lt"/>
              </a:rPr>
              <a:t>ns3::</a:t>
            </a:r>
            <a:r>
              <a:rPr lang="en-US" sz="1800" b="1" dirty="0" err="1" smtClean="0">
                <a:ea typeface="+mn-lt"/>
                <a:cs typeface="+mn-lt"/>
              </a:rPr>
              <a:t>PropagationLossModel</a:t>
            </a:r>
            <a:r>
              <a:rPr lang="en-US" sz="1800" dirty="0" smtClean="0">
                <a:ea typeface="+mn-lt"/>
                <a:cs typeface="+mn-lt"/>
              </a:rPr>
              <a:t> and </a:t>
            </a:r>
            <a:r>
              <a:rPr lang="en-US" sz="1800" b="1" dirty="0" smtClean="0">
                <a:ea typeface="+mn-lt"/>
                <a:cs typeface="+mn-lt"/>
              </a:rPr>
              <a:t>ns3::</a:t>
            </a:r>
            <a:r>
              <a:rPr lang="en-US" sz="1800" b="1" dirty="0" err="1" smtClean="0">
                <a:ea typeface="+mn-lt"/>
                <a:cs typeface="+mn-lt"/>
              </a:rPr>
              <a:t>PropagationDelayModel</a:t>
            </a:r>
            <a:r>
              <a:rPr lang="en-US" sz="1800" dirty="0" smtClean="0">
                <a:ea typeface="+mn-lt"/>
                <a:cs typeface="+mn-lt"/>
              </a:rPr>
              <a:t> classes, both of which are members of the </a:t>
            </a:r>
            <a:r>
              <a:rPr lang="en-US" sz="1800" b="1" dirty="0" smtClean="0">
                <a:ea typeface="+mn-lt"/>
                <a:cs typeface="+mn-lt"/>
              </a:rPr>
              <a:t>ns3::</a:t>
            </a:r>
            <a:r>
              <a:rPr lang="en-US" sz="1800" b="1" dirty="0" err="1" smtClean="0">
                <a:ea typeface="+mn-lt"/>
                <a:cs typeface="+mn-lt"/>
              </a:rPr>
              <a:t>YansWifiChannel</a:t>
            </a:r>
            <a:r>
              <a:rPr lang="en-US" sz="1800" dirty="0" smtClean="0">
                <a:ea typeface="+mn-lt"/>
                <a:cs typeface="+mn-lt"/>
              </a:rPr>
              <a:t> class.</a:t>
            </a:r>
          </a:p>
          <a:p>
            <a:endParaRPr lang="en-US" sz="1800" dirty="0" smtClean="0">
              <a:ea typeface="+mn-lt"/>
              <a:cs typeface="+mn-lt"/>
            </a:endParaRPr>
          </a:p>
          <a:p>
            <a:endParaRPr lang="en-US" sz="18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PhyHelper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7052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Configures an object factory to create instances of a 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YansWifiPhy</a:t>
            </a:r>
            <a:r>
              <a:rPr lang="en-US" sz="2000" dirty="0" smtClean="0">
                <a:latin typeface="Consolas"/>
                <a:ea typeface="+mn-lt"/>
                <a:cs typeface="+mn-lt"/>
              </a:rPr>
              <a:t>.</a:t>
            </a:r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Adds some other objects to </a:t>
            </a:r>
            <a:r>
              <a:rPr lang="en-US" sz="2000" dirty="0" smtClean="0">
                <a:ea typeface="+mn-lt"/>
                <a:cs typeface="+mn-lt"/>
              </a:rPr>
              <a:t>it , </a:t>
            </a:r>
            <a:r>
              <a:rPr lang="en-US" sz="2000" dirty="0">
                <a:ea typeface="+mn-lt"/>
                <a:cs typeface="+mn-lt"/>
              </a:rPr>
              <a:t>such as a supplemental </a:t>
            </a:r>
            <a:r>
              <a:rPr lang="en-US" sz="2000" dirty="0" err="1">
                <a:ea typeface="+mn-lt"/>
                <a:cs typeface="+mn-lt"/>
              </a:rPr>
              <a:t>ErrorRateModel</a:t>
            </a:r>
            <a:r>
              <a:rPr lang="en-US" sz="2000" dirty="0">
                <a:ea typeface="+mn-lt"/>
                <a:cs typeface="+mn-lt"/>
              </a:rPr>
              <a:t> and a pointer to a </a:t>
            </a:r>
            <a:r>
              <a:rPr lang="en-US" sz="2000" dirty="0" err="1">
                <a:ea typeface="+mn-lt"/>
                <a:cs typeface="+mn-lt"/>
              </a:rPr>
              <a:t>MobilityModel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1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ErrorRate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Model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7052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Models the error rate for </a:t>
            </a:r>
            <a:r>
              <a:rPr lang="en-US" sz="2000" b="1" dirty="0">
                <a:ea typeface="+mn-lt"/>
                <a:cs typeface="+mn-lt"/>
              </a:rPr>
              <a:t>different modulations</a:t>
            </a:r>
            <a:r>
              <a:rPr lang="en-US" sz="2000" dirty="0" smtClean="0">
                <a:ea typeface="+mn-lt"/>
                <a:cs typeface="+mn-lt"/>
              </a:rPr>
              <a:t>.</a:t>
            </a:r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A packet of interest is divided into chunks. For each chunk, it </a:t>
            </a:r>
            <a:r>
              <a:rPr lang="en-US" sz="2000" b="1" dirty="0">
                <a:ea typeface="+mn-lt"/>
                <a:cs typeface="+mn-lt"/>
              </a:rPr>
              <a:t>calculates the ratio </a:t>
            </a:r>
            <a:r>
              <a:rPr lang="en-US" sz="2000" dirty="0">
                <a:ea typeface="+mn-lt"/>
                <a:cs typeface="+mn-lt"/>
              </a:rPr>
              <a:t>between </a:t>
            </a:r>
            <a:r>
              <a:rPr lang="en-US" sz="2000" b="1" dirty="0">
                <a:ea typeface="+mn-lt"/>
                <a:cs typeface="+mn-lt"/>
              </a:rPr>
              <a:t>received power</a:t>
            </a:r>
            <a:r>
              <a:rPr lang="en-US" sz="2000" dirty="0">
                <a:ea typeface="+mn-lt"/>
                <a:cs typeface="+mn-lt"/>
              </a:rPr>
              <a:t> of packet of interest </a:t>
            </a:r>
            <a:r>
              <a:rPr lang="en-US" sz="2000" dirty="0" smtClean="0">
                <a:ea typeface="+mn-lt"/>
                <a:cs typeface="+mn-lt"/>
              </a:rPr>
              <a:t>and </a:t>
            </a:r>
            <a:r>
              <a:rPr lang="en-US" sz="2000" b="1" dirty="0" smtClean="0">
                <a:ea typeface="+mn-lt"/>
                <a:cs typeface="+mn-lt"/>
              </a:rPr>
              <a:t>summation </a:t>
            </a:r>
            <a:r>
              <a:rPr lang="en-US" sz="2000" b="1" dirty="0">
                <a:ea typeface="+mn-lt"/>
                <a:cs typeface="+mn-lt"/>
              </a:rPr>
              <a:t>of noise </a:t>
            </a:r>
            <a:r>
              <a:rPr lang="en-US" sz="2000" dirty="0">
                <a:ea typeface="+mn-lt"/>
                <a:cs typeface="+mn-lt"/>
              </a:rPr>
              <a:t>and interfering power of all the other incoming packets. Then, it will calculate the </a:t>
            </a:r>
            <a:r>
              <a:rPr lang="en-US" sz="2000" b="1" dirty="0">
                <a:ea typeface="+mn-lt"/>
                <a:cs typeface="+mn-lt"/>
              </a:rPr>
              <a:t>success rate of the chunk</a:t>
            </a:r>
            <a:r>
              <a:rPr lang="en-US" sz="2000" dirty="0">
                <a:ea typeface="+mn-lt"/>
                <a:cs typeface="+mn-lt"/>
              </a:rPr>
              <a:t>. The success reception rate of the packet is derived from the success rate of all chunks.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58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ErrorRate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Model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3" y="559477"/>
            <a:ext cx="5938021" cy="57052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Default </a:t>
            </a:r>
            <a:r>
              <a:rPr lang="en-US" sz="2000" dirty="0" err="1">
                <a:ea typeface="+mn-lt"/>
                <a:cs typeface="+mn-lt"/>
              </a:rPr>
              <a:t>YansWifiPhyHelper</a:t>
            </a:r>
            <a:r>
              <a:rPr lang="en-US" sz="2000" dirty="0">
                <a:ea typeface="+mn-lt"/>
                <a:cs typeface="+mn-lt"/>
              </a:rPr>
              <a:t> is configured with </a:t>
            </a:r>
            <a:r>
              <a:rPr lang="en-US" sz="2000" dirty="0" err="1">
                <a:ea typeface="+mn-lt"/>
                <a:cs typeface="+mn-lt"/>
              </a:rPr>
              <a:t>TableBasedErrorRateMode</a:t>
            </a:r>
            <a:r>
              <a:rPr lang="en-US" sz="2000" dirty="0" smtClean="0">
                <a:ea typeface="+mn-lt"/>
                <a:cs typeface="+mn-lt"/>
              </a:rPr>
              <a:t>.</a:t>
            </a:r>
          </a:p>
          <a:p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 error rate model can be changed by calling the 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YansWifiPhyHelper</a:t>
            </a:r>
            <a:r>
              <a:rPr lang="en-US" sz="2000" dirty="0">
                <a:latin typeface="Consolas"/>
                <a:ea typeface="+mn-lt"/>
                <a:cs typeface="+mn-lt"/>
              </a:rPr>
              <a:t>::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SetErrorRateModel</a:t>
            </a:r>
            <a:r>
              <a:rPr lang="en-US" sz="2000" dirty="0">
                <a:ea typeface="+mn-lt"/>
                <a:cs typeface="+mn-lt"/>
              </a:rPr>
              <a:t> 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385144-CED6-4464-A64C-FFF41F1351C1}"/>
              </a:ext>
            </a:extLst>
          </p:cNvPr>
          <p:cNvSpPr/>
          <p:nvPr/>
        </p:nvSpPr>
        <p:spPr>
          <a:xfrm>
            <a:off x="5478124" y="1344554"/>
            <a:ext cx="5427944" cy="70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</a:rPr>
              <a:t>YansWifiPhyHelper wifiPhyHelper;
</a:t>
            </a:r>
            <a:r>
              <a:rPr lang="en-US" sz="1400" dirty="0" err="1">
                <a:latin typeface="Consolas"/>
              </a:rPr>
              <a:t>wifiPhyHelper.SetChannel</a:t>
            </a:r>
            <a:r>
              <a:rPr lang="en-US" sz="1400" dirty="0">
                <a:latin typeface="Consolas"/>
              </a:rPr>
              <a:t> (</a:t>
            </a:r>
            <a:r>
              <a:rPr lang="en-US" sz="1400" dirty="0" err="1">
                <a:latin typeface="Consolas"/>
              </a:rPr>
              <a:t>wifiChannel</a:t>
            </a:r>
            <a:r>
              <a:rPr lang="en-US" sz="1400" dirty="0">
                <a:latin typeface="Consolas"/>
              </a:rPr>
              <a:t>);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6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Mimo</a:t>
            </a:r>
            <a:r>
              <a:rPr lang="en-US" sz="4400" dirty="0" smtClean="0">
                <a:ea typeface="+mj-lt"/>
                <a:cs typeface="+mj-lt"/>
              </a:rPr>
              <a:t> in </a:t>
            </a:r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PhyHelper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72" y="2542163"/>
            <a:ext cx="6280728" cy="2008232"/>
          </a:xfrm>
        </p:spPr>
        <p:txBody>
          <a:bodyPr anchor="ctr">
            <a:normAutofit/>
          </a:bodyPr>
          <a:lstStyle/>
          <a:p>
            <a:r>
              <a:rPr lang="en-US" sz="2000" b="1" dirty="0" err="1" smtClean="0">
                <a:ea typeface="+mn-lt"/>
                <a:cs typeface="+mn-lt"/>
              </a:rPr>
              <a:t>Mimo</a:t>
            </a:r>
            <a:r>
              <a:rPr lang="en-US" sz="2000" dirty="0" smtClean="0">
                <a:ea typeface="+mn-lt"/>
                <a:cs typeface="+mn-lt"/>
              </a:rPr>
              <a:t> is short from of </a:t>
            </a:r>
            <a:r>
              <a:rPr lang="en-US" sz="2000" b="1" dirty="0" smtClean="0">
                <a:ea typeface="+mn-lt"/>
                <a:cs typeface="+mn-lt"/>
              </a:rPr>
              <a:t>multiple input multiple output </a:t>
            </a:r>
            <a:r>
              <a:rPr lang="en-US" sz="2000" dirty="0" smtClean="0">
                <a:ea typeface="+mn-lt"/>
                <a:cs typeface="+mn-lt"/>
              </a:rPr>
              <a:t>. </a:t>
            </a:r>
            <a:r>
              <a:rPr lang="en-US" sz="2000" b="1" dirty="0" err="1" smtClean="0">
                <a:ea typeface="+mn-lt"/>
                <a:cs typeface="+mn-lt"/>
              </a:rPr>
              <a:t>Mimo</a:t>
            </a:r>
            <a:r>
              <a:rPr lang="en-US" sz="2000" dirty="0"/>
              <a:t> is a method for </a:t>
            </a:r>
            <a:r>
              <a:rPr lang="en-US" sz="2000" b="1" dirty="0"/>
              <a:t>multiplying the capacity </a:t>
            </a:r>
            <a:r>
              <a:rPr lang="en-US" sz="2000" dirty="0"/>
              <a:t>of a radio link using multiple transmission and </a:t>
            </a:r>
            <a:r>
              <a:rPr lang="en-US" sz="2000" dirty="0" smtClean="0"/>
              <a:t>receiving </a:t>
            </a:r>
            <a:r>
              <a:rPr lang="en-US" sz="2000" dirty="0" smtClean="0">
                <a:ea typeface="+mn-lt"/>
                <a:cs typeface="+mn-lt"/>
              </a:rPr>
              <a:t>with help of spatial multiplexing</a:t>
            </a:r>
            <a:endParaRPr lang="en-US" sz="20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16" y="4475265"/>
            <a:ext cx="7217370" cy="1851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" b="16317"/>
          <a:stretch/>
        </p:blipFill>
        <p:spPr>
          <a:xfrm>
            <a:off x="4952698" y="572654"/>
            <a:ext cx="6940898" cy="2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Channel</a:t>
            </a:r>
            <a:br>
              <a:rPr lang="en-US" dirty="0" smtClean="0"/>
            </a:br>
            <a:r>
              <a:rPr lang="en-US" dirty="0" smtClean="0"/>
              <a:t>Settings</a:t>
            </a:r>
            <a:r>
              <a:rPr lang="en-US" sz="4400" dirty="0" smtClean="0">
                <a:ea typeface="+mj-lt"/>
                <a:cs typeface="+mj-lt"/>
              </a:rPr>
              <a:t> in </a:t>
            </a:r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PhyHelper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418" y="445470"/>
            <a:ext cx="6280728" cy="200823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b="1" dirty="0" smtClean="0">
                <a:ea typeface="+mn-lt"/>
                <a:cs typeface="+mn-lt"/>
              </a:rPr>
              <a:t>There is a unique attribute named channel setting that enable to set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ea typeface="+mn-lt"/>
                <a:cs typeface="+mn-lt"/>
              </a:rPr>
              <a:t> - channel number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ea typeface="+mn-lt"/>
                <a:cs typeface="+mn-lt"/>
              </a:rPr>
              <a:t> - channel width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ea typeface="+mn-lt"/>
                <a:cs typeface="+mn-lt"/>
              </a:rPr>
              <a:t> - frequency band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07" y="2717513"/>
            <a:ext cx="7021681" cy="33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05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Channel</a:t>
            </a:r>
            <a:br>
              <a:rPr lang="en-US" dirty="0" smtClean="0"/>
            </a:br>
            <a:r>
              <a:rPr lang="en-US" dirty="0" smtClean="0"/>
              <a:t>Settings</a:t>
            </a:r>
            <a:r>
              <a:rPr lang="en-US" sz="4400" dirty="0" smtClean="0">
                <a:ea typeface="+mj-lt"/>
                <a:cs typeface="+mj-lt"/>
              </a:rPr>
              <a:t> in </a:t>
            </a:r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PhyHelper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418" y="300934"/>
            <a:ext cx="6873473" cy="2008232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000" b="1" dirty="0" smtClean="0">
                <a:ea typeface="+mn-lt"/>
                <a:cs typeface="+mn-lt"/>
              </a:rPr>
              <a:t>These unique attributes (</a:t>
            </a:r>
            <a:r>
              <a:rPr lang="en-US" sz="2000" b="1" dirty="0">
                <a:latin typeface="Consolas"/>
                <a:ea typeface="+mn-lt"/>
                <a:cs typeface="+mn-lt"/>
              </a:rPr>
              <a:t>channel number</a:t>
            </a:r>
          </a:p>
          <a:p>
            <a:pPr marL="0" indent="0">
              <a:buNone/>
            </a:pPr>
            <a:r>
              <a:rPr lang="en-US" sz="2000" b="1" dirty="0" smtClean="0">
                <a:ea typeface="+mn-lt"/>
                <a:cs typeface="+mn-lt"/>
              </a:rPr>
              <a:t> , </a:t>
            </a:r>
            <a:r>
              <a:rPr lang="en-US" sz="2000" b="1" dirty="0">
                <a:latin typeface="Consolas"/>
                <a:ea typeface="+mn-lt"/>
                <a:cs typeface="+mn-lt"/>
              </a:rPr>
              <a:t>channel </a:t>
            </a:r>
            <a:r>
              <a:rPr lang="en-US" sz="2000" b="1" dirty="0" smtClean="0">
                <a:latin typeface="Consolas"/>
                <a:ea typeface="+mn-lt"/>
                <a:cs typeface="+mn-lt"/>
              </a:rPr>
              <a:t>width , </a:t>
            </a:r>
            <a:r>
              <a:rPr lang="en-US" sz="2000" b="1" dirty="0">
                <a:latin typeface="Consolas"/>
                <a:ea typeface="+mn-lt"/>
                <a:cs typeface="+mn-lt"/>
              </a:rPr>
              <a:t>frequency </a:t>
            </a:r>
            <a:r>
              <a:rPr lang="en-US" sz="2000" b="1" dirty="0" smtClean="0">
                <a:latin typeface="Consolas"/>
                <a:ea typeface="+mn-lt"/>
                <a:cs typeface="+mn-lt"/>
              </a:rPr>
              <a:t>band </a:t>
            </a:r>
            <a:r>
              <a:rPr lang="en-US" sz="2000" b="1" dirty="0" err="1" smtClean="0">
                <a:latin typeface="Consolas"/>
                <a:ea typeface="+mn-lt"/>
                <a:cs typeface="+mn-lt"/>
              </a:rPr>
              <a:t>etc</a:t>
            </a:r>
            <a:r>
              <a:rPr lang="en-US" sz="2000" b="1" dirty="0" smtClean="0">
                <a:latin typeface="Consolas"/>
                <a:ea typeface="+mn-lt"/>
                <a:cs typeface="+mn-lt"/>
              </a:rPr>
              <a:t> </a:t>
            </a:r>
            <a:r>
              <a:rPr lang="en-US" sz="2000" b="1" dirty="0" smtClean="0">
                <a:ea typeface="+mn-lt"/>
                <a:cs typeface="+mn-lt"/>
              </a:rPr>
              <a:t>) which 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</a:t>
            </a:r>
            <a:r>
              <a:rPr lang="en-US" sz="2000" b="1" dirty="0" smtClean="0">
                <a:ea typeface="+mn-lt"/>
                <a:cs typeface="+mn-lt"/>
              </a:rPr>
              <a:t>an be set separately  </a:t>
            </a:r>
          </a:p>
          <a:p>
            <a:pPr marL="0" indent="0">
              <a:buNone/>
            </a:pPr>
            <a:r>
              <a:rPr lang="en-US" sz="2000" b="1" dirty="0" smtClean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ea typeface="+mn-lt"/>
                <a:cs typeface="+mn-lt"/>
              </a:rPr>
              <a:t> </a:t>
            </a:r>
            <a:r>
              <a:rPr lang="en-US" sz="2000" dirty="0"/>
              <a:t>However, valid channel numbers vary by </a:t>
            </a:r>
            <a:r>
              <a:rPr lang="en-US" sz="2000" dirty="0" smtClean="0"/>
              <a:t>geographical region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around the world, and there is some overlap between the different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standards</a:t>
            </a:r>
            <a:endParaRPr lang="en-US" sz="20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39" y="2431929"/>
            <a:ext cx="6678828" cy="39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Standard</a:t>
            </a:r>
            <a:br>
              <a:rPr lang="en-US" dirty="0" smtClean="0"/>
            </a:br>
            <a:r>
              <a:rPr lang="en-US" sz="4400" dirty="0" smtClean="0">
                <a:ea typeface="+mj-lt"/>
                <a:cs typeface="+mj-lt"/>
              </a:rPr>
              <a:t> in </a:t>
            </a:r>
            <a:r>
              <a:rPr lang="en-US" sz="4400" dirty="0" err="1" smtClean="0">
                <a:ea typeface="+mj-lt"/>
                <a:cs typeface="+mj-lt"/>
              </a:rPr>
              <a:t>YansWifi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err="1" smtClean="0">
                <a:ea typeface="+mj-lt"/>
                <a:cs typeface="+mj-lt"/>
              </a:rPr>
              <a:t>PhyHelper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418" y="445470"/>
            <a:ext cx="6280728" cy="2008232"/>
          </a:xfrm>
        </p:spPr>
        <p:txBody>
          <a:bodyPr anchor="ctr">
            <a:normAutofit/>
          </a:bodyPr>
          <a:lstStyle/>
          <a:p>
            <a:r>
              <a:rPr lang="en-US" sz="2000" dirty="0" err="1" smtClean="0"/>
              <a:t>WifiHelper</a:t>
            </a:r>
            <a:r>
              <a:rPr lang="en-US" sz="2000" dirty="0" smtClean="0"/>
              <a:t> ::</a:t>
            </a:r>
            <a:r>
              <a:rPr lang="en-US" sz="2000" b="1" dirty="0" err="1"/>
              <a:t>SetStandard</a:t>
            </a:r>
            <a:r>
              <a:rPr lang="en-US" sz="2000" dirty="0"/>
              <a:t> (</a:t>
            </a:r>
            <a:r>
              <a:rPr lang="en-US" sz="2000" dirty="0" smtClean="0"/>
              <a:t>WIFI_STANDARD_ IEEE stand )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is a method required to set various parameters in the Mac and </a:t>
            </a:r>
            <a:r>
              <a:rPr lang="en-US" sz="2000" dirty="0" err="1"/>
              <a:t>Phy</a:t>
            </a:r>
            <a:r>
              <a:rPr lang="en-US" sz="2000" dirty="0"/>
              <a:t> to </a:t>
            </a:r>
            <a:r>
              <a:rPr lang="en-US" sz="2000" b="1" dirty="0"/>
              <a:t>standard</a:t>
            </a:r>
            <a:r>
              <a:rPr lang="en-US" sz="2000" dirty="0"/>
              <a:t> </a:t>
            </a:r>
            <a:r>
              <a:rPr lang="en-US" sz="2000" dirty="0" smtClean="0"/>
              <a:t>values , </a:t>
            </a:r>
            <a:r>
              <a:rPr lang="en-US" sz="2000" dirty="0"/>
              <a:t>but also to </a:t>
            </a:r>
            <a:r>
              <a:rPr lang="en-US" sz="2000" b="1" dirty="0"/>
              <a:t>check </a:t>
            </a:r>
            <a:r>
              <a:rPr lang="en-US" sz="2000" b="1" dirty="0" err="1" smtClean="0"/>
              <a:t>avaibility</a:t>
            </a:r>
            <a:r>
              <a:rPr lang="en-US" sz="2000" b="1" dirty="0" smtClean="0"/>
              <a:t> </a:t>
            </a:r>
            <a:r>
              <a:rPr lang="en-US" sz="2000" dirty="0" smtClean="0"/>
              <a:t>that </a:t>
            </a:r>
            <a:r>
              <a:rPr lang="en-US" sz="2000" dirty="0"/>
              <a:t>the channel settings as described </a:t>
            </a:r>
            <a:r>
              <a:rPr lang="en-US" sz="2000" dirty="0" smtClean="0"/>
              <a:t>above</a:t>
            </a:r>
            <a:endParaRPr lang="en-US" sz="2000" dirty="0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3" y="2365640"/>
            <a:ext cx="5248176" cy="39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8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ea typeface="+mj-lt"/>
                <a:cs typeface="+mj-lt"/>
              </a:rPr>
              <a:t>Mobility</a:t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Model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782774" cy="57052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Ns3 supports a set of mobility models which are used to track and maintain the </a:t>
            </a:r>
            <a:r>
              <a:rPr lang="en-US" sz="2000" b="1" i="1" dirty="0">
                <a:ea typeface="+mn-lt"/>
                <a:cs typeface="+mn-lt"/>
              </a:rPr>
              <a:t>current</a:t>
            </a:r>
            <a:r>
              <a:rPr lang="en-US" sz="2000" b="1" dirty="0">
                <a:ea typeface="+mn-lt"/>
                <a:cs typeface="+mn-lt"/>
              </a:rPr>
              <a:t> cartesian position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speed</a:t>
            </a:r>
            <a:r>
              <a:rPr lang="en-US" sz="2000" dirty="0">
                <a:ea typeface="+mn-lt"/>
                <a:cs typeface="+mn-lt"/>
              </a:rPr>
              <a:t> of an object</a:t>
            </a:r>
            <a:r>
              <a:rPr lang="en-US" sz="2000" dirty="0" smtClean="0">
                <a:ea typeface="+mn-lt"/>
                <a:cs typeface="+mn-lt"/>
              </a:rPr>
              <a:t>.</a:t>
            </a:r>
          </a:p>
          <a:p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It </a:t>
            </a:r>
            <a:r>
              <a:rPr lang="en-US" sz="2000" dirty="0" smtClean="0">
                <a:ea typeface="+mn-lt"/>
                <a:cs typeface="+mn-lt"/>
              </a:rPr>
              <a:t>is used to track and maintain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000" dirty="0" smtClean="0">
                <a:ea typeface="+mn-lt"/>
                <a:cs typeface="+mn-lt"/>
              </a:rPr>
              <a:t>  - (</a:t>
            </a:r>
            <a:r>
              <a:rPr lang="en-US" sz="2000" b="1" dirty="0" err="1" smtClean="0">
                <a:ea typeface="+mn-lt"/>
                <a:cs typeface="+mn-lt"/>
              </a:rPr>
              <a:t>cartesian</a:t>
            </a:r>
            <a:r>
              <a:rPr lang="en-US" sz="2000" dirty="0">
                <a:ea typeface="+mn-lt"/>
                <a:cs typeface="+mn-lt"/>
              </a:rPr>
              <a:t>) coordinate </a:t>
            </a:r>
            <a:r>
              <a:rPr lang="en-US" sz="2000" dirty="0" smtClean="0">
                <a:ea typeface="+mn-lt"/>
                <a:cs typeface="+mn-lt"/>
              </a:rPr>
              <a:t>system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000" b="1" dirty="0" smtClean="0">
                <a:ea typeface="+mn-lt"/>
                <a:cs typeface="+mn-lt"/>
              </a:rPr>
              <a:t>  - speed </a:t>
            </a:r>
            <a:r>
              <a:rPr lang="en-US" sz="2000" dirty="0">
                <a:ea typeface="+mn-lt"/>
                <a:cs typeface="+mn-lt"/>
              </a:rPr>
              <a:t>of an </a:t>
            </a:r>
            <a:r>
              <a:rPr lang="en-US" sz="2000" dirty="0" smtClean="0">
                <a:ea typeface="+mn-lt"/>
                <a:cs typeface="+mn-lt"/>
              </a:rPr>
              <a:t>object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000" dirty="0" smtClean="0">
                <a:ea typeface="+mn-lt"/>
                <a:cs typeface="+mn-lt"/>
              </a:rPr>
              <a:t>  - </a:t>
            </a:r>
            <a:r>
              <a:rPr lang="en-US" sz="2000" b="1" dirty="0" smtClean="0">
                <a:ea typeface="+mn-lt"/>
                <a:cs typeface="+mn-lt"/>
              </a:rPr>
              <a:t>placement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of </a:t>
            </a:r>
            <a:r>
              <a:rPr lang="en-US" sz="2000" dirty="0" smtClean="0">
                <a:ea typeface="+mn-lt"/>
                <a:cs typeface="+mn-lt"/>
              </a:rPr>
              <a:t>node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smtClean="0">
                <a:ea typeface="+mn-lt"/>
                <a:cs typeface="+mn-lt"/>
              </a:rPr>
              <a:t> - </a:t>
            </a:r>
            <a:r>
              <a:rPr lang="en-US" sz="2000" b="1" dirty="0" smtClean="0">
                <a:ea typeface="+mn-lt"/>
                <a:cs typeface="+mn-lt"/>
              </a:rPr>
              <a:t>setup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mobility model.</a:t>
            </a:r>
            <a:endParaRPr lang="en-US" sz="2000" dirty="0"/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ea typeface="+mj-lt"/>
                <a:cs typeface="+mj-lt"/>
              </a:rPr>
              <a:t>MobilityModel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782774" cy="570520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xmlns="" id="{DFE45BAA-543E-4072-9870-2676D8C3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88" y="552575"/>
            <a:ext cx="6524444" cy="56809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7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881045"/>
            <a:ext cx="5975230" cy="50716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400" b="1" dirty="0" smtClean="0">
                <a:ea typeface="+mn-lt"/>
                <a:cs typeface="+mn-lt"/>
              </a:rPr>
              <a:t>How </a:t>
            </a:r>
            <a:r>
              <a:rPr lang="en-US" sz="2400" b="1" dirty="0">
                <a:ea typeface="+mn-lt"/>
                <a:cs typeface="+mn-lt"/>
              </a:rPr>
              <a:t>to simulate a </a:t>
            </a:r>
            <a:r>
              <a:rPr lang="en-US" sz="2400" b="1" dirty="0" smtClean="0">
                <a:ea typeface="+mn-lt"/>
                <a:cs typeface="+mn-lt"/>
              </a:rPr>
              <a:t>Wi-Fi </a:t>
            </a:r>
            <a:r>
              <a:rPr lang="en-US" sz="2400" b="1" dirty="0">
                <a:ea typeface="+mn-lt"/>
                <a:cs typeface="+mn-lt"/>
              </a:rPr>
              <a:t>topology in ns3 and what concepts </a:t>
            </a:r>
            <a:r>
              <a:rPr lang="en-US" sz="2400" b="1" dirty="0" smtClean="0">
                <a:ea typeface="+mn-lt"/>
                <a:cs typeface="+mn-lt"/>
              </a:rPr>
              <a:t>should </a:t>
            </a:r>
            <a:r>
              <a:rPr lang="en-US" sz="2400" b="1" dirty="0">
                <a:ea typeface="+mn-lt"/>
                <a:cs typeface="+mn-lt"/>
              </a:rPr>
              <a:t>be kept in </a:t>
            </a:r>
            <a:r>
              <a:rPr lang="en-US" sz="2400" b="1" dirty="0" smtClean="0">
                <a:ea typeface="+mn-lt"/>
                <a:cs typeface="+mn-lt"/>
              </a:rPr>
              <a:t>mind ..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0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ea typeface="+mj-lt"/>
                <a:cs typeface="+mj-lt"/>
              </a:rPr>
              <a:t>Mobility</a:t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Model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782774" cy="570520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xmlns="" id="{DFE45BAA-543E-4072-9870-2676D8C3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88" y="552575"/>
            <a:ext cx="6524444" cy="5680964"/>
          </a:xfrm>
          <a:prstGeom prst="rect">
            <a:avLst/>
          </a:prstGeom>
        </p:spPr>
      </p:pic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xmlns="" id="{C7089A3E-654F-44E4-9BF7-203B1484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89" y="566189"/>
            <a:ext cx="6524445" cy="56681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D6DF2-5F47-4F79-8092-0AA1F23A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a typeface="+mj-lt"/>
                <a:cs typeface="+mj-lt"/>
              </a:rPr>
              <a:t>Example</a:t>
            </a:r>
            <a:br>
              <a:rPr lang="en-US" dirty="0" smtClean="0">
                <a:ea typeface="+mj-lt"/>
                <a:cs typeface="+mj-lt"/>
              </a:rPr>
            </a:br>
            <a:r>
              <a:rPr lang="en-US" dirty="0" smtClean="0">
                <a:ea typeface="+mj-lt"/>
                <a:cs typeface="+mj-lt"/>
              </a:rPr>
              <a:t>of M</a:t>
            </a:r>
            <a:r>
              <a:rPr lang="en-US" sz="4400" dirty="0" smtClean="0">
                <a:ea typeface="+mj-lt"/>
                <a:cs typeface="+mj-lt"/>
              </a:rPr>
              <a:t>obility</a:t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Model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3484D-6669-4F69-8A87-F7A0AA7A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782774" cy="570520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27" y="552575"/>
            <a:ext cx="6389400" cy="56637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Electronic circuit board">
            <a:extLst>
              <a:ext uri="{FF2B5EF4-FFF2-40B4-BE49-F238E27FC236}">
                <a16:creationId xmlns:a16="http://schemas.microsoft.com/office/drawing/2014/main" xmlns="" id="{975BF969-BDA2-4DF7-A267-82C91629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74869-FC4F-4E6C-9646-9DD652BB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WifiMacHelper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7193-C36A-473D-B3AA-7E6AC18866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WifiMac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Create MAC layers for a ns3::</a:t>
            </a:r>
            <a:r>
              <a:rPr lang="en-US" sz="2000" dirty="0" err="1">
                <a:ea typeface="+mn-lt"/>
                <a:cs typeface="+mn-lt"/>
              </a:rPr>
              <a:t>WifiNetDevice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Can create MACs of type ns3::</a:t>
            </a:r>
            <a:r>
              <a:rPr lang="en-US" sz="2000" dirty="0" err="1">
                <a:ea typeface="+mn-lt"/>
                <a:cs typeface="+mn-lt"/>
              </a:rPr>
              <a:t>adhocWifiMac</a:t>
            </a:r>
            <a:r>
              <a:rPr lang="en-US" sz="2000" dirty="0">
                <a:ea typeface="+mn-lt"/>
                <a:cs typeface="+mn-lt"/>
              </a:rPr>
              <a:t>. Its purpose is to allow a </a:t>
            </a:r>
            <a:r>
              <a:rPr lang="en-US" sz="2000" b="1" dirty="0" err="1">
                <a:ea typeface="+mn-lt"/>
                <a:cs typeface="+mn-lt"/>
              </a:rPr>
              <a:t>WifiHelper</a:t>
            </a:r>
            <a:r>
              <a:rPr lang="en-US" sz="2000" dirty="0">
                <a:ea typeface="+mn-lt"/>
                <a:cs typeface="+mn-lt"/>
              </a:rPr>
              <a:t> to </a:t>
            </a:r>
            <a:r>
              <a:rPr lang="en-US" sz="2000" b="1" dirty="0">
                <a:ea typeface="+mn-lt"/>
                <a:cs typeface="+mn-lt"/>
              </a:rPr>
              <a:t>configure </a:t>
            </a:r>
            <a:r>
              <a:rPr lang="en-US" sz="2000" dirty="0">
                <a:ea typeface="+mn-lt"/>
                <a:cs typeface="+mn-lt"/>
              </a:rPr>
              <a:t>and install </a:t>
            </a:r>
            <a:r>
              <a:rPr lang="en-US" sz="2000" b="1" dirty="0" err="1">
                <a:ea typeface="+mn-lt"/>
                <a:cs typeface="+mn-lt"/>
              </a:rPr>
              <a:t>WifiMacc</a:t>
            </a:r>
            <a:r>
              <a:rPr lang="en-US" sz="2000" dirty="0">
                <a:ea typeface="+mn-lt"/>
                <a:cs typeface="+mn-lt"/>
              </a:rPr>
              <a:t> objects on a collection of nodes. 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It offers the opportunity to configure attribute values away from their default values, on a per-</a:t>
            </a:r>
            <a:r>
              <a:rPr lang="en-US" sz="2000" dirty="0" err="1">
                <a:ea typeface="+mn-lt"/>
                <a:cs typeface="+mn-lt"/>
              </a:rPr>
              <a:t>NodeContainer</a:t>
            </a:r>
            <a:r>
              <a:rPr lang="en-US" sz="2000" dirty="0">
                <a:ea typeface="+mn-lt"/>
                <a:cs typeface="+mn-lt"/>
              </a:rPr>
              <a:t> basis. </a:t>
            </a: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By default, it creates an </a:t>
            </a:r>
            <a:r>
              <a:rPr lang="en-US" sz="2000" dirty="0" err="1">
                <a:ea typeface="+mn-lt"/>
                <a:cs typeface="+mn-lt"/>
              </a:rPr>
              <a:t>Adhoc</a:t>
            </a:r>
            <a:r>
              <a:rPr lang="en-US" sz="2000" dirty="0">
                <a:ea typeface="+mn-lt"/>
                <a:cs typeface="+mn-lt"/>
              </a:rPr>
              <a:t> MAC layer without </a:t>
            </a:r>
            <a:r>
              <a:rPr lang="en-US" sz="2000" b="1" dirty="0" err="1">
                <a:ea typeface="+mn-lt"/>
                <a:cs typeface="+mn-lt"/>
              </a:rPr>
              <a:t>QoS</a:t>
            </a:r>
            <a:r>
              <a:rPr lang="en-US" sz="2000" dirty="0">
                <a:ea typeface="+mn-lt"/>
                <a:cs typeface="+mn-lt"/>
              </a:rPr>
              <a:t>(Quality of Service; is a set of technologies that work on a network to guarantee its ability to dependably run high-priority applications and traffic under limited network capacity).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Typically, it is used to set type and attribute values, then hand this object over to the </a:t>
            </a:r>
            <a:r>
              <a:rPr lang="en-US" sz="2000" b="1" dirty="0" err="1">
                <a:ea typeface="+mn-lt"/>
                <a:cs typeface="+mn-lt"/>
              </a:rPr>
              <a:t>WifiHelper</a:t>
            </a:r>
            <a:r>
              <a:rPr lang="en-US" sz="2000" dirty="0">
                <a:ea typeface="+mn-lt"/>
                <a:cs typeface="+mn-lt"/>
              </a:rPr>
              <a:t> that finishes the job of installing</a:t>
            </a:r>
            <a:r>
              <a:rPr lang="en-US" sz="2000" dirty="0" smtClean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 err="1"/>
              <a:t>WifiMacHelper</a:t>
            </a:r>
            <a:r>
              <a:rPr lang="en-US" sz="2000" dirty="0"/>
              <a:t> takes care of both the MAC low model and MAC high mode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ea typeface="+mj-lt"/>
                <a:cs typeface="+mj-lt"/>
              </a:rPr>
              <a:t>WifiMac</a:t>
            </a:r>
            <a:r>
              <a:rPr lang="en-US" sz="4400" dirty="0" smtClean="0">
                <a:ea typeface="+mj-lt"/>
                <a:cs typeface="+mj-lt"/>
              </a:rPr>
              <a:t/>
            </a:r>
            <a:br>
              <a:rPr lang="en-US" sz="4400" dirty="0" smtClean="0">
                <a:ea typeface="+mj-lt"/>
                <a:cs typeface="+mj-lt"/>
              </a:rPr>
            </a:br>
            <a:r>
              <a:rPr lang="en-US" sz="4400" dirty="0" smtClean="0">
                <a:ea typeface="+mj-lt"/>
                <a:cs typeface="+mj-lt"/>
              </a:rPr>
              <a:t>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790" y="3315180"/>
            <a:ext cx="5647076" cy="2964872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an AP with </a:t>
            </a:r>
            <a:r>
              <a:rPr lang="en-US" sz="2000" dirty="0" err="1"/>
              <a:t>QoS</a:t>
            </a:r>
            <a:r>
              <a:rPr lang="en-US" sz="2000" dirty="0"/>
              <a:t> enabled</a:t>
            </a:r>
            <a:r>
              <a:rPr lang="en-US" sz="2000" dirty="0" smtClean="0">
                <a:ea typeface="+mn-lt"/>
                <a:cs typeface="+mn-lt"/>
              </a:rPr>
              <a:t>, </a:t>
            </a:r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endParaRPr lang="en-US" sz="2000" dirty="0" smtClean="0">
              <a:latin typeface="Consolas"/>
              <a:ea typeface="+mn-lt"/>
              <a:cs typeface="+mn-lt"/>
            </a:endParaRPr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endParaRPr lang="en-US" sz="2000" dirty="0" smtClean="0">
              <a:latin typeface="Consolas"/>
              <a:ea typeface="+mn-lt"/>
              <a:cs typeface="+mn-lt"/>
            </a:endParaRPr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endParaRPr lang="en-US" sz="2000" dirty="0">
              <a:latin typeface="Consolas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 smtClean="0">
                <a:ea typeface="+mn-lt"/>
                <a:cs typeface="+mn-lt"/>
              </a:rPr>
              <a:t> similarly </a:t>
            </a:r>
            <a:r>
              <a:rPr lang="en-US" sz="2000" dirty="0" smtClean="0"/>
              <a:t>create non </a:t>
            </a:r>
            <a:r>
              <a:rPr lang="en-US" sz="2000" dirty="0"/>
              <a:t>AP </a:t>
            </a:r>
            <a:r>
              <a:rPr lang="en-US" sz="2000" dirty="0" smtClean="0"/>
              <a:t>static nodes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B2981A-43AE-49E2-8F37-3321990EE3B4}"/>
              </a:ext>
            </a:extLst>
          </p:cNvPr>
          <p:cNvSpPr/>
          <p:nvPr/>
        </p:nvSpPr>
        <p:spPr>
          <a:xfrm>
            <a:off x="5372146" y="1269536"/>
            <a:ext cx="5052164" cy="16388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</a:rPr>
              <a:t>WifiMacHelper wifiMacHelper;
Ssid ssid = Ssid ("ns-3-ssid");
</a:t>
            </a:r>
            <a:r>
              <a:rPr lang="en-US" sz="1400" dirty="0" err="1">
                <a:latin typeface="Consolas"/>
              </a:rPr>
              <a:t>wifiMacHelper.SetType</a:t>
            </a:r>
            <a:r>
              <a:rPr lang="en-US" sz="1400" dirty="0">
                <a:latin typeface="Consolas"/>
              </a:rPr>
              <a:t> ("ns3::</a:t>
            </a:r>
            <a:r>
              <a:rPr lang="en-US" sz="1400" dirty="0" err="1">
                <a:latin typeface="Consolas"/>
              </a:rPr>
              <a:t>AdhocWifiMac</a:t>
            </a:r>
            <a:r>
              <a:rPr lang="en-US" sz="1400" dirty="0">
                <a:latin typeface="Consolas"/>
              </a:rPr>
              <a:t>",
                      "</a:t>
            </a:r>
            <a:r>
              <a:rPr lang="en-US" sz="1400" dirty="0" err="1">
                <a:latin typeface="Consolas"/>
              </a:rPr>
              <a:t>Ssid</a:t>
            </a:r>
            <a:r>
              <a:rPr lang="en-US" sz="1400" dirty="0">
                <a:latin typeface="Consolas"/>
              </a:rPr>
              <a:t>", </a:t>
            </a:r>
            <a:r>
              <a:rPr lang="en-US" sz="1400" dirty="0" err="1">
                <a:latin typeface="Consolas"/>
              </a:rPr>
              <a:t>SsidValue</a:t>
            </a:r>
            <a:r>
              <a:rPr lang="en-US" sz="1400" dirty="0">
                <a:latin typeface="Consolas"/>
              </a:rPr>
              <a:t> (</a:t>
            </a:r>
            <a:r>
              <a:rPr lang="en-US" sz="1400" dirty="0" err="1">
                <a:latin typeface="Consolas"/>
              </a:rPr>
              <a:t>ssid</a:t>
            </a:r>
            <a:r>
              <a:rPr lang="en-US" sz="1400" dirty="0">
                <a:latin typeface="Consolas"/>
              </a:rPr>
              <a:t>),
                      "ActiveProbing", BooleanValue (false));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B2981A-43AE-49E2-8F37-3321990EE3B4}"/>
              </a:ext>
            </a:extLst>
          </p:cNvPr>
          <p:cNvSpPr/>
          <p:nvPr/>
        </p:nvSpPr>
        <p:spPr>
          <a:xfrm>
            <a:off x="5372146" y="3743540"/>
            <a:ext cx="5052164" cy="16388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</a:rPr>
              <a:t>WifiMacHelper wifiMacHelper;
Ssid ssid = Ssid ("ns-3-ssid");
</a:t>
            </a:r>
            <a:r>
              <a:rPr lang="en-US" sz="1400" dirty="0" err="1">
                <a:latin typeface="Consolas"/>
              </a:rPr>
              <a:t>wifiMacHelper.SetType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smtClean="0"/>
              <a:t>("</a:t>
            </a:r>
            <a:r>
              <a:rPr lang="en-US" sz="1400" dirty="0"/>
              <a:t>ns3::</a:t>
            </a:r>
            <a:r>
              <a:rPr lang="en-US" sz="1400" dirty="0" err="1"/>
              <a:t>ApWifiMac</a:t>
            </a:r>
            <a:r>
              <a:rPr lang="en-US" sz="1400" dirty="0"/>
              <a:t>", "</a:t>
            </a:r>
            <a:r>
              <a:rPr lang="en-US" sz="1400" dirty="0" err="1"/>
              <a:t>Ssid</a:t>
            </a:r>
            <a:r>
              <a:rPr lang="en-US" sz="1400" dirty="0"/>
              <a:t>", </a:t>
            </a:r>
            <a:r>
              <a:rPr lang="en-US" sz="1400" dirty="0" err="1"/>
              <a:t>SsidValue</a:t>
            </a:r>
            <a:r>
              <a:rPr lang="en-US" sz="1400" dirty="0"/>
              <a:t> (</a:t>
            </a:r>
            <a:r>
              <a:rPr lang="en-US" sz="1400" dirty="0" err="1"/>
              <a:t>ssid</a:t>
            </a:r>
            <a:r>
              <a:rPr lang="en-US" sz="1400" dirty="0"/>
              <a:t>), "</a:t>
            </a:r>
            <a:r>
              <a:rPr lang="en-US" sz="1400" dirty="0" err="1"/>
              <a:t>QosSupported</a:t>
            </a:r>
            <a:r>
              <a:rPr lang="en-US" sz="1400" dirty="0"/>
              <a:t>", </a:t>
            </a:r>
            <a:r>
              <a:rPr lang="en-US" sz="1400" dirty="0" err="1"/>
              <a:t>BooleanValue</a:t>
            </a:r>
            <a:r>
              <a:rPr lang="en-US" sz="1400" dirty="0"/>
              <a:t> (true), "</a:t>
            </a:r>
            <a:r>
              <a:rPr lang="en-US" sz="1400" dirty="0" err="1"/>
              <a:t>BeaconGeneration</a:t>
            </a:r>
            <a:r>
              <a:rPr lang="en-US" sz="1400" dirty="0"/>
              <a:t>", </a:t>
            </a:r>
            <a:r>
              <a:rPr lang="en-US" sz="1400" dirty="0" err="1"/>
              <a:t>BooleanValue</a:t>
            </a:r>
            <a:r>
              <a:rPr lang="en-US" sz="1400" dirty="0"/>
              <a:t> (true), "</a:t>
            </a:r>
            <a:r>
              <a:rPr lang="en-US" sz="1400" dirty="0" err="1"/>
              <a:t>BeaconInterval</a:t>
            </a:r>
            <a:r>
              <a:rPr lang="en-US" sz="1400" dirty="0"/>
              <a:t>", </a:t>
            </a:r>
            <a:r>
              <a:rPr lang="en-US" sz="1400" dirty="0" err="1"/>
              <a:t>TimeValue</a:t>
            </a:r>
            <a:r>
              <a:rPr lang="en-US" sz="1400" dirty="0"/>
              <a:t> (Seconds (2.5)));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 txBox="1">
            <a:spLocks/>
          </p:cNvSpPr>
          <p:nvPr/>
        </p:nvSpPr>
        <p:spPr>
          <a:xfrm>
            <a:off x="5264035" y="352518"/>
            <a:ext cx="5647076" cy="288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ea typeface="+mn-lt"/>
                <a:cs typeface="+mn-lt"/>
              </a:rPr>
              <a:t>To create ad-hoc MAC instances,</a:t>
            </a:r>
          </a:p>
          <a:p>
            <a:pPr marL="0" indent="0">
              <a:buNone/>
            </a:pPr>
            <a:r>
              <a:rPr lang="en-US" sz="2000" dirty="0" smtClean="0">
                <a:ea typeface="+mn-lt"/>
                <a:cs typeface="+mn-lt"/>
              </a:rPr>
              <a:t> </a:t>
            </a:r>
            <a:endParaRPr lang="en-US" sz="2000" dirty="0" smtClean="0">
              <a:latin typeface="Consolas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391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Electronic circuit board">
            <a:extLst>
              <a:ext uri="{FF2B5EF4-FFF2-40B4-BE49-F238E27FC236}">
                <a16:creationId xmlns:a16="http://schemas.microsoft.com/office/drawing/2014/main" xmlns="" id="{975BF969-BDA2-4DF7-A267-82C91629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74869-FC4F-4E6C-9646-9DD652BBE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/>
              <a:t>WifiHelper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7193-C36A-473D-B3AA-7E6AC18866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4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WifiHelper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3" y="590792"/>
            <a:ext cx="5734821" cy="56008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2400" b="1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Sets the </a:t>
            </a:r>
            <a:r>
              <a:rPr lang="en-US" sz="2000" b="1" dirty="0">
                <a:ea typeface="+mn-lt"/>
                <a:cs typeface="+mn-lt"/>
              </a:rPr>
              <a:t>default </a:t>
            </a:r>
            <a:r>
              <a:rPr lang="en-US" sz="2000" b="1" dirty="0" err="1">
                <a:ea typeface="+mn-lt"/>
                <a:cs typeface="+mn-lt"/>
              </a:rPr>
              <a:t>wifi</a:t>
            </a:r>
            <a:r>
              <a:rPr lang="en-US" sz="2000" b="1" dirty="0">
                <a:ea typeface="+mn-lt"/>
                <a:cs typeface="+mn-lt"/>
              </a:rPr>
              <a:t> standard </a:t>
            </a:r>
            <a:r>
              <a:rPr lang="en-US" sz="2000" dirty="0">
                <a:ea typeface="+mn-lt"/>
                <a:cs typeface="+mn-lt"/>
              </a:rPr>
              <a:t>to </a:t>
            </a:r>
            <a:r>
              <a:rPr lang="en-US" sz="2000" b="1" dirty="0">
                <a:ea typeface="+mn-lt"/>
                <a:cs typeface="+mn-lt"/>
              </a:rPr>
              <a:t>802.11a</a:t>
            </a:r>
            <a:r>
              <a:rPr lang="en-US" sz="2000" dirty="0">
                <a:ea typeface="+mn-lt"/>
                <a:cs typeface="+mn-lt"/>
              </a:rPr>
              <a:t> and sets the </a:t>
            </a:r>
            <a:r>
              <a:rPr lang="en-US" sz="2000" dirty="0" err="1">
                <a:ea typeface="+mn-lt"/>
                <a:cs typeface="+mn-lt"/>
              </a:rPr>
              <a:t>RemoteStationManager</a:t>
            </a:r>
            <a:r>
              <a:rPr lang="en-US" sz="2000" dirty="0">
                <a:ea typeface="+mn-lt"/>
                <a:cs typeface="+mn-lt"/>
              </a:rPr>
              <a:t>(hold a list of per-remote-station state) to </a:t>
            </a:r>
            <a:r>
              <a:rPr lang="en-US" sz="2000" dirty="0">
                <a:latin typeface="Consolas"/>
              </a:rPr>
              <a:t>ns3::</a:t>
            </a:r>
            <a:r>
              <a:rPr lang="en-US" sz="2000" b="1" dirty="0" err="1">
                <a:latin typeface="Consolas"/>
              </a:rPr>
              <a:t>ArfWifiManager</a:t>
            </a:r>
            <a:r>
              <a:rPr lang="en-US" sz="2000" dirty="0" smtClean="0">
                <a:latin typeface="Consolas"/>
              </a:rPr>
              <a:t>.</a:t>
            </a:r>
          </a:p>
          <a:p>
            <a:pPr>
              <a:buClr>
                <a:srgbClr val="FFFFFF"/>
              </a:buClr>
            </a:pPr>
            <a:endParaRPr lang="en-US" sz="2000" dirty="0"/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dirty="0" err="1">
                <a:ea typeface="+mn-lt"/>
                <a:cs typeface="+mn-lt"/>
              </a:rPr>
              <a:t>RemoteStationManager</a:t>
            </a:r>
            <a:r>
              <a:rPr lang="en-US" sz="2000" dirty="0">
                <a:ea typeface="+mn-lt"/>
                <a:cs typeface="+mn-lt"/>
              </a:rPr>
              <a:t> can be changed by calling the </a:t>
            </a:r>
            <a:r>
              <a:rPr lang="en-US" sz="2000" dirty="0" err="1">
                <a:latin typeface="Consolas"/>
              </a:rPr>
              <a:t>WifiHelper</a:t>
            </a:r>
            <a:r>
              <a:rPr lang="en-US" sz="2000" dirty="0">
                <a:latin typeface="Consolas"/>
              </a:rPr>
              <a:t>::</a:t>
            </a:r>
            <a:r>
              <a:rPr lang="en-US" sz="2000" b="1" dirty="0" err="1">
                <a:latin typeface="Consolas"/>
              </a:rPr>
              <a:t>SetRemoteStationManager</a:t>
            </a:r>
            <a:r>
              <a:rPr lang="en-US" sz="2000" dirty="0">
                <a:ea typeface="+mn-lt"/>
                <a:cs typeface="+mn-lt"/>
              </a:rPr>
              <a:t> method. </a:t>
            </a:r>
            <a:endParaRPr lang="en-US" sz="2000" dirty="0" smtClean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>
              <a:latin typeface="Consolas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To change the </a:t>
            </a:r>
            <a:r>
              <a:rPr lang="en-US" sz="2000" dirty="0" err="1">
                <a:ea typeface="+mn-lt"/>
                <a:cs typeface="+mn-lt"/>
              </a:rPr>
              <a:t>wifi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smtClean="0">
                <a:ea typeface="+mn-lt"/>
                <a:cs typeface="+mn-lt"/>
              </a:rPr>
              <a:t>standard (</a:t>
            </a:r>
            <a:r>
              <a:rPr lang="en-US" sz="2000" dirty="0">
                <a:ea typeface="+mn-lt"/>
                <a:cs typeface="+mn-lt"/>
              </a:rPr>
              <a:t>set of services and protocols that dictate how a Wi-Fi network acts), call the </a:t>
            </a:r>
            <a:r>
              <a:rPr lang="en-US" sz="2000" dirty="0" err="1">
                <a:latin typeface="Consolas"/>
              </a:rPr>
              <a:t>WifiHelper</a:t>
            </a:r>
            <a:r>
              <a:rPr lang="en-US" sz="2000" dirty="0">
                <a:latin typeface="Consolas"/>
              </a:rPr>
              <a:t>::</a:t>
            </a:r>
            <a:r>
              <a:rPr lang="en-US" sz="2000" b="1" dirty="0" err="1">
                <a:latin typeface="Consolas"/>
              </a:rPr>
              <a:t>SetStandard</a:t>
            </a:r>
            <a:r>
              <a:rPr lang="en-US" sz="2000" dirty="0">
                <a:ea typeface="+mn-lt"/>
                <a:cs typeface="+mn-lt"/>
              </a:rPr>
              <a:t> method with the desired standard</a:t>
            </a:r>
            <a:endParaRPr lang="en-US" sz="2000" dirty="0">
              <a:latin typeface="Consolas"/>
            </a:endParaRPr>
          </a:p>
          <a:p>
            <a:pPr>
              <a:buClr>
                <a:srgbClr val="FFFFFF"/>
              </a:buClr>
            </a:pPr>
            <a:endParaRPr lang="en-US" sz="2000" dirty="0"/>
          </a:p>
          <a:p>
            <a:pPr marL="0" indent="0">
              <a:buClr>
                <a:srgbClr val="FFFFFF"/>
              </a:buClr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6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D2F51-A1F4-4881-89AB-BBF113F3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WifiHelper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C5986-8350-4508-8682-39413EBB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181" y="481237"/>
            <a:ext cx="5647076" cy="5600823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sz="2400" b="1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This creates the </a:t>
            </a:r>
            <a:r>
              <a:rPr lang="en-US" sz="2000" dirty="0" err="1">
                <a:ea typeface="+mn-lt"/>
                <a:cs typeface="+mn-lt"/>
              </a:rPr>
              <a:t>WifiNetDevice</a:t>
            </a:r>
            <a:r>
              <a:rPr lang="en-US" sz="2000" dirty="0">
                <a:ea typeface="+mn-lt"/>
                <a:cs typeface="+mn-lt"/>
              </a:rPr>
              <a:t> which includes also a </a:t>
            </a:r>
            <a:r>
              <a:rPr lang="en-US" sz="2000" dirty="0" err="1">
                <a:ea typeface="+mn-lt"/>
                <a:cs typeface="+mn-lt"/>
              </a:rPr>
              <a:t>WifiRemoteStationManager</a:t>
            </a:r>
            <a:r>
              <a:rPr lang="en-US" sz="2000" dirty="0">
                <a:ea typeface="+mn-lt"/>
                <a:cs typeface="+mn-lt"/>
              </a:rPr>
              <a:t>, a </a:t>
            </a:r>
            <a:r>
              <a:rPr lang="en-US" sz="2000" dirty="0" err="1">
                <a:ea typeface="+mn-lt"/>
                <a:cs typeface="+mn-lt"/>
              </a:rPr>
              <a:t>WifiMac</a:t>
            </a:r>
            <a:r>
              <a:rPr lang="en-US" sz="2000" dirty="0">
                <a:ea typeface="+mn-lt"/>
                <a:cs typeface="+mn-lt"/>
              </a:rPr>
              <a:t>, and a </a:t>
            </a:r>
            <a:r>
              <a:rPr lang="en-US" sz="2000" dirty="0" err="1">
                <a:ea typeface="+mn-lt"/>
                <a:cs typeface="+mn-lt"/>
              </a:rPr>
              <a:t>WifiPhy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b="1" dirty="0">
                <a:ea typeface="+mn-lt"/>
                <a:cs typeface="+mn-lt"/>
              </a:rPr>
              <a:t>connected</a:t>
            </a:r>
            <a:r>
              <a:rPr lang="en-US" sz="2000" dirty="0">
                <a:ea typeface="+mn-lt"/>
                <a:cs typeface="+mn-lt"/>
              </a:rPr>
              <a:t> to the matching Channel),</a:t>
            </a:r>
            <a:endParaRPr lang="en-US" sz="2000" dirty="0">
              <a:latin typeface="Goudy Old Style" panose="02020404030301010803"/>
            </a:endParaRPr>
          </a:p>
          <a:p>
            <a:pPr>
              <a:buClr>
                <a:srgbClr val="FFFFFF"/>
              </a:buClr>
            </a:pPr>
            <a:endParaRPr lang="en-US" sz="2000" dirty="0"/>
          </a:p>
          <a:p>
            <a:pPr>
              <a:buClr>
                <a:srgbClr val="FFFFFF"/>
              </a:buClr>
            </a:pPr>
            <a:endParaRPr lang="en-US" sz="2000" dirty="0" smtClean="0"/>
          </a:p>
          <a:p>
            <a:pPr>
              <a:buClr>
                <a:srgbClr val="FFFFFF"/>
              </a:buClr>
            </a:pPr>
            <a:endParaRPr lang="en-US" sz="2000" dirty="0"/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The </a:t>
            </a:r>
            <a:r>
              <a:rPr lang="en-US" sz="2000" dirty="0" err="1">
                <a:latin typeface="Consolas"/>
              </a:rPr>
              <a:t>WifiHelper</a:t>
            </a:r>
            <a:r>
              <a:rPr lang="en-US" sz="2000" dirty="0">
                <a:latin typeface="Consolas"/>
              </a:rPr>
              <a:t>::</a:t>
            </a:r>
            <a:r>
              <a:rPr lang="en-US" sz="2000" b="1" dirty="0" err="1">
                <a:latin typeface="Consolas"/>
              </a:rPr>
              <a:t>SetStandard</a:t>
            </a:r>
            <a:r>
              <a:rPr lang="en-US" sz="2000" dirty="0">
                <a:ea typeface="+mn-lt"/>
                <a:cs typeface="+mn-lt"/>
              </a:rPr>
              <a:t> method sets various default timing parameters as defined in the selected standard version, overwriting values that may exist or have been previously configured.</a:t>
            </a:r>
            <a:endParaRPr lang="en-US" sz="2000" dirty="0"/>
          </a:p>
          <a:p>
            <a:pPr>
              <a:buClr>
                <a:srgbClr val="FFFFFF"/>
              </a:buClr>
            </a:pPr>
            <a:endParaRPr lang="en-US" sz="2000" dirty="0"/>
          </a:p>
          <a:p>
            <a:pPr marL="0" indent="0">
              <a:buClr>
                <a:srgbClr val="FFFFFF"/>
              </a:buClr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727C54-AA86-491A-A6C3-D677FDDD9008}"/>
              </a:ext>
            </a:extLst>
          </p:cNvPr>
          <p:cNvSpPr/>
          <p:nvPr/>
        </p:nvSpPr>
        <p:spPr>
          <a:xfrm>
            <a:off x="5659899" y="2410406"/>
            <a:ext cx="5521890" cy="66805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Consolas"/>
              </a:rPr>
              <a:t>NetDeviceContainer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wifiContainer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 err="1">
                <a:latin typeface="Consolas"/>
              </a:rPr>
              <a:t>WifiHelper</a:t>
            </a:r>
            <a:r>
              <a:rPr lang="en-US" sz="1400" dirty="0">
                <a:latin typeface="Consolas"/>
              </a:rPr>
              <a:t>::Install (</a:t>
            </a:r>
            <a:r>
              <a:rPr lang="en-US" sz="1400" dirty="0" err="1">
                <a:latin typeface="Consolas"/>
              </a:rPr>
              <a:t>wifiPhyHelper</a:t>
            </a:r>
            <a:r>
              <a:rPr lang="en-US" sz="1400" dirty="0">
                <a:latin typeface="Consolas"/>
              </a:rPr>
              <a:t>, </a:t>
            </a:r>
            <a:r>
              <a:rPr lang="en-US" sz="1400" dirty="0" err="1">
                <a:latin typeface="Consolas"/>
              </a:rPr>
              <a:t>wifiMacHelper</a:t>
            </a:r>
            <a:r>
              <a:rPr lang="en-US" sz="1400" dirty="0">
                <a:latin typeface="Consolas"/>
              </a:rPr>
              <a:t>, c);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3CAC7F-44A3-4956-9D13-FB481D1EA010}"/>
              </a:ext>
            </a:extLst>
          </p:cNvPr>
          <p:cNvSpPr/>
          <p:nvPr/>
        </p:nvSpPr>
        <p:spPr>
          <a:xfrm>
            <a:off x="5659899" y="4831250"/>
            <a:ext cx="5459259" cy="65761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/>
              </a:rPr>
              <a:t>WifiHelper wifi;
</a:t>
            </a:r>
            <a:r>
              <a:rPr lang="en-US" sz="1400" dirty="0" err="1">
                <a:latin typeface="Consolas"/>
              </a:rPr>
              <a:t>wifi.SetStandard</a:t>
            </a:r>
            <a:r>
              <a:rPr lang="en-US" sz="1400" dirty="0">
                <a:latin typeface="Consolas"/>
              </a:rPr>
              <a:t> (WIFI_STANDARD_80211n);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67" y="286584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MAC</a:t>
            </a:r>
            <a:r>
              <a:rPr lang="en-US" dirty="0"/>
              <a:t> Layer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906" y="1838170"/>
            <a:ext cx="4948345" cy="362937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/>
              <a:t>MAC,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Media Access Control</a:t>
            </a:r>
            <a:r>
              <a:rPr lang="en-US" dirty="0"/>
              <a:t>, is an important </a:t>
            </a:r>
            <a:r>
              <a:rPr lang="en-US" i="1" dirty="0"/>
              <a:t>sub-layer</a:t>
            </a:r>
            <a:r>
              <a:rPr lang="en-US" dirty="0"/>
              <a:t> of </a:t>
            </a:r>
            <a:r>
              <a:rPr lang="en-US" b="1" dirty="0"/>
              <a:t>OSI Layer 2 </a:t>
            </a:r>
            <a:r>
              <a:rPr lang="en-US" dirty="0"/>
              <a:t>– the Data Link Layer.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Main function: </a:t>
            </a:r>
            <a:r>
              <a:rPr lang="en-US" b="1" dirty="0"/>
              <a:t>control access </a:t>
            </a:r>
            <a:r>
              <a:rPr lang="en-US" dirty="0"/>
              <a:t>to a shared communication medium through which devices are connected.</a:t>
            </a:r>
          </a:p>
          <a:p>
            <a:pPr algn="just"/>
            <a:r>
              <a:rPr lang="en-US" dirty="0"/>
              <a:t>E.g. For Wi-Fi, the medium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air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Abstracts: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/>
              <a:t>PHY layer (L1) </a:t>
            </a:r>
            <a:r>
              <a:rPr lang="en-US" dirty="0"/>
              <a:t>to LLC sublayer &amp; the upper layers </a:t>
            </a:r>
            <a:r>
              <a:rPr lang="en-US" b="1" dirty="0"/>
              <a:t>(L2.5-L7)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28" name="Arrow: Left-Up 27">
            <a:extLst>
              <a:ext uri="{FF2B5EF4-FFF2-40B4-BE49-F238E27FC236}">
                <a16:creationId xmlns:a16="http://schemas.microsoft.com/office/drawing/2014/main" xmlns="" id="{46E6BA92-3D42-453E-AEC7-7B98CE65BE36}"/>
              </a:ext>
            </a:extLst>
          </p:cNvPr>
          <p:cNvSpPr/>
          <p:nvPr/>
        </p:nvSpPr>
        <p:spPr>
          <a:xfrm rot="18900000">
            <a:off x="8087920" y="3833735"/>
            <a:ext cx="707798" cy="707798"/>
          </a:xfrm>
          <a:prstGeom prst="leftUpArrow">
            <a:avLst>
              <a:gd name="adj1" fmla="val 10916"/>
              <a:gd name="adj2" fmla="val 25000"/>
              <a:gd name="adj3" fmla="val 29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CF300D05-E983-4A45-9B47-A95A4FE1F389}"/>
              </a:ext>
            </a:extLst>
          </p:cNvPr>
          <p:cNvSpPr/>
          <p:nvPr/>
        </p:nvSpPr>
        <p:spPr>
          <a:xfrm>
            <a:off x="6323228" y="3245653"/>
            <a:ext cx="1906369" cy="88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Logical Link Control (LLC)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2F937D32-627E-4F88-B54C-9296760B0F6D}"/>
              </a:ext>
            </a:extLst>
          </p:cNvPr>
          <p:cNvSpPr/>
          <p:nvPr/>
        </p:nvSpPr>
        <p:spPr>
          <a:xfrm>
            <a:off x="6323228" y="4263397"/>
            <a:ext cx="1906369" cy="884800"/>
          </a:xfrm>
          <a:prstGeom prst="roundRect">
            <a:avLst/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Media Access Control (MAC)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9519BC0-1CF3-4D4C-AEDB-392C0C0E0215}"/>
              </a:ext>
            </a:extLst>
          </p:cNvPr>
          <p:cNvGrpSpPr/>
          <p:nvPr/>
        </p:nvGrpSpPr>
        <p:grpSpPr>
          <a:xfrm>
            <a:off x="8710875" y="1838170"/>
            <a:ext cx="3047012" cy="3930977"/>
            <a:chOff x="8710875" y="1838170"/>
            <a:chExt cx="3047012" cy="393097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2084A53C-B369-4C21-9E6F-0C55B7CE0447}"/>
                </a:ext>
              </a:extLst>
            </p:cNvPr>
            <p:cNvSpPr/>
            <p:nvPr/>
          </p:nvSpPr>
          <p:spPr>
            <a:xfrm>
              <a:off x="8710875" y="1838170"/>
              <a:ext cx="3047012" cy="3930977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9E03E10A-EFEA-4A12-BF4F-EC5CBB495128}"/>
                </a:ext>
              </a:extLst>
            </p:cNvPr>
            <p:cNvSpPr/>
            <p:nvPr/>
          </p:nvSpPr>
          <p:spPr>
            <a:xfrm>
              <a:off x="9153935" y="2048524"/>
              <a:ext cx="2215299" cy="152485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Upper 5 Layers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03760D1C-786C-449E-9C9D-1BB1365637CA}"/>
                </a:ext>
              </a:extLst>
            </p:cNvPr>
            <p:cNvSpPr/>
            <p:nvPr/>
          </p:nvSpPr>
          <p:spPr>
            <a:xfrm>
              <a:off x="9153934" y="4696171"/>
              <a:ext cx="2215299" cy="43363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PHY Layer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B07BA0D6-F52E-461A-A849-3D7B08CCE332}"/>
                </a:ext>
              </a:extLst>
            </p:cNvPr>
            <p:cNvSpPr/>
            <p:nvPr/>
          </p:nvSpPr>
          <p:spPr>
            <a:xfrm>
              <a:off x="8842852" y="3687145"/>
              <a:ext cx="2762052" cy="884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Layer 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Data Link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E45672F-E7C0-4C06-AF02-5289A0D43812}"/>
                </a:ext>
              </a:extLst>
            </p:cNvPr>
            <p:cNvSpPr txBox="1"/>
            <p:nvPr/>
          </p:nvSpPr>
          <p:spPr>
            <a:xfrm>
              <a:off x="8842852" y="5250673"/>
              <a:ext cx="276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The 7 OSI Model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IEE 802.11</a:t>
            </a:r>
            <a:r>
              <a:rPr lang="en-US" dirty="0"/>
              <a:t>(WiFi) Mac Layer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A86E01-62BB-5145-A6C3-515717D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F3BC5E9-D50A-47CB-9681-B5080B8FECD4}"/>
              </a:ext>
            </a:extLst>
          </p:cNvPr>
          <p:cNvSpPr txBox="1">
            <a:spLocks/>
          </p:cNvSpPr>
          <p:nvPr/>
        </p:nvSpPr>
        <p:spPr>
          <a:xfrm>
            <a:off x="3787352" y="2137654"/>
            <a:ext cx="4663440" cy="522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Basic Responsibilities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E77AE8-0475-4E33-B562-14EFE282D214}"/>
              </a:ext>
            </a:extLst>
          </p:cNvPr>
          <p:cNvSpPr txBox="1"/>
          <p:nvPr/>
        </p:nvSpPr>
        <p:spPr>
          <a:xfrm>
            <a:off x="1432559" y="1751469"/>
            <a:ext cx="466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Or, widely known as the WiFi standard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xmlns="" id="{633B7747-C0FB-4DAA-BCDA-C337B6E5DCD9}"/>
              </a:ext>
            </a:extLst>
          </p:cNvPr>
          <p:cNvSpPr/>
          <p:nvPr/>
        </p:nvSpPr>
        <p:spPr>
          <a:xfrm rot="5400000">
            <a:off x="2512241" y="391525"/>
            <a:ext cx="188539" cy="2630080"/>
          </a:xfrm>
          <a:prstGeom prst="rightBrac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082E4638-234B-4D2C-8FE2-F6DDE56905BD}"/>
              </a:ext>
            </a:extLst>
          </p:cNvPr>
          <p:cNvGrpSpPr/>
          <p:nvPr/>
        </p:nvGrpSpPr>
        <p:grpSpPr>
          <a:xfrm>
            <a:off x="1291470" y="2754440"/>
            <a:ext cx="2894031" cy="3090179"/>
            <a:chOff x="1291470" y="2952407"/>
            <a:chExt cx="2894031" cy="30271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CC86FDA9-AAD5-417D-98B5-95CDD896EBE5}"/>
                </a:ext>
              </a:extLst>
            </p:cNvPr>
            <p:cNvSpPr/>
            <p:nvPr/>
          </p:nvSpPr>
          <p:spPr>
            <a:xfrm>
              <a:off x="1291470" y="3903591"/>
              <a:ext cx="2894031" cy="207591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Create frame by adding headers.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Adding useful attributes to the header &amp; maintaining them.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Transparent data transfer from LLC to PHY.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4DB5572A-7C2D-4059-BDCF-EDB76C61CA35}"/>
                </a:ext>
              </a:extLst>
            </p:cNvPr>
            <p:cNvSpPr/>
            <p:nvPr/>
          </p:nvSpPr>
          <p:spPr>
            <a:xfrm>
              <a:off x="1291470" y="2952407"/>
              <a:ext cx="2894031" cy="10474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Frame Management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Data Transfer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4E4B9BB-68D3-4FC6-BF17-54E2DD62C5F3}"/>
              </a:ext>
            </a:extLst>
          </p:cNvPr>
          <p:cNvGrpSpPr/>
          <p:nvPr/>
        </p:nvGrpSpPr>
        <p:grpSpPr>
          <a:xfrm>
            <a:off x="4672057" y="2736048"/>
            <a:ext cx="2894031" cy="3108571"/>
            <a:chOff x="1291470" y="2952407"/>
            <a:chExt cx="2894031" cy="282394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3F6C0844-5FEA-41E7-8D4E-8FFA2DCB3CA9}"/>
                </a:ext>
              </a:extLst>
            </p:cNvPr>
            <p:cNvSpPr/>
            <p:nvPr/>
          </p:nvSpPr>
          <p:spPr>
            <a:xfrm>
              <a:off x="1291470" y="3903591"/>
              <a:ext cx="2894031" cy="187275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Assign unique addresses to each net device.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Use this address for MAC filtering &amp; data transfer.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6E693668-8768-41FB-80A8-D5455D3F7E01}"/>
                </a:ext>
              </a:extLst>
            </p:cNvPr>
            <p:cNvSpPr/>
            <p:nvPr/>
          </p:nvSpPr>
          <p:spPr>
            <a:xfrm>
              <a:off x="1291470" y="2952407"/>
              <a:ext cx="2894031" cy="104745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Unique Addressing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8F91221-6557-4083-A558-6BCF49C29BFB}"/>
              </a:ext>
            </a:extLst>
          </p:cNvPr>
          <p:cNvGrpSpPr/>
          <p:nvPr/>
        </p:nvGrpSpPr>
        <p:grpSpPr>
          <a:xfrm>
            <a:off x="8052644" y="2725439"/>
            <a:ext cx="2894031" cy="3119179"/>
            <a:chOff x="1291470" y="2952407"/>
            <a:chExt cx="2894031" cy="305550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54A2D756-FFFE-4790-AD2B-879AAD4182F2}"/>
                </a:ext>
              </a:extLst>
            </p:cNvPr>
            <p:cNvSpPr/>
            <p:nvPr/>
          </p:nvSpPr>
          <p:spPr>
            <a:xfrm>
              <a:off x="1291470" y="3903590"/>
              <a:ext cx="2894031" cy="210432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Control access to PHY medium.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Ensure errorless transmission.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Enables multiple user medium sharing.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CSMA/CD, CSMA/CA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26B5D3CF-B292-4B0B-8AB2-C352BB5B47BA}"/>
                </a:ext>
              </a:extLst>
            </p:cNvPr>
            <p:cNvSpPr/>
            <p:nvPr/>
          </p:nvSpPr>
          <p:spPr>
            <a:xfrm>
              <a:off x="1291470" y="2952407"/>
              <a:ext cx="2894031" cy="1047457"/>
            </a:xfrm>
            <a:prstGeom prst="roundRect">
              <a:avLst/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Control Access of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Transmission Medium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531591-F9A0-4823-B9A2-3F77C877FACB}"/>
              </a:ext>
            </a:extLst>
          </p:cNvPr>
          <p:cNvSpPr txBox="1"/>
          <p:nvPr/>
        </p:nvSpPr>
        <p:spPr>
          <a:xfrm>
            <a:off x="1994170" y="5757066"/>
            <a:ext cx="14396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60000"/>
                    <a:lumOff val="40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F0739D2-F066-4DB2-88C8-A08E17B72C46}"/>
              </a:ext>
            </a:extLst>
          </p:cNvPr>
          <p:cNvSpPr txBox="1"/>
          <p:nvPr/>
        </p:nvSpPr>
        <p:spPr>
          <a:xfrm>
            <a:off x="5376153" y="5757066"/>
            <a:ext cx="14396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5C8D7E9-1CDD-4A7C-87D8-76A1F3FEEC21}"/>
              </a:ext>
            </a:extLst>
          </p:cNvPr>
          <p:cNvSpPr txBox="1"/>
          <p:nvPr/>
        </p:nvSpPr>
        <p:spPr>
          <a:xfrm>
            <a:off x="8758136" y="5757066"/>
            <a:ext cx="14396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434E5E">
                    <a:lumMod val="60000"/>
                    <a:lumOff val="40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Topology</a:t>
            </a:r>
            <a:br>
              <a:rPr lang="en-US" sz="4400">
                <a:solidFill>
                  <a:schemeClr val="tx1"/>
                </a:solidFill>
              </a:rPr>
            </a:b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881045"/>
            <a:ext cx="5975230" cy="50716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pic>
        <p:nvPicPr>
          <p:cNvPr id="3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xmlns="" id="{6C1A60BA-C4CF-458D-990E-D83869B7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17" y="882924"/>
            <a:ext cx="6251274" cy="50777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IEEE 802.11 MAC Layer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Frame Management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6420081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MAC Layer data are called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frames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takes a packet of data called </a:t>
            </a:r>
            <a:r>
              <a:rPr lang="en-US" sz="2000" b="1" dirty="0"/>
              <a:t>MAC Service Data Unit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(MSDU) </a:t>
            </a:r>
            <a:r>
              <a:rPr lang="en-US" sz="2000" dirty="0"/>
              <a:t>from LLC sub-layer.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Necessary </a:t>
            </a:r>
            <a:r>
              <a:rPr lang="en-US" sz="2000" b="1" dirty="0"/>
              <a:t>header and tail bytes</a:t>
            </a:r>
            <a:r>
              <a:rPr lang="en-US" sz="2000" dirty="0"/>
              <a:t> are added to form </a:t>
            </a:r>
            <a:r>
              <a:rPr lang="en-US" sz="2000" b="1" dirty="0"/>
              <a:t>MAC Protocol Data Unit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(MPDU).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MPDU</a:t>
            </a:r>
            <a:r>
              <a:rPr lang="en-US" sz="2000" dirty="0"/>
              <a:t> is then sent to the PHY layer for transmission.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reverse flow happens </a:t>
            </a:r>
            <a:r>
              <a:rPr lang="en-US" sz="2000" dirty="0"/>
              <a:t>when MAC receives a packet from physical layer.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4D5578B-681B-4A3C-9B3A-B8680A9C868F}"/>
              </a:ext>
            </a:extLst>
          </p:cNvPr>
          <p:cNvGrpSpPr/>
          <p:nvPr/>
        </p:nvGrpSpPr>
        <p:grpSpPr>
          <a:xfrm>
            <a:off x="7693173" y="2014871"/>
            <a:ext cx="2941163" cy="2600036"/>
            <a:chOff x="8578391" y="1596578"/>
            <a:chExt cx="2941163" cy="26000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4F67D13B-A28D-4553-9F95-90DE4F2E51FE}"/>
                </a:ext>
              </a:extLst>
            </p:cNvPr>
            <p:cNvGrpSpPr/>
            <p:nvPr/>
          </p:nvGrpSpPr>
          <p:grpSpPr>
            <a:xfrm>
              <a:off x="8578391" y="2884605"/>
              <a:ext cx="2941163" cy="864909"/>
              <a:chOff x="8625526" y="2564091"/>
              <a:chExt cx="2941163" cy="86490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A8DF07CD-8218-4967-BD76-A0BFA1437482}"/>
                  </a:ext>
                </a:extLst>
              </p:cNvPr>
              <p:cNvSpPr/>
              <p:nvPr/>
            </p:nvSpPr>
            <p:spPr>
              <a:xfrm>
                <a:off x="8625526" y="2564091"/>
                <a:ext cx="2941163" cy="86490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enorite"/>
                    <a:ea typeface="+mn-ea"/>
                    <a:cs typeface="+mn-cs"/>
                  </a:rPr>
                  <a:t>     MPDU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CD1A260F-0392-4761-AD6C-C4CC13E9EE90}"/>
                  </a:ext>
                </a:extLst>
              </p:cNvPr>
              <p:cNvSpPr/>
              <p:nvPr/>
            </p:nvSpPr>
            <p:spPr>
              <a:xfrm>
                <a:off x="10153276" y="2716491"/>
                <a:ext cx="1319145" cy="564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+mn-ea"/>
                    <a:cs typeface="+mn-cs"/>
                  </a:rPr>
                  <a:t>MSDU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83B7F1B-3066-48C5-B592-99B1BBC5709D}"/>
                </a:ext>
              </a:extLst>
            </p:cNvPr>
            <p:cNvSpPr txBox="1"/>
            <p:nvPr/>
          </p:nvSpPr>
          <p:spPr>
            <a:xfrm>
              <a:off x="8766928" y="3827282"/>
              <a:ext cx="265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MAC Layer Frame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xmlns="" id="{946E6D14-E530-4639-BD8C-E0923398CD4B}"/>
                </a:ext>
              </a:extLst>
            </p:cNvPr>
            <p:cNvSpPr/>
            <p:nvPr/>
          </p:nvSpPr>
          <p:spPr>
            <a:xfrm>
              <a:off x="10622421" y="2247544"/>
              <a:ext cx="286669" cy="718492"/>
            </a:xfrm>
            <a:prstGeom prst="downArrow">
              <a:avLst>
                <a:gd name="adj1" fmla="val 18005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804D859-E097-40D4-B8DA-FE700FE4D297}"/>
                </a:ext>
              </a:extLst>
            </p:cNvPr>
            <p:cNvSpPr txBox="1"/>
            <p:nvPr/>
          </p:nvSpPr>
          <p:spPr>
            <a:xfrm>
              <a:off x="8933745" y="1596578"/>
              <a:ext cx="2230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LLC Sublayer packet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DDE3D1C-4724-4742-B9C0-AAB1B72B6D7C}"/>
              </a:ext>
            </a:extLst>
          </p:cNvPr>
          <p:cNvSpPr txBox="1"/>
          <p:nvPr/>
        </p:nvSpPr>
        <p:spPr>
          <a:xfrm>
            <a:off x="8933745" y="452493"/>
            <a:ext cx="143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60000"/>
                    <a:lumOff val="40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R1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xmlns="" id="{551D8E67-EAAA-4D1F-8D01-83085CFD6995}"/>
              </a:ext>
            </a:extLst>
          </p:cNvPr>
          <p:cNvSpPr/>
          <p:nvPr/>
        </p:nvSpPr>
        <p:spPr>
          <a:xfrm>
            <a:off x="9027268" y="334000"/>
            <a:ext cx="1252648" cy="1252648"/>
          </a:xfrm>
          <a:prstGeom prst="donut">
            <a:avLst>
              <a:gd name="adj" fmla="val 792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IEEE 802.11 MAC Layer</a:t>
            </a:r>
            <a:br>
              <a:rPr lang="en-US" sz="4800" dirty="0"/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Frames Breakdown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D3069776-4E99-454B-B4AE-5F32FF39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051BC6-C2D2-4E7A-96AB-A9245A81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95" y="2221832"/>
            <a:ext cx="4614464" cy="2489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AC1EB95-98DD-4354-8E22-E1E8F78E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259" y="2072371"/>
            <a:ext cx="6428914" cy="2713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3A0DE1-CB58-4909-ACAA-E7DD429645E7}"/>
              </a:ext>
            </a:extLst>
          </p:cNvPr>
          <p:cNvSpPr txBox="1"/>
          <p:nvPr/>
        </p:nvSpPr>
        <p:spPr>
          <a:xfrm>
            <a:off x="838986" y="4864231"/>
            <a:ext cx="45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MAC Sublayer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Frame Breakdown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9BBEA85-5922-4727-9409-B6E8F327317F}"/>
              </a:ext>
            </a:extLst>
          </p:cNvPr>
          <p:cNvSpPr txBox="1"/>
          <p:nvPr/>
        </p:nvSpPr>
        <p:spPr>
          <a:xfrm>
            <a:off x="6326079" y="4861045"/>
            <a:ext cx="45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MAC Sublayer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Frame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66CAA74-906C-4D16-97EA-0A28236C9F87}"/>
              </a:ext>
            </a:extLst>
          </p:cNvPr>
          <p:cNvSpPr txBox="1"/>
          <p:nvPr/>
        </p:nvSpPr>
        <p:spPr>
          <a:xfrm>
            <a:off x="8933745" y="452493"/>
            <a:ext cx="143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60000"/>
                    <a:lumOff val="40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R1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xmlns="" id="{AFA2BDA7-15AA-4CFF-A34A-218DEBC1A868}"/>
              </a:ext>
            </a:extLst>
          </p:cNvPr>
          <p:cNvSpPr/>
          <p:nvPr/>
        </p:nvSpPr>
        <p:spPr>
          <a:xfrm>
            <a:off x="9027268" y="334000"/>
            <a:ext cx="1252648" cy="1252648"/>
          </a:xfrm>
          <a:prstGeom prst="donut">
            <a:avLst>
              <a:gd name="adj" fmla="val 792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F75DE-8A44-4EC5-83C6-95BDDF10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914399"/>
            <a:ext cx="7089816" cy="93644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IEEE 802.11 MAC Layer</a:t>
            </a:r>
            <a:br>
              <a:rPr lang="en-US" sz="4400" dirty="0"/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Addressing Mechanism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B4DEE5F-B8C1-47D3-993C-170D68B4D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1942918"/>
            <a:ext cx="6220277" cy="22472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Called </a:t>
            </a:r>
            <a:r>
              <a:rPr lang="en-US" sz="2000" b="1" dirty="0"/>
              <a:t>MAC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US" sz="2000" dirty="0"/>
              <a:t> serial number.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Typically assigned to </a:t>
            </a:r>
            <a:r>
              <a:rPr lang="en-US" sz="2000" b="1" dirty="0"/>
              <a:t>network interface hardware </a:t>
            </a:r>
            <a:r>
              <a:rPr lang="en-US" sz="2000" dirty="0"/>
              <a:t>(NIC) at the time of </a:t>
            </a:r>
            <a:r>
              <a:rPr lang="en-US" sz="2000" b="1" dirty="0"/>
              <a:t>manufacture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based on early Ethernet addressing scheme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48-bit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6C709-8794-DF4E-A15C-6E648F09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6218143-477E-47C6-9C98-08DE6961E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2"/>
          <a:stretch/>
        </p:blipFill>
        <p:spPr>
          <a:xfrm>
            <a:off x="2577419" y="4471390"/>
            <a:ext cx="3400425" cy="1720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D6112BB-098B-45EF-B649-B82B8BEF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6" y="6356350"/>
            <a:ext cx="7779170" cy="365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74116-3F16-4C61-97FB-C62A7D3C6B78}"/>
              </a:ext>
            </a:extLst>
          </p:cNvPr>
          <p:cNvSpPr txBox="1"/>
          <p:nvPr/>
        </p:nvSpPr>
        <p:spPr>
          <a:xfrm>
            <a:off x="3780149" y="4155912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DF2ECB0-0126-4385-9FE0-F2C46FC27ADC}"/>
              </a:ext>
            </a:extLst>
          </p:cNvPr>
          <p:cNvSpPr txBox="1"/>
          <p:nvPr/>
        </p:nvSpPr>
        <p:spPr>
          <a:xfrm>
            <a:off x="8933745" y="452493"/>
            <a:ext cx="143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R2</a:t>
            </a: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xmlns="" id="{C8A03949-3145-4C4E-A065-EE97D0844570}"/>
              </a:ext>
            </a:extLst>
          </p:cNvPr>
          <p:cNvSpPr/>
          <p:nvPr/>
        </p:nvSpPr>
        <p:spPr>
          <a:xfrm>
            <a:off x="9027268" y="334000"/>
            <a:ext cx="1252648" cy="1252648"/>
          </a:xfrm>
          <a:prstGeom prst="donut">
            <a:avLst>
              <a:gd name="adj" fmla="val 7921"/>
            </a:avLst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IEEE 802.11 MAC Layer</a:t>
            </a:r>
            <a:br>
              <a:rPr lang="en-US" sz="4400" dirty="0"/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Access Control Mechanism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B4DEE5F-B8C1-47D3-993C-170D68B4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2041"/>
            <a:ext cx="9779182" cy="3334775"/>
          </a:xfrm>
        </p:spPr>
        <p:txBody>
          <a:bodyPr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What? </a:t>
            </a:r>
            <a:r>
              <a:rPr lang="en-US" sz="2000" b="1" dirty="0"/>
              <a:t>Control access </a:t>
            </a:r>
            <a:r>
              <a:rPr lang="en-US" sz="2000" dirty="0"/>
              <a:t>to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physical medium </a:t>
            </a:r>
            <a:r>
              <a:rPr lang="en-US" sz="2000" dirty="0"/>
              <a:t>(e.g. bus, ring, hub, wireless networks)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Why? </a:t>
            </a:r>
            <a:r>
              <a:rPr lang="en-US" dirty="0"/>
              <a:t>Several stations connected to the same physical medium, must </a:t>
            </a:r>
            <a:r>
              <a:rPr lang="en-US" b="1" dirty="0"/>
              <a:t>share</a:t>
            </a:r>
            <a:r>
              <a:rPr lang="en-US" dirty="0"/>
              <a:t> it.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Benefits?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Sharing</a:t>
            </a:r>
            <a:r>
              <a:rPr lang="en-US" sz="2000" dirty="0"/>
              <a:t> of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 &amp; Avoid data packet </a:t>
            </a:r>
            <a:r>
              <a:rPr lang="en-US" b="1" dirty="0"/>
              <a:t>collision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</a:t>
            </a:r>
            <a:r>
              <a:rPr lang="en-US" sz="2000" b="1" dirty="0"/>
              <a:t>error</a:t>
            </a:r>
            <a:r>
              <a:rPr lang="en-US" b="1" dirty="0"/>
              <a:t>less transmission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Mechanisms currently used: </a:t>
            </a:r>
            <a:r>
              <a:rPr lang="en-US" dirty="0"/>
              <a:t>Point Coordination Function </a:t>
            </a:r>
            <a:r>
              <a:rPr lang="en-US" b="1" dirty="0"/>
              <a:t>(PCF)</a:t>
            </a:r>
            <a:r>
              <a:rPr lang="en-US" dirty="0"/>
              <a:t> or Distributed Coordination Function </a:t>
            </a:r>
            <a:r>
              <a:rPr lang="en-US" b="1" dirty="0"/>
              <a:t>(DCF). </a:t>
            </a:r>
            <a:r>
              <a:rPr lang="en-US" dirty="0"/>
              <a:t>DCF employs </a:t>
            </a:r>
            <a:r>
              <a:rPr lang="en-US" b="1" dirty="0"/>
              <a:t>Carrier Sense Multiple Access with Collision Avoidance (CSMA/CA)</a:t>
            </a:r>
            <a:r>
              <a:rPr lang="en-US" dirty="0"/>
              <a:t> method.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D6112BB-098B-45EF-B649-B82B8BEF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6" y="6356350"/>
            <a:ext cx="7779170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DF2ECB0-0126-4385-9FE0-F2C46FC27ADC}"/>
              </a:ext>
            </a:extLst>
          </p:cNvPr>
          <p:cNvSpPr txBox="1"/>
          <p:nvPr/>
        </p:nvSpPr>
        <p:spPr>
          <a:xfrm>
            <a:off x="8933745" y="452493"/>
            <a:ext cx="143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34E5E">
                    <a:lumMod val="60000"/>
                    <a:lumOff val="40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R3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xmlns="" id="{0B8A280D-B890-44F3-82E7-1E4858ABD7DE}"/>
              </a:ext>
            </a:extLst>
          </p:cNvPr>
          <p:cNvSpPr/>
          <p:nvPr/>
        </p:nvSpPr>
        <p:spPr>
          <a:xfrm>
            <a:off x="9027268" y="334000"/>
            <a:ext cx="1252648" cy="1252648"/>
          </a:xfrm>
          <a:prstGeom prst="donut">
            <a:avLst>
              <a:gd name="adj" fmla="val 792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999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800" b="1" dirty="0"/>
              <a:t>MAC Layer Implementation</a:t>
            </a:r>
            <a:br>
              <a:rPr lang="en-US" sz="4800" b="1" dirty="0"/>
            </a:br>
            <a:r>
              <a:rPr lang="en-US" sz="4800" b="1" dirty="0"/>
              <a:t>In NS3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DA3546EA-329E-418B-98E5-5605E0E4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WifiMac</a:t>
            </a:r>
            <a:r>
              <a:rPr lang="en-US" dirty="0"/>
              <a:t> Model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Sublayers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3581737-4400-4678-92D5-95B3B2CF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8"/>
            <a:ext cx="9779182" cy="365126"/>
          </a:xfrm>
        </p:spPr>
        <p:txBody>
          <a:bodyPr/>
          <a:lstStyle/>
          <a:p>
            <a:r>
              <a:rPr lang="en-US" sz="1800" dirty="0"/>
              <a:t>Majorly Can be divided into 2 sublayers: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42BEB7-36A9-45AE-907F-6CA0C63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975ADE-ECB5-4503-8268-2526E833D03B}"/>
              </a:ext>
            </a:extLst>
          </p:cNvPr>
          <p:cNvSpPr txBox="1"/>
          <p:nvPr/>
        </p:nvSpPr>
        <p:spPr>
          <a:xfrm>
            <a:off x="1202988" y="2597286"/>
            <a:ext cx="3534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MAC Low Models: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medium access (DCF and EDCA)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frame protection (RTS/CTS)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acknowledgment (ACK/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BlockAck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Frame Exchange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9FE32E-34C1-49F4-A468-D1DD48F9DE1C}"/>
              </a:ext>
            </a:extLst>
          </p:cNvPr>
          <p:cNvSpPr txBox="1"/>
          <p:nvPr/>
        </p:nvSpPr>
        <p:spPr>
          <a:xfrm>
            <a:off x="7587182" y="2597286"/>
            <a:ext cx="38136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8FF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MAC High Models: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MAC-level beacon generation, probing, and association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 set of Rate control algorithms.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More software-oriented implementation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CCE1778-A0E0-46FC-AD23-3763D39466BE}"/>
              </a:ext>
            </a:extLst>
          </p:cNvPr>
          <p:cNvGrpSpPr/>
          <p:nvPr/>
        </p:nvGrpSpPr>
        <p:grpSpPr>
          <a:xfrm>
            <a:off x="4202347" y="2921647"/>
            <a:ext cx="3534383" cy="1105604"/>
            <a:chOff x="4328808" y="2921647"/>
            <a:chExt cx="3534383" cy="110560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AE0AAAC0-C63B-4577-9EA6-AAEE4B653FEC}"/>
                </a:ext>
              </a:extLst>
            </p:cNvPr>
            <p:cNvSpPr/>
            <p:nvPr/>
          </p:nvSpPr>
          <p:spPr>
            <a:xfrm>
              <a:off x="4659535" y="2921647"/>
              <a:ext cx="2795096" cy="1105604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60410EE-C494-4D89-9AD1-221F120F72E9}"/>
                </a:ext>
              </a:extLst>
            </p:cNvPr>
            <p:cNvSpPr txBox="1"/>
            <p:nvPr/>
          </p:nvSpPr>
          <p:spPr>
            <a:xfrm>
              <a:off x="4328808" y="3105834"/>
              <a:ext cx="3534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68FF">
                      <a:lumMod val="7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Pseudo MAC Middle: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Channel Access Manager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EFAE348-0ABC-495D-81D8-BADAFFAD6016}"/>
              </a:ext>
            </a:extLst>
          </p:cNvPr>
          <p:cNvSpPr/>
          <p:nvPr/>
        </p:nvSpPr>
        <p:spPr>
          <a:xfrm>
            <a:off x="1306748" y="4628611"/>
            <a:ext cx="6021422" cy="17277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 files: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ns3::WifiMac, ns3::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ApWifiMac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ns3::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StaWifiMac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ns3::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AdhocWifiMac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ns3::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FrameExchangeManager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ns3::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ChannelAccessManager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ns3::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TxOp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6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E5B177-3BE9-45E3-99B6-48460DE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WifiMac Model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1DCAF-E209-4A35-AC3E-C91B8B1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54AF1D-EE16-44E6-BF89-132685AA0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1" b="19574"/>
          <a:stretch/>
        </p:blipFill>
        <p:spPr>
          <a:xfrm>
            <a:off x="1133120" y="1745439"/>
            <a:ext cx="9925760" cy="4610911"/>
          </a:xfrm>
          <a:custGeom>
            <a:avLst/>
            <a:gdLst>
              <a:gd name="connsiteX0" fmla="*/ 0 w 9925760"/>
              <a:gd name="connsiteY0" fmla="*/ 0 h 4610911"/>
              <a:gd name="connsiteX1" fmla="*/ 9754659 w 9925760"/>
              <a:gd name="connsiteY1" fmla="*/ 0 h 4610911"/>
              <a:gd name="connsiteX2" fmla="*/ 9925760 w 9925760"/>
              <a:gd name="connsiteY2" fmla="*/ 1387014 h 4610911"/>
              <a:gd name="connsiteX3" fmla="*/ 9925760 w 9925760"/>
              <a:gd name="connsiteY3" fmla="*/ 3676012 h 4610911"/>
              <a:gd name="connsiteX4" fmla="*/ 5680780 w 9925760"/>
              <a:gd name="connsiteY4" fmla="*/ 4168978 h 4610911"/>
              <a:gd name="connsiteX5" fmla="*/ 5671574 w 9925760"/>
              <a:gd name="connsiteY5" fmla="*/ 4610911 h 4610911"/>
              <a:gd name="connsiteX6" fmla="*/ 1388580 w 9925760"/>
              <a:gd name="connsiteY6" fmla="*/ 4610911 h 4610911"/>
              <a:gd name="connsiteX7" fmla="*/ 671036 w 9925760"/>
              <a:gd name="connsiteY7" fmla="*/ 4606723 h 4610911"/>
              <a:gd name="connsiteX8" fmla="*/ 0 w 9925760"/>
              <a:gd name="connsiteY8" fmla="*/ 2790616 h 461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25760" h="4610911">
                <a:moveTo>
                  <a:pt x="0" y="0"/>
                </a:moveTo>
                <a:lnTo>
                  <a:pt x="9754659" y="0"/>
                </a:lnTo>
                <a:lnTo>
                  <a:pt x="9925760" y="1387014"/>
                </a:lnTo>
                <a:lnTo>
                  <a:pt x="9925760" y="3676012"/>
                </a:lnTo>
                <a:lnTo>
                  <a:pt x="5680780" y="4168978"/>
                </a:lnTo>
                <a:lnTo>
                  <a:pt x="5671574" y="4610911"/>
                </a:lnTo>
                <a:lnTo>
                  <a:pt x="1388580" y="4610911"/>
                </a:lnTo>
                <a:lnTo>
                  <a:pt x="671036" y="4606723"/>
                </a:lnTo>
                <a:lnTo>
                  <a:pt x="0" y="27906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2221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E5B177-3BE9-45E3-99B6-48460DE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WifiMac Model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1DCAF-E209-4A35-AC3E-C91B8B1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54AF1D-EE16-44E6-BF89-132685AA0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1" b="19574"/>
          <a:stretch/>
        </p:blipFill>
        <p:spPr>
          <a:xfrm>
            <a:off x="1167492" y="1745439"/>
            <a:ext cx="9925760" cy="4610911"/>
          </a:xfrm>
          <a:custGeom>
            <a:avLst/>
            <a:gdLst>
              <a:gd name="connsiteX0" fmla="*/ 0 w 9925760"/>
              <a:gd name="connsiteY0" fmla="*/ 0 h 4610911"/>
              <a:gd name="connsiteX1" fmla="*/ 9754659 w 9925760"/>
              <a:gd name="connsiteY1" fmla="*/ 0 h 4610911"/>
              <a:gd name="connsiteX2" fmla="*/ 9925760 w 9925760"/>
              <a:gd name="connsiteY2" fmla="*/ 1387014 h 4610911"/>
              <a:gd name="connsiteX3" fmla="*/ 9925760 w 9925760"/>
              <a:gd name="connsiteY3" fmla="*/ 3676012 h 4610911"/>
              <a:gd name="connsiteX4" fmla="*/ 5680780 w 9925760"/>
              <a:gd name="connsiteY4" fmla="*/ 4168978 h 4610911"/>
              <a:gd name="connsiteX5" fmla="*/ 5671574 w 9925760"/>
              <a:gd name="connsiteY5" fmla="*/ 4610911 h 4610911"/>
              <a:gd name="connsiteX6" fmla="*/ 1388580 w 9925760"/>
              <a:gd name="connsiteY6" fmla="*/ 4610911 h 4610911"/>
              <a:gd name="connsiteX7" fmla="*/ 671036 w 9925760"/>
              <a:gd name="connsiteY7" fmla="*/ 4606723 h 4610911"/>
              <a:gd name="connsiteX8" fmla="*/ 0 w 9925760"/>
              <a:gd name="connsiteY8" fmla="*/ 2790616 h 461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25760" h="4610911">
                <a:moveTo>
                  <a:pt x="0" y="0"/>
                </a:moveTo>
                <a:lnTo>
                  <a:pt x="9754659" y="0"/>
                </a:lnTo>
                <a:lnTo>
                  <a:pt x="9925760" y="1387014"/>
                </a:lnTo>
                <a:lnTo>
                  <a:pt x="9925760" y="3676012"/>
                </a:lnTo>
                <a:lnTo>
                  <a:pt x="5680780" y="4168978"/>
                </a:lnTo>
                <a:lnTo>
                  <a:pt x="5671574" y="4610911"/>
                </a:lnTo>
                <a:lnTo>
                  <a:pt x="1388580" y="4610911"/>
                </a:lnTo>
                <a:lnTo>
                  <a:pt x="671036" y="4606723"/>
                </a:lnTo>
                <a:lnTo>
                  <a:pt x="0" y="27906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935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E5B177-3BE9-45E3-99B6-48460DE5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0"/>
            <a:ext cx="9779183" cy="1325563"/>
          </a:xfrm>
        </p:spPr>
        <p:txBody>
          <a:bodyPr/>
          <a:lstStyle/>
          <a:p>
            <a:r>
              <a:rPr lang="en-US" dirty="0" smtClean="0"/>
              <a:t>	Example Code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1DCAF-E209-4A35-AC3E-C91B8B1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57" y="1411000"/>
            <a:ext cx="7030126" cy="46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54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E5B177-3BE9-45E3-99B6-48460DE5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0"/>
            <a:ext cx="9779183" cy="1325563"/>
          </a:xfrm>
        </p:spPr>
        <p:txBody>
          <a:bodyPr/>
          <a:lstStyle/>
          <a:p>
            <a:r>
              <a:rPr lang="en-US" dirty="0" smtClean="0"/>
              <a:t>	Example Code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1DCAF-E209-4A35-AC3E-C91B8B1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65" y="1510808"/>
            <a:ext cx="6680662" cy="48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7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Topology 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Desription</a:t>
            </a:r>
            <a:endParaRPr lang="en-US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93" y="-470426"/>
            <a:ext cx="5975230" cy="64375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Channels &amp; Net Device</a:t>
            </a:r>
            <a:endParaRPr lang="en-US" sz="2000">
              <a:ea typeface="+mn-lt"/>
              <a:cs typeface="+mn-lt"/>
            </a:endParaRPr>
          </a:p>
          <a:p>
            <a:pPr lvl="1" indent="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Wireless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Point to Point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>
                <a:ea typeface="+mn-lt"/>
                <a:cs typeface="+mn-lt"/>
              </a:rPr>
              <a:t>CSMA</a:t>
            </a:r>
            <a:endParaRPr lang="en-US" sz="2000"/>
          </a:p>
          <a:p>
            <a:pPr>
              <a:buClr>
                <a:srgbClr val="FFFFFF"/>
              </a:buClr>
            </a:pPr>
            <a:r>
              <a:rPr lang="en-US" sz="2000" dirty="0"/>
              <a:t>Node Container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/>
              <a:t>Access Point Node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/>
              <a:t>Station Nodes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/>
              <a:t>Point to Point Nodes</a:t>
            </a:r>
          </a:p>
          <a:p>
            <a:pPr lvl="1" indent="0">
              <a:buClr>
                <a:srgbClr val="FFFFFF"/>
              </a:buClr>
            </a:pPr>
            <a:r>
              <a:rPr lang="en-US" sz="2000" dirty="0"/>
              <a:t>CSMA Nodes</a:t>
            </a:r>
          </a:p>
          <a:p>
            <a:pPr lvl="1" indent="0">
              <a:buClr>
                <a:srgbClr val="FFFFFF"/>
              </a:buClr>
            </a:pPr>
            <a:endParaRPr lang="en-US" sz="1800" dirty="0"/>
          </a:p>
          <a:p>
            <a:pPr lvl="1" indent="0">
              <a:buClr>
                <a:srgbClr val="FFFFFF"/>
              </a:buClr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E5B177-3BE9-45E3-99B6-48460DE5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0"/>
            <a:ext cx="9779183" cy="1325563"/>
          </a:xfrm>
        </p:spPr>
        <p:txBody>
          <a:bodyPr/>
          <a:lstStyle/>
          <a:p>
            <a:r>
              <a:rPr lang="en-US" dirty="0" smtClean="0"/>
              <a:t>	Example Code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Topology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1DCAF-E209-4A35-AC3E-C91B8B19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7183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7183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11" y="1325563"/>
            <a:ext cx="8219642" cy="37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8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7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39">
            <a:extLst>
              <a:ext uri="{FF2B5EF4-FFF2-40B4-BE49-F238E27FC236}">
                <a16:creationId xmlns:a16="http://schemas.microsoft.com/office/drawing/2014/main" xmlns="" id="{1419E3D9-C5FB-41A9-B6D2-DFB210BB6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2" name="Rectangle 41">
            <a:extLst>
              <a:ext uri="{FF2B5EF4-FFF2-40B4-BE49-F238E27FC236}">
                <a16:creationId xmlns:a16="http://schemas.microsoft.com/office/drawing/2014/main" xmlns="" id="{367909BF-1DF7-4ACE-8F58-6CF719BB2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3" name="Rectangle 43">
            <a:extLst>
              <a:ext uri="{FF2B5EF4-FFF2-40B4-BE49-F238E27FC236}">
                <a16:creationId xmlns:a16="http://schemas.microsoft.com/office/drawing/2014/main" xmlns="" id="{89E8BEDB-0BBC-4F21-9CFB-8530D664C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4" name="Group 45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1D6D676-6F2F-4446-9935-2D8D03821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9BAEA2B-9C25-4B43-8C9A-A9D0C3E9B1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1FC5F3A-7F1A-4EE8-A913-C8E96ACC3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50">
            <a:extLst>
              <a:ext uri="{FF2B5EF4-FFF2-40B4-BE49-F238E27FC236}">
                <a16:creationId xmlns:a16="http://schemas.microsoft.com/office/drawing/2014/main" xmlns="" id="{420551B3-B4DA-48EE-988C-4FAEAEB5C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52">
            <a:extLst>
              <a:ext uri="{FF2B5EF4-FFF2-40B4-BE49-F238E27FC236}">
                <a16:creationId xmlns:a16="http://schemas.microsoft.com/office/drawing/2014/main" xmlns="" id="{6F40FBDA-CEB1-40F0-9AB9-BD9C402D7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33" descr="Aerial view of a highway near the ocean">
            <a:extLst>
              <a:ext uri="{FF2B5EF4-FFF2-40B4-BE49-F238E27FC236}">
                <a16:creationId xmlns:a16="http://schemas.microsoft.com/office/drawing/2014/main" xmlns="" id="{9A60FBBF-2420-4C24-93AE-0DA7B0A97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8" name="Rectangle 54">
            <a:extLst>
              <a:ext uri="{FF2B5EF4-FFF2-40B4-BE49-F238E27FC236}">
                <a16:creationId xmlns:a16="http://schemas.microsoft.com/office/drawing/2014/main" xmlns="" id="{0344D4FE-ABEF-4230-9E4E-AD5782FC7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4F58D-499E-4880-8EC7-8B0C792B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Thank You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xmlns="" id="{9325F979-D3F9-4926-81B7-7ACCB31A50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4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Classes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881045"/>
            <a:ext cx="5975230" cy="507169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000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A503023C-D337-4F8D-A22A-5669A5F3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21" y="896656"/>
            <a:ext cx="6553200" cy="50503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2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ea typeface="+mj-lt"/>
                <a:cs typeface="+mj-lt"/>
              </a:rPr>
              <a:t>Basic Components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147800"/>
            <a:ext cx="5975230" cy="58049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Basic components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/>
              <a:t>Nodes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/>
              <a:t>Net Device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/>
              <a:t>Channels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/>
              <a:t>Application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/>
              <a:t>Protocol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ea typeface="+mj-lt"/>
                <a:cs typeface="+mj-lt"/>
              </a:rPr>
              <a:t>Main Program </a:t>
            </a:r>
            <a:br>
              <a:rPr lang="en-US" sz="440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4400">
                <a:solidFill>
                  <a:schemeClr val="tx1"/>
                </a:solidFill>
                <a:ea typeface="+mj-lt"/>
                <a:cs typeface="+mj-lt"/>
              </a:rPr>
              <a:t>Structure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147800"/>
            <a:ext cx="5975230" cy="58049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Include </a:t>
            </a:r>
            <a:r>
              <a:rPr lang="en-US" sz="2400" b="1" dirty="0">
                <a:ea typeface="+mn-lt"/>
                <a:cs typeface="+mn-lt"/>
              </a:rPr>
              <a:t>HEADER</a:t>
            </a:r>
            <a:r>
              <a:rPr lang="en-US" sz="2400" dirty="0">
                <a:ea typeface="+mn-lt"/>
                <a:cs typeface="+mn-lt"/>
              </a:rPr>
              <a:t> Files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Include </a:t>
            </a:r>
            <a:r>
              <a:rPr lang="en-US" sz="2400" b="1" dirty="0">
                <a:ea typeface="+mn-lt"/>
                <a:cs typeface="+mn-lt"/>
              </a:rPr>
              <a:t>NAMESPACE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Enable/disable </a:t>
            </a:r>
            <a:r>
              <a:rPr lang="en-US" sz="2400" b="1" dirty="0">
                <a:ea typeface="+mn-lt"/>
                <a:cs typeface="+mn-lt"/>
              </a:rPr>
              <a:t>LOGGING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Create</a:t>
            </a:r>
            <a:r>
              <a:rPr lang="en-US" sz="2400" b="1" dirty="0">
                <a:ea typeface="+mn-lt"/>
                <a:cs typeface="+mn-lt"/>
              </a:rPr>
              <a:t> NODE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Configure </a:t>
            </a:r>
            <a:r>
              <a:rPr lang="en-US" sz="2400" b="1" dirty="0">
                <a:ea typeface="+mn-lt"/>
                <a:cs typeface="+mn-lt"/>
              </a:rPr>
              <a:t>TOPOLOGY</a:t>
            </a:r>
            <a:r>
              <a:rPr lang="en-US" sz="2400" dirty="0">
                <a:ea typeface="+mn-lt"/>
                <a:cs typeface="+mn-lt"/>
              </a:rPr>
              <a:t> for Nodes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Set up </a:t>
            </a:r>
            <a:r>
              <a:rPr lang="en-US" sz="2400" b="1" dirty="0">
                <a:ea typeface="+mn-lt"/>
                <a:cs typeface="+mn-lt"/>
              </a:rPr>
              <a:t>INTERNET STACK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Set up </a:t>
            </a:r>
            <a:r>
              <a:rPr lang="en-US" sz="2400" b="1" dirty="0">
                <a:ea typeface="+mn-lt"/>
                <a:cs typeface="+mn-lt"/>
              </a:rPr>
              <a:t>APPLICATION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Run </a:t>
            </a:r>
            <a:r>
              <a:rPr lang="en-US" sz="2400" b="1" dirty="0">
                <a:ea typeface="+mn-lt"/>
                <a:cs typeface="+mn-lt"/>
              </a:rPr>
              <a:t>SIMULATION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4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D15573D-0E45-4691-B525-471152EC1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E448559-19A4-4252-8C27-54C1DA906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B19C35E-4E30-4F1D-9FC2-F2FA6191E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87A7A-6D0C-4696-92B6-FED73D72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chemeClr val="tx1"/>
                </a:solidFill>
                <a:ea typeface="+mj-lt"/>
                <a:cs typeface="+mj-lt"/>
              </a:rPr>
              <a:t>NetDevice</a:t>
            </a:r>
            <a:r>
              <a:rPr lang="en-US" sz="4400" dirty="0">
                <a:solidFill>
                  <a:schemeClr val="tx1"/>
                </a:solidFill>
                <a:ea typeface="+mj-lt"/>
                <a:cs typeface="+mj-lt"/>
              </a:rPr>
              <a:t> &amp; Channel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xmlns="" id="{E74A120E-A257-4D76-84ED-D576C8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970" y="147800"/>
            <a:ext cx="5975230" cy="58049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2400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58137618-5CA0-4110-AC22-613CE27B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57" y="813510"/>
            <a:ext cx="6668218" cy="52741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8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1185</Words>
  <Application>Microsoft Office PowerPoint</Application>
  <PresentationFormat>Widescreen</PresentationFormat>
  <Paragraphs>358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Cascadia Code</vt:lpstr>
      <vt:lpstr>Consolas</vt:lpstr>
      <vt:lpstr>Goudy Old Style</vt:lpstr>
      <vt:lpstr>Tenorite</vt:lpstr>
      <vt:lpstr>Office Theme</vt:lpstr>
      <vt:lpstr>Presentation 1</vt:lpstr>
      <vt:lpstr>Topics</vt:lpstr>
      <vt:lpstr>Objective</vt:lpstr>
      <vt:lpstr>Topology </vt:lpstr>
      <vt:lpstr>Topology  Desription</vt:lpstr>
      <vt:lpstr>Classes </vt:lpstr>
      <vt:lpstr>Basic Components</vt:lpstr>
      <vt:lpstr>Main Program  Structure</vt:lpstr>
      <vt:lpstr>NetDevice &amp; Channel</vt:lpstr>
      <vt:lpstr>Ns3 Helper</vt:lpstr>
      <vt:lpstr>Why Ns3 Helper ?</vt:lpstr>
      <vt:lpstr>Some Ns3 Helpers</vt:lpstr>
      <vt:lpstr>YansWifiChannel</vt:lpstr>
      <vt:lpstr>YansWifi Channel</vt:lpstr>
      <vt:lpstr>What is propagation modelling?</vt:lpstr>
      <vt:lpstr>Types of propagation modelling for YansWifi Channel</vt:lpstr>
      <vt:lpstr>YansWifi ChannelHelper cont..</vt:lpstr>
      <vt:lpstr>YansWifi ChannelHelper cont..</vt:lpstr>
      <vt:lpstr>YansWifiPhy</vt:lpstr>
      <vt:lpstr>YansWifiPhy</vt:lpstr>
      <vt:lpstr>YansWifi PhyHelper</vt:lpstr>
      <vt:lpstr>ErrorRate Model</vt:lpstr>
      <vt:lpstr>ErrorRate Model</vt:lpstr>
      <vt:lpstr>Mimo in YansWifi PhyHelper</vt:lpstr>
      <vt:lpstr>Channel Settings in YansWifi PhyHelper</vt:lpstr>
      <vt:lpstr>Channel Settings in YansWifi PhyHelper</vt:lpstr>
      <vt:lpstr>Standard  in YansWifi PhyHelper</vt:lpstr>
      <vt:lpstr>Mobility Model</vt:lpstr>
      <vt:lpstr>MobilityModel</vt:lpstr>
      <vt:lpstr>Mobility Model</vt:lpstr>
      <vt:lpstr>Example of Mobility Model</vt:lpstr>
      <vt:lpstr>WifiMacHelper</vt:lpstr>
      <vt:lpstr>WifiMac Helper</vt:lpstr>
      <vt:lpstr>WifiMac Helper</vt:lpstr>
      <vt:lpstr>WifiHelper</vt:lpstr>
      <vt:lpstr>WifiHelper</vt:lpstr>
      <vt:lpstr>WifiHelper</vt:lpstr>
      <vt:lpstr>MAC Layer Introduction</vt:lpstr>
      <vt:lpstr>IEE 802.11(WiFi) Mac Layer</vt:lpstr>
      <vt:lpstr>IEEE 802.11 MAC Layer Frame Management</vt:lpstr>
      <vt:lpstr>IEEE 802.11 MAC Layer Frames Breakdown</vt:lpstr>
      <vt:lpstr>IEEE 802.11 MAC Layer Addressing Mechanism</vt:lpstr>
      <vt:lpstr>IEEE 802.11 MAC Layer Access Control Mechanism</vt:lpstr>
      <vt:lpstr>MAC Layer Implementation In NS3</vt:lpstr>
      <vt:lpstr>WifiMac Model Sublayers</vt:lpstr>
      <vt:lpstr>WifiMac Model Architecture</vt:lpstr>
      <vt:lpstr>WifiMac Model Architecture</vt:lpstr>
      <vt:lpstr> Example Code : Topology</vt:lpstr>
      <vt:lpstr> Example Code : Topology</vt:lpstr>
      <vt:lpstr> Example Code : Topology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Fahmid Rifat</cp:lastModifiedBy>
  <cp:revision>429</cp:revision>
  <dcterms:created xsi:type="dcterms:W3CDTF">2022-01-27T12:48:21Z</dcterms:created>
  <dcterms:modified xsi:type="dcterms:W3CDTF">2022-01-30T09:50:55Z</dcterms:modified>
</cp:coreProperties>
</file>