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BD2E858-AD84-414C-9865-E503E7868EA7}">
  <a:tblStyle styleId="{7BD2E858-AD84-414C-9865-E503E7868E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g43af36c15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 (5 seconds)</a:t>
            </a:r>
            <a:endParaRPr/>
          </a:p>
        </p:txBody>
      </p:sp>
      <p:sp>
        <p:nvSpPr>
          <p:cNvPr id="34" name="Google Shape;34;g43af36c153_4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43af36c153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43af36c153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projects being studied w/ high level description (30 - 35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matplotlib and Plotly?</a:t>
            </a:r>
            <a:endParaRPr/>
          </a:p>
          <a:p>
            <a:pPr indent="0" lvl="0" marL="0" rtl="0" algn="l">
              <a:spcBef>
                <a:spcPts val="0"/>
              </a:spcBef>
              <a:spcAft>
                <a:spcPts val="0"/>
              </a:spcAft>
              <a:buNone/>
            </a:pPr>
            <a:r>
              <a:rPr lang="en"/>
              <a:t>Why are we analyzing these two open source projects?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3af36c15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3af36c15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Milestones/focus leaders breakdown (25 - 30 seconds)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3af36c153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3af36c153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Tools breakdown (30 - 35 seconds)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Pylint and PyChecker: Both static analysis tools are used to check the quality of Python code and report bugs.</a:t>
            </a:r>
            <a:endParaRPr>
              <a:solidFill>
                <a:schemeClr val="dk1"/>
              </a:solidFill>
            </a:endParaRPr>
          </a:p>
          <a:p>
            <a:pPr indent="0" lvl="0" marL="0" rtl="0" algn="l">
              <a:spcBef>
                <a:spcPts val="0"/>
              </a:spcBef>
              <a:spcAft>
                <a:spcPts val="0"/>
              </a:spcAft>
              <a:buNone/>
            </a:pPr>
            <a:r>
              <a:rPr lang="en">
                <a:solidFill>
                  <a:schemeClr val="dk1"/>
                </a:solidFill>
              </a:rPr>
              <a:t>Travis CI: </a:t>
            </a:r>
            <a:r>
              <a:rPr lang="en">
                <a:solidFill>
                  <a:schemeClr val="dk1"/>
                </a:solidFill>
              </a:rPr>
              <a:t>Continuous</a:t>
            </a:r>
            <a:r>
              <a:rPr lang="en">
                <a:solidFill>
                  <a:schemeClr val="dk1"/>
                </a:solidFill>
              </a:rPr>
              <a:t> integration tool mostly used in association with Github to gather </a:t>
            </a:r>
            <a:r>
              <a:rPr lang="en">
                <a:solidFill>
                  <a:schemeClr val="dk1"/>
                </a:solidFill>
              </a:rPr>
              <a:t>performance</a:t>
            </a:r>
            <a:r>
              <a:rPr lang="en">
                <a:solidFill>
                  <a:schemeClr val="dk1"/>
                </a:solidFill>
              </a:rPr>
              <a:t> analysis data (i.e. build-time run, code coverage, etc.)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Github: Used to gather community feedback (mentioned in metrics slide). </a:t>
            </a:r>
            <a:r>
              <a:rPr lang="en">
                <a:solidFill>
                  <a:schemeClr val="dk1"/>
                </a:solidFill>
              </a:rPr>
              <a:t>Python script and Github API are used for gathering metrics.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3af36c153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3af36c153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metrics (1 minute - 1 minute 5 seconds)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af36c153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af36c153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Explain Pylint report (1 minute - 1 minute 5 seconds)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Table: project scope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Plotly: (Wrapper of plotly js), newer</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Supports interactive functionality</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Integrates with other languages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Matplotlib: Mid level control, python only, so have more functionality, but plotly is high level viz and easy to use.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Documentation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Matplotlib’s documentation is (stable) throughout every module, class, and function</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More contributors, needs better docs</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Highly used</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Aged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Plotly’s documentation is very poor for modules and classes, but consistent with functions</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3000 commits only</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Fairly new</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Compatible with other languages, eg: Plotly.js is the one more famous (16000 commits)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Plotly is bigger than matplotlib</a:t>
            </a:r>
            <a:endParaRPr>
              <a:solidFill>
                <a:schemeClr val="dk1"/>
              </a:solidFill>
            </a:endParaRPr>
          </a:p>
          <a:p>
            <a:pPr indent="0" lvl="0" marL="101600" marR="101600" rtl="0" algn="l">
              <a:lnSpc>
                <a:spcPct val="120000"/>
              </a:lnSpc>
              <a:spcBef>
                <a:spcPts val="1800"/>
              </a:spcBef>
              <a:spcAft>
                <a:spcPts val="0"/>
              </a:spcAft>
              <a:buClr>
                <a:schemeClr val="dk1"/>
              </a:buClr>
              <a:buSzPts val="1100"/>
              <a:buFont typeface="Arial"/>
              <a:buNone/>
            </a:pPr>
            <a:r>
              <a:rPr lang="en" sz="1200">
                <a:solidFill>
                  <a:srgbClr val="222222"/>
                </a:solidFill>
                <a:highlight>
                  <a:schemeClr val="lt1"/>
                </a:highlight>
              </a:rPr>
              <a:t>  * (C) convention, </a:t>
            </a:r>
            <a:r>
              <a:rPr b="1" lang="en" sz="1200">
                <a:solidFill>
                  <a:srgbClr val="007020"/>
                </a:solidFill>
                <a:highlight>
                  <a:schemeClr val="lt1"/>
                </a:highlight>
              </a:rPr>
              <a:t>for</a:t>
            </a:r>
            <a:r>
              <a:rPr lang="en" sz="1200">
                <a:solidFill>
                  <a:srgbClr val="222222"/>
                </a:solidFill>
                <a:highlight>
                  <a:schemeClr val="lt1"/>
                </a:highlight>
              </a:rPr>
              <a:t> programming standard violation</a:t>
            </a:r>
            <a:br>
              <a:rPr lang="en" sz="1200">
                <a:solidFill>
                  <a:srgbClr val="222222"/>
                </a:solidFill>
                <a:highlight>
                  <a:schemeClr val="lt1"/>
                </a:highlight>
              </a:rPr>
            </a:br>
            <a:r>
              <a:rPr lang="en" sz="1200">
                <a:solidFill>
                  <a:srgbClr val="222222"/>
                </a:solidFill>
                <a:highlight>
                  <a:schemeClr val="lt1"/>
                </a:highlight>
              </a:rPr>
              <a:t>  </a:t>
            </a:r>
            <a:r>
              <a:rPr lang="en" sz="1200">
                <a:solidFill>
                  <a:srgbClr val="666666"/>
                </a:solidFill>
                <a:highlight>
                  <a:schemeClr val="lt1"/>
                </a:highlight>
              </a:rPr>
              <a:t>*</a:t>
            </a:r>
            <a:r>
              <a:rPr lang="en" sz="1200">
                <a:solidFill>
                  <a:srgbClr val="222222"/>
                </a:solidFill>
                <a:highlight>
                  <a:schemeClr val="lt1"/>
                </a:highlight>
              </a:rPr>
              <a:t> (R) refactor, </a:t>
            </a:r>
            <a:r>
              <a:rPr b="1" lang="en" sz="1200">
                <a:solidFill>
                  <a:srgbClr val="007020"/>
                </a:solidFill>
                <a:highlight>
                  <a:schemeClr val="lt1"/>
                </a:highlight>
              </a:rPr>
              <a:t>for</a:t>
            </a:r>
            <a:r>
              <a:rPr lang="en" sz="1200">
                <a:solidFill>
                  <a:srgbClr val="222222"/>
                </a:solidFill>
                <a:highlight>
                  <a:schemeClr val="lt1"/>
                </a:highlight>
              </a:rPr>
              <a:t> bad code smell</a:t>
            </a:r>
            <a:br>
              <a:rPr lang="en" sz="1200">
                <a:solidFill>
                  <a:srgbClr val="222222"/>
                </a:solidFill>
                <a:highlight>
                  <a:schemeClr val="lt1"/>
                </a:highlight>
              </a:rPr>
            </a:br>
            <a:r>
              <a:rPr lang="en" sz="1200">
                <a:solidFill>
                  <a:srgbClr val="222222"/>
                </a:solidFill>
                <a:highlight>
                  <a:schemeClr val="lt1"/>
                </a:highlight>
              </a:rPr>
              <a:t>  </a:t>
            </a:r>
            <a:r>
              <a:rPr lang="en" sz="1200">
                <a:solidFill>
                  <a:srgbClr val="666666"/>
                </a:solidFill>
                <a:highlight>
                  <a:schemeClr val="lt1"/>
                </a:highlight>
              </a:rPr>
              <a:t>*</a:t>
            </a:r>
            <a:r>
              <a:rPr lang="en" sz="1200">
                <a:solidFill>
                  <a:srgbClr val="222222"/>
                </a:solidFill>
                <a:highlight>
                  <a:schemeClr val="lt1"/>
                </a:highlight>
              </a:rPr>
              <a:t> (W) warning, </a:t>
            </a:r>
            <a:r>
              <a:rPr b="1" lang="en" sz="1200">
                <a:solidFill>
                  <a:srgbClr val="007020"/>
                </a:solidFill>
                <a:highlight>
                  <a:schemeClr val="lt1"/>
                </a:highlight>
              </a:rPr>
              <a:t>for</a:t>
            </a:r>
            <a:r>
              <a:rPr lang="en" sz="1200">
                <a:solidFill>
                  <a:srgbClr val="222222"/>
                </a:solidFill>
                <a:highlight>
                  <a:schemeClr val="lt1"/>
                </a:highlight>
              </a:rPr>
              <a:t> python specific problems</a:t>
            </a:r>
            <a:br>
              <a:rPr lang="en" sz="1200">
                <a:solidFill>
                  <a:srgbClr val="222222"/>
                </a:solidFill>
                <a:highlight>
                  <a:schemeClr val="lt1"/>
                </a:highlight>
              </a:rPr>
            </a:br>
            <a:r>
              <a:rPr lang="en" sz="1200">
                <a:solidFill>
                  <a:srgbClr val="222222"/>
                </a:solidFill>
                <a:highlight>
                  <a:schemeClr val="lt1"/>
                </a:highlight>
              </a:rPr>
              <a:t>  </a:t>
            </a:r>
            <a:r>
              <a:rPr lang="en" sz="1200">
                <a:solidFill>
                  <a:srgbClr val="666666"/>
                </a:solidFill>
                <a:highlight>
                  <a:schemeClr val="lt1"/>
                </a:highlight>
              </a:rPr>
              <a:t>*</a:t>
            </a:r>
            <a:r>
              <a:rPr lang="en" sz="1200">
                <a:solidFill>
                  <a:srgbClr val="222222"/>
                </a:solidFill>
                <a:highlight>
                  <a:schemeClr val="lt1"/>
                </a:highlight>
              </a:rPr>
              <a:t> (E) error, </a:t>
            </a:r>
            <a:r>
              <a:rPr b="1" lang="en" sz="1200">
                <a:solidFill>
                  <a:srgbClr val="007020"/>
                </a:solidFill>
                <a:highlight>
                  <a:schemeClr val="lt1"/>
                </a:highlight>
              </a:rPr>
              <a:t>for</a:t>
            </a:r>
            <a:r>
              <a:rPr lang="en" sz="1200">
                <a:solidFill>
                  <a:srgbClr val="222222"/>
                </a:solidFill>
                <a:highlight>
                  <a:schemeClr val="lt1"/>
                </a:highlight>
              </a:rPr>
              <a:t> much probably bugs </a:t>
            </a:r>
            <a:r>
              <a:rPr b="1" lang="en" sz="1200">
                <a:solidFill>
                  <a:srgbClr val="007020"/>
                </a:solidFill>
                <a:highlight>
                  <a:schemeClr val="lt1"/>
                </a:highlight>
              </a:rPr>
              <a:t>in</a:t>
            </a:r>
            <a:r>
              <a:rPr lang="en" sz="1200">
                <a:solidFill>
                  <a:srgbClr val="222222"/>
                </a:solidFill>
                <a:highlight>
                  <a:schemeClr val="lt1"/>
                </a:highlight>
              </a:rPr>
              <a:t> the code</a:t>
            </a:r>
            <a:br>
              <a:rPr lang="en" sz="1200">
                <a:solidFill>
                  <a:srgbClr val="222222"/>
                </a:solidFill>
                <a:highlight>
                  <a:schemeClr val="lt1"/>
                </a:highlight>
              </a:rPr>
            </a:br>
            <a:r>
              <a:rPr lang="en" sz="1200">
                <a:solidFill>
                  <a:srgbClr val="222222"/>
                </a:solidFill>
                <a:highlight>
                  <a:schemeClr val="lt1"/>
                </a:highlight>
              </a:rPr>
              <a:t>  </a:t>
            </a:r>
            <a:r>
              <a:rPr lang="en" sz="1200">
                <a:solidFill>
                  <a:srgbClr val="666666"/>
                </a:solidFill>
                <a:highlight>
                  <a:schemeClr val="lt1"/>
                </a:highlight>
              </a:rPr>
              <a:t>*</a:t>
            </a:r>
            <a:r>
              <a:rPr lang="en" sz="1200">
                <a:solidFill>
                  <a:srgbClr val="222222"/>
                </a:solidFill>
                <a:highlight>
                  <a:schemeClr val="lt1"/>
                </a:highlight>
              </a:rPr>
              <a:t> (F) fatal, </a:t>
            </a:r>
            <a:r>
              <a:rPr b="1" lang="en" sz="1200">
                <a:solidFill>
                  <a:srgbClr val="007020"/>
                </a:solidFill>
                <a:highlight>
                  <a:schemeClr val="lt1"/>
                </a:highlight>
              </a:rPr>
              <a:t>if</a:t>
            </a:r>
            <a:r>
              <a:rPr lang="en" sz="1200">
                <a:solidFill>
                  <a:srgbClr val="222222"/>
                </a:solidFill>
                <a:highlight>
                  <a:schemeClr val="lt1"/>
                </a:highlight>
              </a:rPr>
              <a:t> an error occurred which prevented pylint </a:t>
            </a:r>
            <a:r>
              <a:rPr b="1" lang="en" sz="1200">
                <a:solidFill>
                  <a:srgbClr val="007020"/>
                </a:solidFill>
                <a:highlight>
                  <a:schemeClr val="lt1"/>
                </a:highlight>
              </a:rPr>
              <a:t>from</a:t>
            </a:r>
            <a:r>
              <a:rPr lang="en" sz="1200">
                <a:solidFill>
                  <a:srgbClr val="222222"/>
                </a:solidFill>
                <a:highlight>
                  <a:schemeClr val="lt1"/>
                </a:highlight>
              </a:rPr>
              <a:t> </a:t>
            </a:r>
            <a:r>
              <a:rPr b="1" lang="en" sz="1200">
                <a:solidFill>
                  <a:srgbClr val="0E84B5"/>
                </a:solidFill>
                <a:highlight>
                  <a:schemeClr val="lt1"/>
                </a:highlight>
              </a:rPr>
              <a:t>doing</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150">
                <a:solidFill>
                  <a:srgbClr val="242729"/>
                </a:solidFill>
              </a:rPr>
              <a:t>A </a:t>
            </a:r>
            <a:r>
              <a:rPr b="1" lang="en" sz="1150">
                <a:solidFill>
                  <a:srgbClr val="242729"/>
                </a:solidFill>
              </a:rPr>
              <a:t>function</a:t>
            </a:r>
            <a:r>
              <a:rPr lang="en" sz="1150">
                <a:solidFill>
                  <a:srgbClr val="242729"/>
                </a:solidFill>
              </a:rPr>
              <a:t> is a piece of code that is called by name. It can be passed data to operate on (i.e. the parameters) and can optionally return data (the return value). All data that is passed to a function is explicitly passed.</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42729"/>
                </a:solidFill>
              </a:rPr>
              <a:t>A </a:t>
            </a:r>
            <a:r>
              <a:rPr b="1" lang="en" sz="1150">
                <a:solidFill>
                  <a:srgbClr val="242729"/>
                </a:solidFill>
              </a:rPr>
              <a:t>method</a:t>
            </a:r>
            <a:r>
              <a:rPr lang="en" sz="1150">
                <a:solidFill>
                  <a:srgbClr val="242729"/>
                </a:solidFill>
              </a:rPr>
              <a:t> is a piece of code that is called by a name that is associated with an object. In most respects it is identical to a function except for two key differences:</a:t>
            </a:r>
            <a:endParaRPr sz="1150">
              <a:solidFill>
                <a:srgbClr val="242729"/>
              </a:solidFill>
            </a:endParaRPr>
          </a:p>
          <a:p>
            <a:pPr indent="-301625" lvl="0" marL="749300" rtl="0" algn="l">
              <a:lnSpc>
                <a:spcPct val="115000"/>
              </a:lnSpc>
              <a:spcBef>
                <a:spcPts val="1100"/>
              </a:spcBef>
              <a:spcAft>
                <a:spcPts val="0"/>
              </a:spcAft>
              <a:buClr>
                <a:srgbClr val="242729"/>
              </a:buClr>
              <a:buSzPts val="1150"/>
              <a:buAutoNum type="arabicPeriod"/>
            </a:pPr>
            <a:r>
              <a:rPr lang="en" sz="1150">
                <a:solidFill>
                  <a:srgbClr val="242729"/>
                </a:solidFill>
              </a:rPr>
              <a:t>A method is implicitly passed the object on which it was called.</a:t>
            </a:r>
            <a:endParaRPr sz="1150">
              <a:solidFill>
                <a:srgbClr val="242729"/>
              </a:solidFill>
            </a:endParaRPr>
          </a:p>
          <a:p>
            <a:pPr indent="-301625" lvl="0" marL="749300" rtl="0" algn="l">
              <a:lnSpc>
                <a:spcPct val="115000"/>
              </a:lnSpc>
              <a:spcBef>
                <a:spcPts val="0"/>
              </a:spcBef>
              <a:spcAft>
                <a:spcPts val="0"/>
              </a:spcAft>
              <a:buClr>
                <a:srgbClr val="242729"/>
              </a:buClr>
              <a:buSzPts val="1150"/>
              <a:buAutoNum type="arabicPeriod"/>
            </a:pPr>
            <a:r>
              <a:rPr lang="en" sz="1150">
                <a:solidFill>
                  <a:srgbClr val="242729"/>
                </a:solidFill>
              </a:rPr>
              <a:t>A method is able to operate on data that is contained within the class (remembering that an object is an instance of a class - the class is the definition, the object is an instance of that data).</a:t>
            </a:r>
            <a:endParaRPr sz="1150">
              <a:solidFill>
                <a:srgbClr val="242729"/>
              </a:solidFill>
            </a:endParaRPr>
          </a:p>
          <a:p>
            <a:pPr indent="0" lvl="0" marL="0" rtl="0" algn="l">
              <a:lnSpc>
                <a:spcPct val="115000"/>
              </a:lnSpc>
              <a:spcBef>
                <a:spcPts val="1100"/>
              </a:spcBef>
              <a:spcAft>
                <a:spcPts val="1100"/>
              </a:spcAft>
              <a:buNone/>
            </a:pPr>
            <a:r>
              <a:rPr lang="en" sz="1150">
                <a:solidFill>
                  <a:srgbClr val="242729"/>
                </a:solidFill>
              </a:rPr>
              <a:t>https://stackoverflow.com/questions/155609/whats-the-difference-between-a-method-and-a-function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0" lvl="1" marL="457200"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2pPr>
            <a:lvl3pPr indent="0" lvl="2" marL="914400"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ctr">
              <a:spcBef>
                <a:spcPts val="200"/>
              </a:spcBef>
              <a:spcAft>
                <a:spcPts val="0"/>
              </a:spcAft>
              <a:buClr>
                <a:srgbClr val="888888"/>
              </a:buClr>
              <a:buSzPts val="1000"/>
              <a:buFont typeface="Arial"/>
              <a:buNone/>
              <a:defRPr b="0" i="0" sz="10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 name="Google Shape;13;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6" name="Google Shape;16;p3"/>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8" name="Shape 18"/>
        <p:cNvGrpSpPr/>
        <p:nvPr/>
      </p:nvGrpSpPr>
      <p:grpSpPr>
        <a:xfrm>
          <a:off x="0" y="0"/>
          <a:ext cx="0" cy="0"/>
          <a:chOff x="0" y="0"/>
          <a:chExt cx="0" cy="0"/>
        </a:xfrm>
      </p:grpSpPr>
      <p:sp>
        <p:nvSpPr>
          <p:cNvPr id="19" name="Google Shape;19;p4"/>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p:spPr>
        <p:txBody>
          <a:bodyPr anchorCtr="0" anchor="ctr" bIns="91425" lIns="91425" spcFirstLastPara="1" rIns="91425" wrap="square" tIns="91425"/>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7"/>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81000" lvl="0" marL="457200" rtl="0">
              <a:spcBef>
                <a:spcPts val="480"/>
              </a:spcBef>
              <a:spcAft>
                <a:spcPts val="0"/>
              </a:spcAft>
              <a:buSzPts val="2400"/>
              <a:buChar char="•"/>
              <a:defRPr/>
            </a:lvl1pPr>
            <a:lvl2pPr indent="-381000" lvl="1" marL="914400" rtl="0">
              <a:spcBef>
                <a:spcPts val="480"/>
              </a:spcBef>
              <a:spcAft>
                <a:spcPts val="0"/>
              </a:spcAft>
              <a:buSzPts val="2400"/>
              <a:buChar char="–"/>
              <a:defRPr/>
            </a:lvl2pPr>
            <a:lvl3pPr indent="-342900" lvl="2" marL="1371600" rtl="0">
              <a:spcBef>
                <a:spcPts val="360"/>
              </a:spcBef>
              <a:spcAft>
                <a:spcPts val="0"/>
              </a:spcAft>
              <a:buSzPts val="1800"/>
              <a:buChar char="•"/>
              <a:defRPr/>
            </a:lvl3pPr>
            <a:lvl4pPr indent="-317500" lvl="3" marL="1828800" rtl="0">
              <a:spcBef>
                <a:spcPts val="280"/>
              </a:spcBef>
              <a:spcAft>
                <a:spcPts val="0"/>
              </a:spcAft>
              <a:buSzPts val="1400"/>
              <a:buChar char="–"/>
              <a:defRPr/>
            </a:lvl4pPr>
            <a:lvl5pPr indent="-292100" lvl="4" marL="2286000" rtl="0">
              <a:spcBef>
                <a:spcPts val="200"/>
              </a:spcBef>
              <a:spcAft>
                <a:spcPts val="0"/>
              </a:spcAft>
              <a:buSzPts val="1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3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indent="0" lvl="5" marL="4572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indent="0" lvl="6" marL="9144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indent="0" lvl="7" marL="13716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indent="0" lvl="8" marL="182880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7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0" y="0"/>
            <a:ext cx="9144000" cy="342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6.png"/><Relationship Id="rId7" Type="http://schemas.openxmlformats.org/officeDocument/2006/relationships/hyperlink" Target="https://python-graph-gallery.com/241-improve-area-chart/" TargetMode="External"/><Relationship Id="rId8" Type="http://schemas.openxmlformats.org/officeDocument/2006/relationships/hyperlink" Target="https://stackoverflow.com/questions/39576455/plotly-3d-surface-graph-has-incorrect-x-and-y-axis-values?rq=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8"/>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Team ID: c_uragiw</a:t>
            </a:r>
            <a:endParaRPr sz="4800"/>
          </a:p>
        </p:txBody>
      </p:sp>
      <p:sp>
        <p:nvSpPr>
          <p:cNvPr id="37" name="Google Shape;37;p8"/>
          <p:cNvSpPr txBox="1"/>
          <p:nvPr>
            <p:ph idx="1" type="subTitle"/>
          </p:nvPr>
        </p:nvSpPr>
        <p:spPr>
          <a:xfrm>
            <a:off x="311700" y="2834125"/>
            <a:ext cx="8520600" cy="18807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a:solidFill>
                  <a:srgbClr val="000000"/>
                </a:solidFill>
              </a:rPr>
              <a:t>Gautam Worah</a:t>
            </a:r>
            <a:endParaRPr>
              <a:solidFill>
                <a:srgbClr val="000000"/>
              </a:solidFill>
            </a:endParaRPr>
          </a:p>
          <a:p>
            <a:pPr indent="0" lvl="0" marL="0" rtl="0" algn="l">
              <a:spcBef>
                <a:spcPts val="480"/>
              </a:spcBef>
              <a:spcAft>
                <a:spcPts val="0"/>
              </a:spcAft>
              <a:buNone/>
            </a:pPr>
            <a:r>
              <a:rPr lang="en">
                <a:solidFill>
                  <a:srgbClr val="000000"/>
                </a:solidFill>
              </a:rPr>
              <a:t>Aditya Govil</a:t>
            </a:r>
            <a:endParaRPr>
              <a:solidFill>
                <a:srgbClr val="000000"/>
              </a:solidFill>
            </a:endParaRPr>
          </a:p>
          <a:p>
            <a:pPr indent="0" lvl="0" marL="0" rtl="0" algn="l">
              <a:spcBef>
                <a:spcPts val="480"/>
              </a:spcBef>
              <a:spcAft>
                <a:spcPts val="0"/>
              </a:spcAft>
              <a:buNone/>
            </a:pPr>
            <a:r>
              <a:rPr lang="en">
                <a:solidFill>
                  <a:srgbClr val="000000"/>
                </a:solidFill>
              </a:rPr>
              <a:t>Cameron Nelson</a:t>
            </a:r>
            <a:endParaRPr>
              <a:solidFill>
                <a:srgbClr val="000000"/>
              </a:solidFill>
            </a:endParaRPr>
          </a:p>
          <a:p>
            <a:pPr indent="0" lvl="0" marL="0" rtl="0" algn="l">
              <a:spcBef>
                <a:spcPts val="480"/>
              </a:spcBef>
              <a:spcAft>
                <a:spcPts val="0"/>
              </a:spcAft>
              <a:buNone/>
            </a:pPr>
            <a:r>
              <a:rPr lang="en">
                <a:solidFill>
                  <a:srgbClr val="000000"/>
                </a:solidFill>
              </a:rPr>
              <a:t>Fahmid Morshed Fahid</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9"/>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Projects</a:t>
            </a:r>
            <a:endParaRPr/>
          </a:p>
        </p:txBody>
      </p:sp>
      <p:pic>
        <p:nvPicPr>
          <p:cNvPr id="43" name="Google Shape;43;p9"/>
          <p:cNvPicPr preferRelativeResize="0"/>
          <p:nvPr/>
        </p:nvPicPr>
        <p:blipFill>
          <a:blip r:embed="rId3">
            <a:alphaModFix/>
          </a:blip>
          <a:stretch>
            <a:fillRect/>
          </a:stretch>
        </p:blipFill>
        <p:spPr>
          <a:xfrm>
            <a:off x="0" y="2024350"/>
            <a:ext cx="4473999" cy="3075875"/>
          </a:xfrm>
          <a:prstGeom prst="rect">
            <a:avLst/>
          </a:prstGeom>
          <a:noFill/>
          <a:ln>
            <a:noFill/>
          </a:ln>
        </p:spPr>
      </p:pic>
      <p:pic>
        <p:nvPicPr>
          <p:cNvPr id="44" name="Google Shape;44;p9"/>
          <p:cNvPicPr preferRelativeResize="0"/>
          <p:nvPr/>
        </p:nvPicPr>
        <p:blipFill rotWithShape="1">
          <a:blip r:embed="rId4">
            <a:alphaModFix/>
          </a:blip>
          <a:srcRect b="0" l="1526" r="0" t="0"/>
          <a:stretch/>
        </p:blipFill>
        <p:spPr>
          <a:xfrm>
            <a:off x="4384400" y="2301488"/>
            <a:ext cx="4285324" cy="2521600"/>
          </a:xfrm>
          <a:prstGeom prst="rect">
            <a:avLst/>
          </a:prstGeom>
          <a:noFill/>
          <a:ln>
            <a:noFill/>
          </a:ln>
        </p:spPr>
      </p:pic>
      <p:pic>
        <p:nvPicPr>
          <p:cNvPr id="45" name="Google Shape;45;p9"/>
          <p:cNvPicPr preferRelativeResize="0"/>
          <p:nvPr/>
        </p:nvPicPr>
        <p:blipFill>
          <a:blip r:embed="rId5">
            <a:alphaModFix/>
          </a:blip>
          <a:stretch>
            <a:fillRect/>
          </a:stretch>
        </p:blipFill>
        <p:spPr>
          <a:xfrm>
            <a:off x="264388" y="1343750"/>
            <a:ext cx="3945226" cy="887950"/>
          </a:xfrm>
          <a:prstGeom prst="rect">
            <a:avLst/>
          </a:prstGeom>
          <a:noFill/>
          <a:ln>
            <a:noFill/>
          </a:ln>
        </p:spPr>
      </p:pic>
      <p:pic>
        <p:nvPicPr>
          <p:cNvPr id="46" name="Google Shape;46;p9"/>
          <p:cNvPicPr preferRelativeResize="0"/>
          <p:nvPr/>
        </p:nvPicPr>
        <p:blipFill>
          <a:blip r:embed="rId6">
            <a:alphaModFix/>
          </a:blip>
          <a:stretch>
            <a:fillRect/>
          </a:stretch>
        </p:blipFill>
        <p:spPr>
          <a:xfrm>
            <a:off x="4781700" y="1308850"/>
            <a:ext cx="3810000" cy="957750"/>
          </a:xfrm>
          <a:prstGeom prst="rect">
            <a:avLst/>
          </a:prstGeom>
          <a:noFill/>
          <a:ln>
            <a:noFill/>
          </a:ln>
        </p:spPr>
      </p:pic>
      <p:sp>
        <p:nvSpPr>
          <p:cNvPr id="47" name="Google Shape;47;p9"/>
          <p:cNvSpPr txBox="1"/>
          <p:nvPr/>
        </p:nvSpPr>
        <p:spPr>
          <a:xfrm>
            <a:off x="1225100" y="4854400"/>
            <a:ext cx="2343300" cy="2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48" name="Google Shape;48;p9"/>
          <p:cNvSpPr txBox="1"/>
          <p:nvPr/>
        </p:nvSpPr>
        <p:spPr>
          <a:xfrm>
            <a:off x="1088425" y="4898500"/>
            <a:ext cx="3121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accent5"/>
                </a:solidFill>
                <a:hlinkClick r:id="rId7"/>
              </a:rPr>
              <a:t>https://python-graph-gallery.com/241-improve-area-chart/</a:t>
            </a:r>
            <a:endParaRPr sz="700"/>
          </a:p>
        </p:txBody>
      </p:sp>
      <p:sp>
        <p:nvSpPr>
          <p:cNvPr id="49" name="Google Shape;49;p9"/>
          <p:cNvSpPr txBox="1"/>
          <p:nvPr/>
        </p:nvSpPr>
        <p:spPr>
          <a:xfrm>
            <a:off x="5591700" y="4898492"/>
            <a:ext cx="3000000" cy="15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u="sng">
                <a:solidFill>
                  <a:schemeClr val="accent5"/>
                </a:solidFill>
                <a:hlinkClick r:id="rId8"/>
              </a:rPr>
              <a:t>https://stackoverflow.com/questions/39576455/plotly-3d-surface-graph-has-incorrect-x-and-y-axis-values?rq=1</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0"/>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Milestones/Focus Leaders</a:t>
            </a:r>
            <a:endParaRPr/>
          </a:p>
        </p:txBody>
      </p:sp>
      <p:sp>
        <p:nvSpPr>
          <p:cNvPr id="55" name="Google Shape;55;p10"/>
          <p:cNvSpPr txBox="1"/>
          <p:nvPr>
            <p:ph idx="4294967295" type="body"/>
          </p:nvPr>
        </p:nvSpPr>
        <p:spPr>
          <a:xfrm>
            <a:off x="363150" y="1152475"/>
            <a:ext cx="8520600" cy="2430000"/>
          </a:xfrm>
          <a:prstGeom prst="rect">
            <a:avLst/>
          </a:prstGeom>
        </p:spPr>
        <p:txBody>
          <a:bodyPr anchorCtr="0" anchor="t" bIns="91425" lIns="91425" spcFirstLastPara="1" rIns="91425" wrap="square" tIns="91425">
            <a:noAutofit/>
          </a:bodyPr>
          <a:lstStyle/>
          <a:p>
            <a:pPr indent="0" lvl="0" marL="0" rtl="0" algn="l">
              <a:lnSpc>
                <a:spcPct val="114000"/>
              </a:lnSpc>
              <a:spcBef>
                <a:spcPts val="480"/>
              </a:spcBef>
              <a:spcAft>
                <a:spcPts val="0"/>
              </a:spcAft>
              <a:buNone/>
            </a:pPr>
            <a:r>
              <a:rPr b="1" lang="en">
                <a:solidFill>
                  <a:srgbClr val="000000"/>
                </a:solidFill>
              </a:rPr>
              <a:t>9 October:</a:t>
            </a:r>
            <a:r>
              <a:rPr lang="en">
                <a:solidFill>
                  <a:srgbClr val="000000"/>
                </a:solidFill>
              </a:rPr>
              <a:t>  Static analysis report from Pylint</a:t>
            </a:r>
            <a:endParaRPr>
              <a:solidFill>
                <a:srgbClr val="000000"/>
              </a:solidFill>
            </a:endParaRPr>
          </a:p>
          <a:p>
            <a:pPr indent="0" lvl="0" marL="0" rtl="0" algn="l">
              <a:lnSpc>
                <a:spcPct val="114000"/>
              </a:lnSpc>
              <a:spcBef>
                <a:spcPts val="480"/>
              </a:spcBef>
              <a:spcAft>
                <a:spcPts val="0"/>
              </a:spcAft>
              <a:buNone/>
            </a:pPr>
            <a:r>
              <a:rPr b="1" lang="en">
                <a:solidFill>
                  <a:srgbClr val="000000"/>
                </a:solidFill>
              </a:rPr>
              <a:t>23</a:t>
            </a:r>
            <a:r>
              <a:rPr b="1" lang="en">
                <a:solidFill>
                  <a:srgbClr val="000000"/>
                </a:solidFill>
              </a:rPr>
              <a:t> October:</a:t>
            </a:r>
            <a:r>
              <a:rPr lang="en">
                <a:solidFill>
                  <a:srgbClr val="000000"/>
                </a:solidFill>
              </a:rPr>
              <a:t>  Complete static analysis &amp; bug-finding report from Pylint &amp; PyChecker</a:t>
            </a:r>
            <a:endParaRPr>
              <a:solidFill>
                <a:srgbClr val="000000"/>
              </a:solidFill>
            </a:endParaRPr>
          </a:p>
          <a:p>
            <a:pPr indent="0" lvl="0" marL="0" rtl="0" algn="l">
              <a:lnSpc>
                <a:spcPct val="114000"/>
              </a:lnSpc>
              <a:spcBef>
                <a:spcPts val="480"/>
              </a:spcBef>
              <a:spcAft>
                <a:spcPts val="0"/>
              </a:spcAft>
              <a:buNone/>
            </a:pPr>
            <a:r>
              <a:rPr b="1" lang="en">
                <a:solidFill>
                  <a:srgbClr val="000000"/>
                </a:solidFill>
              </a:rPr>
              <a:t>6 November</a:t>
            </a:r>
            <a:r>
              <a:rPr b="1" lang="en">
                <a:solidFill>
                  <a:srgbClr val="000000"/>
                </a:solidFill>
              </a:rPr>
              <a:t>:</a:t>
            </a:r>
            <a:r>
              <a:rPr lang="en">
                <a:solidFill>
                  <a:srgbClr val="000000"/>
                </a:solidFill>
              </a:rPr>
              <a:t>  Travis CI report</a:t>
            </a:r>
            <a:endParaRPr>
              <a:solidFill>
                <a:srgbClr val="000000"/>
              </a:solidFill>
            </a:endParaRPr>
          </a:p>
          <a:p>
            <a:pPr indent="0" lvl="0" marL="0" rtl="0" algn="l">
              <a:lnSpc>
                <a:spcPct val="114000"/>
              </a:lnSpc>
              <a:spcBef>
                <a:spcPts val="480"/>
              </a:spcBef>
              <a:spcAft>
                <a:spcPts val="400"/>
              </a:spcAft>
              <a:buNone/>
            </a:pPr>
            <a:r>
              <a:rPr b="1" lang="en">
                <a:solidFill>
                  <a:srgbClr val="000000"/>
                </a:solidFill>
              </a:rPr>
              <a:t>19 November:</a:t>
            </a:r>
            <a:r>
              <a:rPr lang="en">
                <a:solidFill>
                  <a:srgbClr val="000000"/>
                </a:solidFill>
              </a:rPr>
              <a:t>  Community feedback report</a:t>
            </a:r>
            <a:endParaRPr/>
          </a:p>
        </p:txBody>
      </p:sp>
      <p:sp>
        <p:nvSpPr>
          <p:cNvPr id="56" name="Google Shape;56;p10"/>
          <p:cNvSpPr txBox="1"/>
          <p:nvPr/>
        </p:nvSpPr>
        <p:spPr>
          <a:xfrm>
            <a:off x="363150" y="3717225"/>
            <a:ext cx="6307500" cy="10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Fahmid &amp; Cameron: </a:t>
            </a:r>
            <a:r>
              <a:rPr lang="en" sz="1800">
                <a:solidFill>
                  <a:schemeClr val="dk1"/>
                </a:solidFill>
              </a:rPr>
              <a:t>S</a:t>
            </a:r>
            <a:r>
              <a:rPr lang="en" sz="1800">
                <a:solidFill>
                  <a:schemeClr val="dk1"/>
                </a:solidFill>
              </a:rPr>
              <a:t>tatic </a:t>
            </a:r>
            <a:r>
              <a:rPr lang="en" sz="1800">
                <a:solidFill>
                  <a:schemeClr val="dk1"/>
                </a:solidFill>
              </a:rPr>
              <a:t>analysis</a:t>
            </a:r>
            <a:r>
              <a:rPr lang="en" sz="1800">
                <a:solidFill>
                  <a:schemeClr val="dk1"/>
                </a:solidFill>
              </a:rPr>
              <a:t>/bug-finding report</a:t>
            </a:r>
            <a:endParaRPr sz="1800">
              <a:solidFill>
                <a:schemeClr val="dk1"/>
              </a:solidFill>
            </a:endParaRPr>
          </a:p>
          <a:p>
            <a:pPr indent="0" lvl="0" marL="0" rtl="0" algn="l">
              <a:spcBef>
                <a:spcPts val="400"/>
              </a:spcBef>
              <a:spcAft>
                <a:spcPts val="400"/>
              </a:spcAft>
              <a:buNone/>
            </a:pPr>
            <a:r>
              <a:rPr b="1" lang="en" sz="1800">
                <a:solidFill>
                  <a:schemeClr val="dk1"/>
                </a:solidFill>
              </a:rPr>
              <a:t>Gautam &amp; Aditya</a:t>
            </a:r>
            <a:r>
              <a:rPr lang="en" sz="1800">
                <a:solidFill>
                  <a:schemeClr val="dk1"/>
                </a:solidFill>
              </a:rPr>
              <a:t>: C</a:t>
            </a:r>
            <a:r>
              <a:rPr lang="en" sz="1800">
                <a:solidFill>
                  <a:schemeClr val="dk1"/>
                </a:solidFill>
              </a:rPr>
              <a:t>ommunity feedback/performance report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1"/>
          <p:cNvSpPr txBox="1"/>
          <p:nvPr>
            <p:ph idx="4294967295"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a:t>
            </a:r>
            <a:endParaRPr/>
          </a:p>
        </p:txBody>
      </p:sp>
      <p:graphicFrame>
        <p:nvGraphicFramePr>
          <p:cNvPr id="62" name="Google Shape;62;p11"/>
          <p:cNvGraphicFramePr/>
          <p:nvPr/>
        </p:nvGraphicFramePr>
        <p:xfrm>
          <a:off x="311700" y="1308100"/>
          <a:ext cx="3000000" cy="3000000"/>
        </p:xfrm>
        <a:graphic>
          <a:graphicData uri="http://schemas.openxmlformats.org/drawingml/2006/table">
            <a:tbl>
              <a:tblPr>
                <a:noFill/>
                <a:tableStyleId>{7BD2E858-AD84-414C-9865-E503E7868EA7}</a:tableStyleId>
              </a:tblPr>
              <a:tblGrid>
                <a:gridCol w="4260300"/>
                <a:gridCol w="4260300"/>
              </a:tblGrid>
              <a:tr h="722350">
                <a:tc>
                  <a:txBody>
                    <a:bodyPr>
                      <a:noAutofit/>
                    </a:bodyPr>
                    <a:lstStyle/>
                    <a:p>
                      <a:pPr indent="0" lvl="0" marL="0" rtl="0" algn="ctr">
                        <a:spcBef>
                          <a:spcPts val="0"/>
                        </a:spcBef>
                        <a:spcAft>
                          <a:spcPts val="0"/>
                        </a:spcAft>
                        <a:buNone/>
                      </a:pPr>
                      <a:r>
                        <a:rPr b="1" lang="en" sz="2000"/>
                        <a:t>Tool</a:t>
                      </a:r>
                      <a:endParaRPr b="1" sz="2000"/>
                    </a:p>
                  </a:txBody>
                  <a:tcPr marT="91425" marB="91425" marR="91425" marL="91425"/>
                </a:tc>
                <a:tc>
                  <a:txBody>
                    <a:bodyPr>
                      <a:noAutofit/>
                    </a:bodyPr>
                    <a:lstStyle/>
                    <a:p>
                      <a:pPr indent="0" lvl="0" marL="0" rtl="0" algn="ctr">
                        <a:spcBef>
                          <a:spcPts val="0"/>
                        </a:spcBef>
                        <a:spcAft>
                          <a:spcPts val="0"/>
                        </a:spcAft>
                        <a:buNone/>
                      </a:pPr>
                      <a:r>
                        <a:rPr b="1" lang="en" sz="2000"/>
                        <a:t>Purpose</a:t>
                      </a:r>
                      <a:endParaRPr b="1" sz="2000"/>
                    </a:p>
                  </a:txBody>
                  <a:tcPr marT="91425" marB="91425" marR="91425" marL="91425"/>
                </a:tc>
              </a:tr>
              <a:tr h="722350">
                <a:tc>
                  <a:txBody>
                    <a:bodyPr>
                      <a:noAutofit/>
                    </a:bodyPr>
                    <a:lstStyle/>
                    <a:p>
                      <a:pPr indent="0" lvl="0" marL="0" rtl="0" algn="ctr">
                        <a:spcBef>
                          <a:spcPts val="0"/>
                        </a:spcBef>
                        <a:spcAft>
                          <a:spcPts val="0"/>
                        </a:spcAft>
                        <a:buNone/>
                      </a:pPr>
                      <a:r>
                        <a:rPr lang="en" sz="2000"/>
                        <a:t>PyLint</a:t>
                      </a:r>
                      <a:endParaRPr sz="2000"/>
                    </a:p>
                  </a:txBody>
                  <a:tcPr marT="91425" marB="91425" marR="91425" marL="91425"/>
                </a:tc>
                <a:tc>
                  <a:txBody>
                    <a:bodyPr>
                      <a:noAutofit/>
                    </a:bodyPr>
                    <a:lstStyle/>
                    <a:p>
                      <a:pPr indent="0" lvl="0" marL="0" rtl="0" algn="ctr">
                        <a:spcBef>
                          <a:spcPts val="0"/>
                        </a:spcBef>
                        <a:spcAft>
                          <a:spcPts val="0"/>
                        </a:spcAft>
                        <a:buNone/>
                      </a:pPr>
                      <a:r>
                        <a:rPr lang="en" sz="2000"/>
                        <a:t>Static analysis</a:t>
                      </a:r>
                      <a:endParaRPr sz="2000"/>
                    </a:p>
                  </a:txBody>
                  <a:tcPr marT="91425" marB="91425" marR="91425" marL="91425"/>
                </a:tc>
              </a:tr>
              <a:tr h="722350">
                <a:tc>
                  <a:txBody>
                    <a:bodyPr>
                      <a:noAutofit/>
                    </a:bodyPr>
                    <a:lstStyle/>
                    <a:p>
                      <a:pPr indent="0" lvl="0" marL="0" rtl="0" algn="ctr">
                        <a:spcBef>
                          <a:spcPts val="0"/>
                        </a:spcBef>
                        <a:spcAft>
                          <a:spcPts val="0"/>
                        </a:spcAft>
                        <a:buNone/>
                      </a:pPr>
                      <a:r>
                        <a:rPr lang="en" sz="2000"/>
                        <a:t>PyChecker</a:t>
                      </a:r>
                      <a:endParaRPr sz="20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sz="2000">
                          <a:solidFill>
                            <a:schemeClr val="dk1"/>
                          </a:solidFill>
                        </a:rPr>
                        <a:t>Static analysis</a:t>
                      </a:r>
                      <a:endParaRPr sz="2000"/>
                    </a:p>
                  </a:txBody>
                  <a:tcPr marT="91425" marB="91425" marR="91425" marL="91425"/>
                </a:tc>
              </a:tr>
              <a:tr h="722350">
                <a:tc>
                  <a:txBody>
                    <a:bodyPr>
                      <a:noAutofit/>
                    </a:bodyPr>
                    <a:lstStyle/>
                    <a:p>
                      <a:pPr indent="0" lvl="0" marL="0" rtl="0" algn="ctr">
                        <a:spcBef>
                          <a:spcPts val="0"/>
                        </a:spcBef>
                        <a:spcAft>
                          <a:spcPts val="0"/>
                        </a:spcAft>
                        <a:buNone/>
                      </a:pPr>
                      <a:r>
                        <a:rPr lang="en" sz="2000"/>
                        <a:t>Travis CI</a:t>
                      </a:r>
                      <a:endParaRPr sz="2000"/>
                    </a:p>
                  </a:txBody>
                  <a:tcPr marT="91425" marB="91425" marR="91425" marL="91425"/>
                </a:tc>
                <a:tc>
                  <a:txBody>
                    <a:bodyPr>
                      <a:noAutofit/>
                    </a:bodyPr>
                    <a:lstStyle/>
                    <a:p>
                      <a:pPr indent="0" lvl="0" marL="0" rtl="0" algn="ctr">
                        <a:spcBef>
                          <a:spcPts val="0"/>
                        </a:spcBef>
                        <a:spcAft>
                          <a:spcPts val="0"/>
                        </a:spcAft>
                        <a:buNone/>
                      </a:pPr>
                      <a:r>
                        <a:rPr lang="en" sz="2000"/>
                        <a:t>Performance analysis</a:t>
                      </a:r>
                      <a:endParaRPr sz="2000"/>
                    </a:p>
                  </a:txBody>
                  <a:tcPr marT="91425" marB="91425" marR="91425" marL="91425"/>
                </a:tc>
              </a:tr>
              <a:tr h="722350">
                <a:tc>
                  <a:txBody>
                    <a:bodyPr>
                      <a:noAutofit/>
                    </a:bodyPr>
                    <a:lstStyle/>
                    <a:p>
                      <a:pPr indent="0" lvl="0" marL="0" rtl="0" algn="ctr">
                        <a:spcBef>
                          <a:spcPts val="0"/>
                        </a:spcBef>
                        <a:spcAft>
                          <a:spcPts val="0"/>
                        </a:spcAft>
                        <a:buNone/>
                      </a:pPr>
                      <a:r>
                        <a:rPr lang="en" sz="2000"/>
                        <a:t>Github </a:t>
                      </a:r>
                      <a:endParaRPr sz="2000"/>
                    </a:p>
                  </a:txBody>
                  <a:tcPr marT="91425" marB="91425" marR="91425" marL="91425"/>
                </a:tc>
                <a:tc>
                  <a:txBody>
                    <a:bodyPr>
                      <a:noAutofit/>
                    </a:bodyPr>
                    <a:lstStyle/>
                    <a:p>
                      <a:pPr indent="0" lvl="0" marL="0" rtl="0" algn="ctr">
                        <a:spcBef>
                          <a:spcPts val="0"/>
                        </a:spcBef>
                        <a:spcAft>
                          <a:spcPts val="0"/>
                        </a:spcAft>
                        <a:buNone/>
                      </a:pPr>
                      <a:r>
                        <a:rPr lang="en" sz="2000"/>
                        <a:t>Understanding community</a:t>
                      </a:r>
                      <a:endParaRPr sz="2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idx="4294967295" type="title"/>
          </p:nvPr>
        </p:nvSpPr>
        <p:spPr>
          <a:xfrm>
            <a:off x="311700" y="4421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Metrics </a:t>
            </a:r>
            <a:endParaRPr/>
          </a:p>
        </p:txBody>
      </p:sp>
      <p:sp>
        <p:nvSpPr>
          <p:cNvPr id="68" name="Google Shape;68;p12"/>
          <p:cNvSpPr txBox="1"/>
          <p:nvPr>
            <p:ph idx="4294967295" type="body"/>
          </p:nvPr>
        </p:nvSpPr>
        <p:spPr>
          <a:xfrm>
            <a:off x="311700" y="1098125"/>
            <a:ext cx="8520600" cy="3705300"/>
          </a:xfrm>
          <a:prstGeom prst="rect">
            <a:avLst/>
          </a:prstGeom>
        </p:spPr>
        <p:txBody>
          <a:bodyPr anchorCtr="0" anchor="t" bIns="91425" lIns="91425" spcFirstLastPara="1" rIns="91425" wrap="square" tIns="91425">
            <a:noAutofit/>
          </a:bodyPr>
          <a:lstStyle/>
          <a:p>
            <a:pPr indent="-342900" lvl="0" marL="457200" rtl="0" algn="l">
              <a:lnSpc>
                <a:spcPct val="114000"/>
              </a:lnSpc>
              <a:spcBef>
                <a:spcPts val="480"/>
              </a:spcBef>
              <a:spcAft>
                <a:spcPts val="0"/>
              </a:spcAft>
              <a:buClr>
                <a:srgbClr val="000000"/>
              </a:buClr>
              <a:buSzPts val="1800"/>
              <a:buChar char="❏"/>
            </a:pPr>
            <a:r>
              <a:rPr lang="en" sz="1800">
                <a:solidFill>
                  <a:srgbClr val="000000"/>
                </a:solidFill>
              </a:rPr>
              <a:t>Static </a:t>
            </a:r>
            <a:r>
              <a:rPr lang="en" sz="1800">
                <a:solidFill>
                  <a:srgbClr val="000000"/>
                </a:solidFill>
              </a:rPr>
              <a:t>a</a:t>
            </a:r>
            <a:r>
              <a:rPr lang="en" sz="1800">
                <a:solidFill>
                  <a:srgbClr val="000000"/>
                </a:solidFill>
              </a:rPr>
              <a:t>nalysis/Bug-</a:t>
            </a:r>
            <a:r>
              <a:rPr lang="en" sz="1800">
                <a:solidFill>
                  <a:srgbClr val="000000"/>
                </a:solidFill>
              </a:rPr>
              <a:t>finding</a:t>
            </a:r>
            <a:r>
              <a:rPr lang="en" sz="1800">
                <a:solidFill>
                  <a:srgbClr val="000000"/>
                </a:solidFill>
              </a:rPr>
              <a:t>:</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 of Bugs, Errors, Warnings</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 of Modules, Classes, Methods &amp; Functions</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Code rating</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Code vs. doc</a:t>
            </a:r>
            <a:r>
              <a:rPr lang="en" sz="1800">
                <a:solidFill>
                  <a:srgbClr val="000000"/>
                </a:solidFill>
              </a:rPr>
              <a:t>umentation</a:t>
            </a:r>
            <a:endParaRPr sz="1800">
              <a:solidFill>
                <a:srgbClr val="000000"/>
              </a:solidFill>
            </a:endParaRPr>
          </a:p>
          <a:p>
            <a:pPr indent="-342900" lvl="0" marL="457200" rtl="0" algn="l">
              <a:lnSpc>
                <a:spcPct val="114000"/>
              </a:lnSpc>
              <a:spcBef>
                <a:spcPts val="0"/>
              </a:spcBef>
              <a:spcAft>
                <a:spcPts val="0"/>
              </a:spcAft>
              <a:buClr>
                <a:srgbClr val="000000"/>
              </a:buClr>
              <a:buSzPts val="1800"/>
              <a:buChar char="❏"/>
            </a:pPr>
            <a:r>
              <a:rPr lang="en" sz="1800">
                <a:solidFill>
                  <a:srgbClr val="000000"/>
                </a:solidFill>
              </a:rPr>
              <a:t>Community: </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 of contributors &amp; forks over time </a:t>
            </a:r>
            <a:endParaRPr sz="1800">
              <a:solidFill>
                <a:srgbClr val="000000"/>
              </a:solidFill>
            </a:endParaRPr>
          </a:p>
          <a:p>
            <a:pPr indent="-342900" lvl="1" marL="914400" rtl="0" algn="l">
              <a:lnSpc>
                <a:spcPct val="114000"/>
              </a:lnSpc>
              <a:spcBef>
                <a:spcPts val="0"/>
              </a:spcBef>
              <a:spcAft>
                <a:spcPts val="0"/>
              </a:spcAft>
              <a:buClr>
                <a:srgbClr val="000000"/>
              </a:buClr>
              <a:buSzPts val="1800"/>
              <a:buChar char="❏"/>
            </a:pPr>
            <a:r>
              <a:rPr lang="en" sz="1800">
                <a:solidFill>
                  <a:srgbClr val="000000"/>
                </a:solidFill>
              </a:rPr>
              <a:t># of commits &amp; issues over time</a:t>
            </a:r>
            <a:endParaRPr sz="1800">
              <a:solidFill>
                <a:srgbClr val="000000"/>
              </a:solidFill>
            </a:endParaRPr>
          </a:p>
          <a:p>
            <a:pPr indent="-342900" lvl="0" marL="457200" rtl="0" algn="l">
              <a:lnSpc>
                <a:spcPct val="114000"/>
              </a:lnSpc>
              <a:spcBef>
                <a:spcPts val="0"/>
              </a:spcBef>
              <a:spcAft>
                <a:spcPts val="0"/>
              </a:spcAft>
              <a:buClr>
                <a:srgbClr val="000000"/>
              </a:buClr>
              <a:buSzPts val="1800"/>
              <a:buChar char="❏"/>
            </a:pPr>
            <a:r>
              <a:rPr lang="en" sz="1800">
                <a:solidFill>
                  <a:srgbClr val="000000"/>
                </a:solidFill>
              </a:rPr>
              <a:t>Performance</a:t>
            </a:r>
            <a:endParaRPr sz="1800">
              <a:solidFill>
                <a:srgbClr val="000000"/>
              </a:solidFill>
            </a:endParaRPr>
          </a:p>
          <a:p>
            <a:pPr indent="-247650" lvl="1" marL="742950" rtl="0" algn="l">
              <a:lnSpc>
                <a:spcPct val="114000"/>
              </a:lnSpc>
              <a:spcBef>
                <a:spcPts val="0"/>
              </a:spcBef>
              <a:spcAft>
                <a:spcPts val="0"/>
              </a:spcAft>
              <a:buClr>
                <a:srgbClr val="000000"/>
              </a:buClr>
              <a:buSzPts val="1800"/>
              <a:buChar char="❏"/>
            </a:pPr>
            <a:r>
              <a:rPr lang="en" sz="1800">
                <a:solidFill>
                  <a:srgbClr val="000000"/>
                </a:solidFill>
              </a:rPr>
              <a:t>Code coverage</a:t>
            </a:r>
            <a:endParaRPr sz="1800">
              <a:solidFill>
                <a:srgbClr val="000000"/>
              </a:solidFill>
            </a:endParaRPr>
          </a:p>
          <a:p>
            <a:pPr indent="-247650" lvl="1" marL="742950" rtl="0" algn="l">
              <a:lnSpc>
                <a:spcPct val="114000"/>
              </a:lnSpc>
              <a:spcBef>
                <a:spcPts val="0"/>
              </a:spcBef>
              <a:spcAft>
                <a:spcPts val="0"/>
              </a:spcAft>
              <a:buClr>
                <a:srgbClr val="000000"/>
              </a:buClr>
              <a:buSzPts val="1800"/>
              <a:buChar char="❏"/>
            </a:pPr>
            <a:r>
              <a:rPr lang="en" sz="1800">
                <a:solidFill>
                  <a:srgbClr val="000000"/>
                </a:solidFill>
              </a:rPr>
              <a:t>Build time</a:t>
            </a:r>
            <a:endParaRPr sz="1800">
              <a:solidFill>
                <a:srgbClr val="000000"/>
              </a:solidFill>
            </a:endParaRPr>
          </a:p>
          <a:p>
            <a:pPr indent="0" lvl="0" marL="914400" rtl="0" algn="l">
              <a:lnSpc>
                <a:spcPct val="114000"/>
              </a:lnSpc>
              <a:spcBef>
                <a:spcPts val="480"/>
              </a:spcBef>
              <a:spcAft>
                <a:spcPts val="0"/>
              </a:spcAft>
              <a:buNone/>
            </a:pPr>
            <a:r>
              <a:t/>
            </a:r>
            <a:endParaRPr sz="2400"/>
          </a:p>
          <a:p>
            <a:pPr indent="0" lvl="0" marL="0" rtl="0" algn="l">
              <a:lnSpc>
                <a:spcPct val="114000"/>
              </a:lnSpc>
              <a:spcBef>
                <a:spcPts val="480"/>
              </a:spcBef>
              <a:spcAft>
                <a:spcPts val="400"/>
              </a:spcAft>
              <a:buNone/>
            </a:pPr>
            <a:r>
              <a:t/>
            </a:r>
            <a:endParaRPr sz="2400"/>
          </a:p>
        </p:txBody>
      </p:sp>
      <p:pic>
        <p:nvPicPr>
          <p:cNvPr id="69" name="Google Shape;69;p12"/>
          <p:cNvPicPr preferRelativeResize="0"/>
          <p:nvPr/>
        </p:nvPicPr>
        <p:blipFill>
          <a:blip r:embed="rId3">
            <a:alphaModFix/>
          </a:blip>
          <a:stretch>
            <a:fillRect/>
          </a:stretch>
        </p:blipFill>
        <p:spPr>
          <a:xfrm>
            <a:off x="5518450" y="2571750"/>
            <a:ext cx="3481575" cy="238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graphicFrame>
        <p:nvGraphicFramePr>
          <p:cNvPr id="74" name="Google Shape;74;p13"/>
          <p:cNvGraphicFramePr/>
          <p:nvPr/>
        </p:nvGraphicFramePr>
        <p:xfrm>
          <a:off x="818363" y="1316892"/>
          <a:ext cx="3000000" cy="3000000"/>
        </p:xfrm>
        <a:graphic>
          <a:graphicData uri="http://schemas.openxmlformats.org/drawingml/2006/table">
            <a:tbl>
              <a:tblPr>
                <a:noFill/>
                <a:tableStyleId>{7BD2E858-AD84-414C-9865-E503E7868EA7}</a:tableStyleId>
              </a:tblPr>
              <a:tblGrid>
                <a:gridCol w="812075"/>
                <a:gridCol w="677300"/>
                <a:gridCol w="650375"/>
                <a:gridCol w="668350"/>
                <a:gridCol w="758175"/>
              </a:tblGrid>
              <a:tr h="56175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sz="800"/>
                        <a:t>Module</a:t>
                      </a:r>
                      <a:endParaRPr b="1" sz="800"/>
                    </a:p>
                  </a:txBody>
                  <a:tcPr marT="91425" marB="91425" marR="91425" marL="91425"/>
                </a:tc>
                <a:tc>
                  <a:txBody>
                    <a:bodyPr>
                      <a:noAutofit/>
                    </a:bodyPr>
                    <a:lstStyle/>
                    <a:p>
                      <a:pPr indent="0" lvl="0" marL="0" rtl="0" algn="ctr">
                        <a:spcBef>
                          <a:spcPts val="0"/>
                        </a:spcBef>
                        <a:spcAft>
                          <a:spcPts val="0"/>
                        </a:spcAft>
                        <a:buNone/>
                      </a:pPr>
                      <a:r>
                        <a:rPr b="1" lang="en" sz="800"/>
                        <a:t>Class</a:t>
                      </a:r>
                      <a:endParaRPr b="1" sz="800"/>
                    </a:p>
                  </a:txBody>
                  <a:tcPr marT="91425" marB="91425" marR="91425" marL="91425"/>
                </a:tc>
                <a:tc>
                  <a:txBody>
                    <a:bodyPr>
                      <a:noAutofit/>
                    </a:bodyPr>
                    <a:lstStyle/>
                    <a:p>
                      <a:pPr indent="0" lvl="0" marL="0" rtl="0" algn="ctr">
                        <a:spcBef>
                          <a:spcPts val="0"/>
                        </a:spcBef>
                        <a:spcAft>
                          <a:spcPts val="0"/>
                        </a:spcAft>
                        <a:buNone/>
                      </a:pPr>
                      <a:r>
                        <a:rPr b="1" lang="en" sz="800"/>
                        <a:t>Method</a:t>
                      </a:r>
                      <a:endParaRPr b="1" sz="800"/>
                    </a:p>
                  </a:txBody>
                  <a:tcPr marT="91425" marB="91425" marR="91425" marL="91425"/>
                </a:tc>
                <a:tc>
                  <a:txBody>
                    <a:bodyPr>
                      <a:noAutofit/>
                    </a:bodyPr>
                    <a:lstStyle/>
                    <a:p>
                      <a:pPr indent="0" lvl="0" marL="0" rtl="0" algn="ctr">
                        <a:spcBef>
                          <a:spcPts val="0"/>
                        </a:spcBef>
                        <a:spcAft>
                          <a:spcPts val="0"/>
                        </a:spcAft>
                        <a:buNone/>
                      </a:pPr>
                      <a:r>
                        <a:rPr b="1" lang="en" sz="800"/>
                        <a:t>Function</a:t>
                      </a:r>
                      <a:endParaRPr b="1" sz="800"/>
                    </a:p>
                  </a:txBody>
                  <a:tcPr marT="91425" marB="91425" marR="91425" marL="91425"/>
                </a:tc>
              </a:tr>
              <a:tr h="434800">
                <a:tc>
                  <a:txBody>
                    <a:bodyPr>
                      <a:noAutofit/>
                    </a:bodyPr>
                    <a:lstStyle/>
                    <a:p>
                      <a:pPr indent="0" lvl="0" marL="0" rtl="0" algn="ctr">
                        <a:spcBef>
                          <a:spcPts val="0"/>
                        </a:spcBef>
                        <a:spcAft>
                          <a:spcPts val="0"/>
                        </a:spcAft>
                        <a:buNone/>
                      </a:pPr>
                      <a:r>
                        <a:rPr b="1" lang="en" sz="800"/>
                        <a:t>Matplotlib</a:t>
                      </a:r>
                      <a:br>
                        <a:rPr b="1" lang="en" sz="800"/>
                      </a:br>
                      <a:endParaRPr b="1" sz="800"/>
                    </a:p>
                  </a:txBody>
                  <a:tcPr marT="91425" marB="91425" marR="91425" marL="91425"/>
                </a:tc>
                <a:tc>
                  <a:txBody>
                    <a:bodyPr>
                      <a:noAutofit/>
                    </a:bodyPr>
                    <a:lstStyle/>
                    <a:p>
                      <a:pPr indent="0" lvl="0" marL="0" rtl="0" algn="ctr">
                        <a:spcBef>
                          <a:spcPts val="0"/>
                        </a:spcBef>
                        <a:spcAft>
                          <a:spcPts val="0"/>
                        </a:spcAft>
                        <a:buNone/>
                      </a:pPr>
                      <a:r>
                        <a:rPr lang="en" sz="800"/>
                        <a:t>125</a:t>
                      </a:r>
                      <a:endParaRPr sz="800"/>
                    </a:p>
                  </a:txBody>
                  <a:tcPr marT="91425" marB="91425" marR="91425" marL="91425"/>
                </a:tc>
                <a:tc>
                  <a:txBody>
                    <a:bodyPr>
                      <a:noAutofit/>
                    </a:bodyPr>
                    <a:lstStyle/>
                    <a:p>
                      <a:pPr indent="0" lvl="0" marL="0" rtl="0" algn="ctr">
                        <a:spcBef>
                          <a:spcPts val="0"/>
                        </a:spcBef>
                        <a:spcAft>
                          <a:spcPts val="0"/>
                        </a:spcAft>
                        <a:buNone/>
                      </a:pPr>
                      <a:r>
                        <a:rPr lang="en" sz="800"/>
                        <a:t>702</a:t>
                      </a:r>
                      <a:endParaRPr sz="800"/>
                    </a:p>
                  </a:txBody>
                  <a:tcPr marT="91425" marB="91425" marR="91425" marL="91425"/>
                </a:tc>
                <a:tc>
                  <a:txBody>
                    <a:bodyPr>
                      <a:noAutofit/>
                    </a:bodyPr>
                    <a:lstStyle/>
                    <a:p>
                      <a:pPr indent="0" lvl="0" marL="0" rtl="0" algn="ctr">
                        <a:spcBef>
                          <a:spcPts val="0"/>
                        </a:spcBef>
                        <a:spcAft>
                          <a:spcPts val="0"/>
                        </a:spcAft>
                        <a:buNone/>
                      </a:pPr>
                      <a:r>
                        <a:rPr lang="en" sz="800"/>
                        <a:t>4446</a:t>
                      </a:r>
                      <a:endParaRPr sz="800"/>
                    </a:p>
                  </a:txBody>
                  <a:tcPr marT="91425" marB="91425" marR="91425" marL="91425"/>
                </a:tc>
                <a:tc>
                  <a:txBody>
                    <a:bodyPr>
                      <a:noAutofit/>
                    </a:bodyPr>
                    <a:lstStyle/>
                    <a:p>
                      <a:pPr indent="0" lvl="0" marL="0" rtl="0" algn="ctr">
                        <a:spcBef>
                          <a:spcPts val="0"/>
                        </a:spcBef>
                        <a:spcAft>
                          <a:spcPts val="0"/>
                        </a:spcAft>
                        <a:buNone/>
                      </a:pPr>
                      <a:r>
                        <a:rPr lang="en" sz="800"/>
                        <a:t>854</a:t>
                      </a:r>
                      <a:endParaRPr sz="800"/>
                    </a:p>
                  </a:txBody>
                  <a:tcPr marT="91425" marB="91425" marR="91425" marL="91425"/>
                </a:tc>
              </a:tr>
              <a:tr h="434800">
                <a:tc>
                  <a:txBody>
                    <a:bodyPr>
                      <a:noAutofit/>
                    </a:bodyPr>
                    <a:lstStyle/>
                    <a:p>
                      <a:pPr indent="0" lvl="0" marL="0" rtl="0" algn="ctr">
                        <a:spcBef>
                          <a:spcPts val="0"/>
                        </a:spcBef>
                        <a:spcAft>
                          <a:spcPts val="0"/>
                        </a:spcAft>
                        <a:buNone/>
                      </a:pPr>
                      <a:r>
                        <a:rPr b="1" lang="en" sz="800"/>
                        <a:t>Plotly</a:t>
                      </a:r>
                      <a:br>
                        <a:rPr b="1" lang="en" sz="800"/>
                      </a:br>
                      <a:endParaRPr b="1" sz="800"/>
                    </a:p>
                  </a:txBody>
                  <a:tcPr marT="91425" marB="91425" marR="91425" marL="91425"/>
                </a:tc>
                <a:tc>
                  <a:txBody>
                    <a:bodyPr>
                      <a:noAutofit/>
                    </a:bodyPr>
                    <a:lstStyle/>
                    <a:p>
                      <a:pPr indent="0" lvl="0" marL="0" rtl="0" algn="ctr">
                        <a:spcBef>
                          <a:spcPts val="0"/>
                        </a:spcBef>
                        <a:spcAft>
                          <a:spcPts val="0"/>
                        </a:spcAft>
                        <a:buNone/>
                      </a:pPr>
                      <a:r>
                        <a:rPr lang="en" sz="800"/>
                        <a:t>840</a:t>
                      </a:r>
                      <a:endParaRPr sz="800"/>
                    </a:p>
                  </a:txBody>
                  <a:tcPr marT="91425" marB="91425" marR="91425" marL="91425"/>
                </a:tc>
                <a:tc>
                  <a:txBody>
                    <a:bodyPr>
                      <a:noAutofit/>
                    </a:bodyPr>
                    <a:lstStyle/>
                    <a:p>
                      <a:pPr indent="0" lvl="0" marL="0" rtl="0" algn="ctr">
                        <a:spcBef>
                          <a:spcPts val="0"/>
                        </a:spcBef>
                        <a:spcAft>
                          <a:spcPts val="0"/>
                        </a:spcAft>
                        <a:buNone/>
                      </a:pPr>
                      <a:r>
                        <a:rPr lang="en" sz="800"/>
                        <a:t>676</a:t>
                      </a:r>
                      <a:endParaRPr sz="800"/>
                    </a:p>
                  </a:txBody>
                  <a:tcPr marT="91425" marB="91425" marR="91425" marL="91425"/>
                </a:tc>
                <a:tc>
                  <a:txBody>
                    <a:bodyPr>
                      <a:noAutofit/>
                    </a:bodyPr>
                    <a:lstStyle/>
                    <a:p>
                      <a:pPr indent="0" lvl="0" marL="0" rtl="0" algn="ctr">
                        <a:spcBef>
                          <a:spcPts val="0"/>
                        </a:spcBef>
                        <a:spcAft>
                          <a:spcPts val="0"/>
                        </a:spcAft>
                        <a:buNone/>
                      </a:pPr>
                      <a:r>
                        <a:rPr lang="en" sz="800"/>
                        <a:t>13600</a:t>
                      </a:r>
                      <a:endParaRPr sz="800"/>
                    </a:p>
                  </a:txBody>
                  <a:tcPr marT="91425" marB="91425" marR="91425" marL="91425"/>
                </a:tc>
                <a:tc>
                  <a:txBody>
                    <a:bodyPr>
                      <a:noAutofit/>
                    </a:bodyPr>
                    <a:lstStyle/>
                    <a:p>
                      <a:pPr indent="0" lvl="0" marL="0" rtl="0" algn="ctr">
                        <a:spcBef>
                          <a:spcPts val="0"/>
                        </a:spcBef>
                        <a:spcAft>
                          <a:spcPts val="0"/>
                        </a:spcAft>
                        <a:buNone/>
                      </a:pPr>
                      <a:r>
                        <a:rPr lang="en" sz="800"/>
                        <a:t>239</a:t>
                      </a:r>
                      <a:endParaRPr sz="800"/>
                    </a:p>
                  </a:txBody>
                  <a:tcPr marT="91425" marB="91425" marR="91425" marL="91425"/>
                </a:tc>
              </a:tr>
            </a:tbl>
          </a:graphicData>
        </a:graphic>
      </p:graphicFrame>
      <p:pic>
        <p:nvPicPr>
          <p:cNvPr id="75" name="Google Shape;75;p13" title="Static Analysis"/>
          <p:cNvPicPr preferRelativeResize="0"/>
          <p:nvPr/>
        </p:nvPicPr>
        <p:blipFill>
          <a:blip r:embed="rId3">
            <a:alphaModFix/>
          </a:blip>
          <a:stretch>
            <a:fillRect/>
          </a:stretch>
        </p:blipFill>
        <p:spPr>
          <a:xfrm>
            <a:off x="4983125" y="570250"/>
            <a:ext cx="3613675" cy="2231050"/>
          </a:xfrm>
          <a:prstGeom prst="rect">
            <a:avLst/>
          </a:prstGeom>
          <a:noFill/>
          <a:ln>
            <a:noFill/>
          </a:ln>
        </p:spPr>
      </p:pic>
      <p:pic>
        <p:nvPicPr>
          <p:cNvPr id="76" name="Google Shape;76;p13" title="Chart"/>
          <p:cNvPicPr preferRelativeResize="0"/>
          <p:nvPr/>
        </p:nvPicPr>
        <p:blipFill>
          <a:blip r:embed="rId4">
            <a:alphaModFix/>
          </a:blip>
          <a:stretch>
            <a:fillRect/>
          </a:stretch>
        </p:blipFill>
        <p:spPr>
          <a:xfrm>
            <a:off x="642436" y="2958241"/>
            <a:ext cx="3613675" cy="2076509"/>
          </a:xfrm>
          <a:prstGeom prst="rect">
            <a:avLst/>
          </a:prstGeom>
          <a:noFill/>
          <a:ln>
            <a:noFill/>
          </a:ln>
        </p:spPr>
      </p:pic>
      <p:pic>
        <p:nvPicPr>
          <p:cNvPr id="77" name="Google Shape;77;p13" title="Chart"/>
          <p:cNvPicPr preferRelativeResize="0"/>
          <p:nvPr/>
        </p:nvPicPr>
        <p:blipFill>
          <a:blip r:embed="rId5">
            <a:alphaModFix/>
          </a:blip>
          <a:stretch>
            <a:fillRect/>
          </a:stretch>
        </p:blipFill>
        <p:spPr>
          <a:xfrm>
            <a:off x="5076450" y="2931914"/>
            <a:ext cx="3427025" cy="2129159"/>
          </a:xfrm>
          <a:prstGeom prst="rect">
            <a:avLst/>
          </a:prstGeom>
          <a:noFill/>
          <a:ln>
            <a:noFill/>
          </a:ln>
        </p:spPr>
      </p:pic>
      <p:sp>
        <p:nvSpPr>
          <p:cNvPr id="78" name="Google Shape;78;p13"/>
          <p:cNvSpPr txBox="1"/>
          <p:nvPr/>
        </p:nvSpPr>
        <p:spPr>
          <a:xfrm>
            <a:off x="617450" y="511400"/>
            <a:ext cx="43656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Preliminary Results</a:t>
            </a:r>
            <a:r>
              <a:rPr b="1" lang="en" sz="2500"/>
              <a:t>: Pylint</a:t>
            </a:r>
            <a:endParaRPr b="1"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ppt-template-horiz-center-logo">
  <a:themeElements>
    <a:clrScheme name="Custom 1">
      <a:dk1>
        <a:srgbClr val="000000"/>
      </a:dk1>
      <a:lt1>
        <a:srgbClr val="FFFFFF"/>
      </a:lt1>
      <a:dk2>
        <a:srgbClr val="000000"/>
      </a:dk2>
      <a:lt2>
        <a:srgbClr val="F8F8F8"/>
      </a:lt2>
      <a:accent1>
        <a:srgbClr val="CC110A"/>
      </a:accent1>
      <a:accent2>
        <a:srgbClr val="990200"/>
      </a:accent2>
      <a:accent3>
        <a:srgbClr val="BFBFBF"/>
      </a:accent3>
      <a:accent4>
        <a:srgbClr val="808080"/>
      </a:accent4>
      <a:accent5>
        <a:srgbClr val="5F5F5F"/>
      </a:accent5>
      <a:accent6>
        <a:srgbClr val="4D4D4D"/>
      </a:accent6>
      <a:hlink>
        <a:srgbClr val="1F2B5F"/>
      </a:hlink>
      <a:folHlink>
        <a:srgbClr val="7712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