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5" r:id="rId45"/>
    <p:sldId id="316" r:id="rId46"/>
    <p:sldId id="317" r:id="rId47"/>
    <p:sldId id="318" r:id="rId48"/>
    <p:sldId id="319" r:id="rId49"/>
    <p:sldId id="329" r:id="rId50"/>
    <p:sldId id="320" r:id="rId51"/>
    <p:sldId id="328" r:id="rId52"/>
    <p:sldId id="321" r:id="rId53"/>
    <p:sldId id="322" r:id="rId54"/>
    <p:sldId id="324" r:id="rId55"/>
    <p:sldId id="325" r:id="rId56"/>
    <p:sldId id="326" r:id="rId57"/>
    <p:sldId id="330" r:id="rId58"/>
    <p:sldId id="331" r:id="rId59"/>
    <p:sldId id="332" r:id="rId60"/>
    <p:sldId id="333" r:id="rId61"/>
    <p:sldId id="334" r:id="rId62"/>
    <p:sldId id="335" r:id="rId63"/>
    <p:sldId id="327" r:id="rId64"/>
    <p:sldId id="336" r:id="rId65"/>
    <p:sldId id="337" r:id="rId6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>
      <p:cViewPr varScale="1">
        <p:scale>
          <a:sx n="107" d="100"/>
          <a:sy n="107" d="100"/>
        </p:scale>
        <p:origin x="758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BF754-CDC4-4762-B81C-FDFA88BC1D35}" type="datetimeFigureOut">
              <a:rPr lang="en-US" smtClean="0"/>
              <a:t>Tue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17B2-A29D-48B9-A4A7-A6FB99790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6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43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38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15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54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57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88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3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03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26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55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10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91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27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154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918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543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351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394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025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490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21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373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843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311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699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451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322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71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493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173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825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40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55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96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22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23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88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65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Tue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Tue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Tue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Tue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Tue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Tue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Tue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Tue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Tue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Tue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Tue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Tue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jpeg"/><Relationship Id="rId4" Type="http://schemas.openxmlformats.org/officeDocument/2006/relationships/image" Target="../media/image5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image" Target="../media/image61.jp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35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742950"/>
            <a:ext cx="3505199" cy="4157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228600" y="742950"/>
            <a:ext cx="5715000" cy="1658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test:</a:t>
            </a:r>
            <a:r>
              <a:rPr lang="en-US" sz="2000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This folder contains a Dart code,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Which is written for the Flutter application.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Perform the automated test when building the app.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won't be too important for us here.</a:t>
            </a:r>
            <a:endParaRPr lang="en-US" sz="1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85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742949"/>
            <a:ext cx="2667000" cy="3163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81000" y="1047750"/>
            <a:ext cx="5943599" cy="1405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gitignore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a text file containing a list of files, file extensions, and folders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that tells Git which files should be ignored in a project.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Git is a version-control file for tracking changes in source</a:t>
            </a:r>
          </a:p>
        </p:txBody>
      </p:sp>
    </p:spTree>
    <p:extLst>
      <p:ext uri="{BB962C8B-B14F-4D97-AF65-F5344CB8AC3E}">
        <p14:creationId xmlns:p14="http://schemas.microsoft.com/office/powerpoint/2010/main" val="172915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742950"/>
            <a:ext cx="3352799" cy="3976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04800" y="910727"/>
            <a:ext cx="5943599" cy="1774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.metadata: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an auto-generated file by the flutter tools.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Used to track the properties of the Flutter project.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This file performs the internal tasks.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So you do not need to edit the content manually at any time.</a:t>
            </a:r>
          </a:p>
        </p:txBody>
      </p:sp>
    </p:spTree>
    <p:extLst>
      <p:ext uri="{BB962C8B-B14F-4D97-AF65-F5344CB8AC3E}">
        <p14:creationId xmlns:p14="http://schemas.microsoft.com/office/powerpoint/2010/main" val="125028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971550"/>
            <a:ext cx="2666999" cy="31631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04800" y="910727"/>
            <a:ext cx="594359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pubspec.yaml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endParaRPr lang="en-US" sz="16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the project's configuration file that will use a lot during working with the Flutter project. It allows you how your application works. This file contains- </a:t>
            </a:r>
          </a:p>
          <a:p>
            <a:endParaRPr lang="en-US" sz="16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Project general settings such as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Description, and version of the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Project dependencies.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Project assets (e.g., images).</a:t>
            </a:r>
          </a:p>
        </p:txBody>
      </p:sp>
    </p:spTree>
    <p:extLst>
      <p:ext uri="{BB962C8B-B14F-4D97-AF65-F5344CB8AC3E}">
        <p14:creationId xmlns:p14="http://schemas.microsoft.com/office/powerpoint/2010/main" val="225417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610043"/>
            <a:ext cx="3657599" cy="43380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04800" y="910727"/>
            <a:ext cx="5943599" cy="1036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pubspec.lock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an auto-generated file based on the .</a:t>
            </a:r>
            <a:r>
              <a:rPr lang="en-US" sz="16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yaml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file.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holds more detail setup about all dependencies.</a:t>
            </a:r>
          </a:p>
        </p:txBody>
      </p:sp>
    </p:spTree>
    <p:extLst>
      <p:ext uri="{BB962C8B-B14F-4D97-AF65-F5344CB8AC3E}">
        <p14:creationId xmlns:p14="http://schemas.microsoft.com/office/powerpoint/2010/main" val="284816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Activity &amp; widgets concepts 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46B09D-98C1-98DD-BB33-9626C6B27F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1019175"/>
            <a:ext cx="1457325" cy="315753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1B748B-AAE4-A6FD-F0F9-7B9AE2CF67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822" y="992981"/>
            <a:ext cx="1457325" cy="31575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5719E1-FDB3-4006-5534-3DD54FC66E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453" y="992981"/>
            <a:ext cx="1457325" cy="31575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35E3BA-7831-8D3B-31DF-F238D800AE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139" y="992981"/>
            <a:ext cx="1457325" cy="315753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B3FF892-51CD-C245-3C4D-F8880565EFB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469" y="992981"/>
            <a:ext cx="1457325" cy="31575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823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371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Main Source Code 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08D172-EB47-5B8C-A647-330A4FE1D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19150"/>
            <a:ext cx="2677753" cy="3848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69D928-ECC4-A54F-1464-4482D5ED95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747788"/>
            <a:ext cx="3574256" cy="412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52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713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Material App 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336A0E-48F4-D7C9-BA40-DCEE411852B3}"/>
              </a:ext>
            </a:extLst>
          </p:cNvPr>
          <p:cNvSpPr txBox="1"/>
          <p:nvPr/>
        </p:nvSpPr>
        <p:spPr>
          <a:xfrm>
            <a:off x="330993" y="707127"/>
            <a:ext cx="78986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MaterialApp  is a predefined class in a flutter. Main or core component of flutter.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A672D-122B-387B-5CC2-E216A5F7F2DB}"/>
              </a:ext>
            </a:extLst>
          </p:cNvPr>
          <p:cNvSpPr txBox="1"/>
          <p:nvPr/>
        </p:nvSpPr>
        <p:spPr>
          <a:xfrm>
            <a:off x="330993" y="1335493"/>
            <a:ext cx="5943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color: </a:t>
            </a:r>
            <a:r>
              <a:rPr lang="en-US" sz="1400" dirty="0"/>
              <a:t>It controls the primary color used in the application.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C73998-4E41-B4AA-C27B-3062D8A3E62F}"/>
              </a:ext>
            </a:extLst>
          </p:cNvPr>
          <p:cNvSpPr txBox="1"/>
          <p:nvPr/>
        </p:nvSpPr>
        <p:spPr>
          <a:xfrm>
            <a:off x="314325" y="1809064"/>
            <a:ext cx="5943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70C0"/>
                </a:solidFill>
              </a:rPr>
              <a:t>darkTheme</a:t>
            </a:r>
            <a:r>
              <a:rPr lang="en-US" sz="1400" b="1" dirty="0">
                <a:solidFill>
                  <a:srgbClr val="0070C0"/>
                </a:solidFill>
              </a:rPr>
              <a:t>: </a:t>
            </a:r>
            <a:r>
              <a:rPr lang="en-US" sz="1400" dirty="0"/>
              <a:t>It provided theme data for the dark theme for the application.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A2AB9-ACD2-632E-C300-D664C5B27276}"/>
              </a:ext>
            </a:extLst>
          </p:cNvPr>
          <p:cNvSpPr txBox="1"/>
          <p:nvPr/>
        </p:nvSpPr>
        <p:spPr>
          <a:xfrm>
            <a:off x="314324" y="2265573"/>
            <a:ext cx="5943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70C0"/>
                </a:solidFill>
              </a:rPr>
              <a:t>debugShowCheckedModeBanner</a:t>
            </a:r>
            <a:r>
              <a:rPr lang="en-US" sz="1400" b="1" dirty="0">
                <a:solidFill>
                  <a:srgbClr val="0070C0"/>
                </a:solidFill>
              </a:rPr>
              <a:t>: </a:t>
            </a:r>
            <a:r>
              <a:rPr lang="en-US" sz="1400" dirty="0"/>
              <a:t>This property takes in a </a:t>
            </a:r>
            <a:r>
              <a:rPr lang="en-US" sz="1400" dirty="0" err="1"/>
              <a:t>boolean</a:t>
            </a:r>
            <a:r>
              <a:rPr lang="en-US" sz="1400" dirty="0"/>
              <a:t> as the object to decide whether to show the debug banner or not.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370E78-DD83-4D33-7AB8-D6427C836F2E}"/>
              </a:ext>
            </a:extLst>
          </p:cNvPr>
          <p:cNvSpPr txBox="1"/>
          <p:nvPr/>
        </p:nvSpPr>
        <p:spPr>
          <a:xfrm>
            <a:off x="330994" y="2864948"/>
            <a:ext cx="5943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home: </a:t>
            </a:r>
            <a:r>
              <a:rPr lang="en-US" sz="1400" dirty="0"/>
              <a:t>This property takes in widget as the object to show on the default route of the app.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0A7265-F50D-D7AA-B93D-24535B4ADA11}"/>
              </a:ext>
            </a:extLst>
          </p:cNvPr>
          <p:cNvSpPr txBox="1"/>
          <p:nvPr/>
        </p:nvSpPr>
        <p:spPr>
          <a:xfrm>
            <a:off x="330993" y="3460745"/>
            <a:ext cx="5943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title: </a:t>
            </a:r>
            <a:r>
              <a:rPr lang="en-US" sz="1400" dirty="0"/>
              <a:t>The title property takes in a string as the object to decide the one-line description of the app for the device.</a:t>
            </a:r>
          </a:p>
        </p:txBody>
      </p:sp>
    </p:spTree>
    <p:extLst>
      <p:ext uri="{BB962C8B-B14F-4D97-AF65-F5344CB8AC3E}">
        <p14:creationId xmlns:p14="http://schemas.microsoft.com/office/powerpoint/2010/main" val="235640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3548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Scaffold 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336A0E-48F4-D7C9-BA40-DCEE411852B3}"/>
              </a:ext>
            </a:extLst>
          </p:cNvPr>
          <p:cNvSpPr txBox="1"/>
          <p:nvPr/>
        </p:nvSpPr>
        <p:spPr>
          <a:xfrm>
            <a:off x="330993" y="707127"/>
            <a:ext cx="78986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Scaffold will expand or occupy the whole device screen.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F96B93-507C-18C0-DE88-7CF1B4BB7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0150"/>
            <a:ext cx="45053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6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9720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</a:t>
            </a:r>
            <a:r>
              <a:rPr lang="en-US" sz="1400" b="1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AppBar</a:t>
            </a:r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Widget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336A0E-48F4-D7C9-BA40-DCEE411852B3}"/>
              </a:ext>
            </a:extLst>
          </p:cNvPr>
          <p:cNvSpPr txBox="1"/>
          <p:nvPr/>
        </p:nvSpPr>
        <p:spPr>
          <a:xfrm>
            <a:off x="228600" y="666750"/>
            <a:ext cx="78986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/>
              <a:t>AppBar</a:t>
            </a:r>
            <a:r>
              <a:rPr lang="en-US" sz="1600" dirty="0"/>
              <a:t> is usually the topmost component of the app . it contains the toolbar and some other common action buttons.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D063EC-DC90-CF1F-D867-4FB476E2290A}"/>
              </a:ext>
            </a:extLst>
          </p:cNvPr>
          <p:cNvSpPr txBox="1"/>
          <p:nvPr/>
        </p:nvSpPr>
        <p:spPr>
          <a:xfrm>
            <a:off x="228600" y="1352550"/>
            <a:ext cx="8763000" cy="167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actions: </a:t>
            </a:r>
            <a:r>
              <a:rPr lang="en-US" sz="1400" dirty="0"/>
              <a:t>This property takes in a list of widgets as a parameter to be displayed after the title if the </a:t>
            </a:r>
            <a:r>
              <a:rPr lang="en-US" sz="1400" b="1" dirty="0" err="1"/>
              <a:t>AppBar</a:t>
            </a:r>
            <a:r>
              <a:rPr lang="en-US" sz="1400" dirty="0"/>
              <a:t> is a row.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title: </a:t>
            </a:r>
            <a:r>
              <a:rPr lang="en-US" sz="1400" dirty="0"/>
              <a:t>This property usually takes in the main widget as a parameter to be displayed in the </a:t>
            </a:r>
            <a:r>
              <a:rPr lang="en-US" sz="1400" b="1" dirty="0" err="1"/>
              <a:t>AppBar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/>
              <a:t>backgroundColor</a:t>
            </a:r>
            <a:r>
              <a:rPr lang="en-US" sz="1400" b="1" dirty="0"/>
              <a:t>: </a:t>
            </a:r>
            <a:r>
              <a:rPr lang="en-US" sz="1400" dirty="0"/>
              <a:t>This property is used to add colors to the background of the </a:t>
            </a:r>
            <a:r>
              <a:rPr lang="en-US" sz="1400" b="1" dirty="0" err="1"/>
              <a:t>Appbar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elevation: </a:t>
            </a:r>
            <a:r>
              <a:rPr lang="en-US" sz="1400" dirty="0"/>
              <a:t>This property is used to set the z-coordinate at which to place this app bar relative to its parent.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shape: </a:t>
            </a:r>
            <a:r>
              <a:rPr lang="en-US" sz="1400" dirty="0"/>
              <a:t>This property is used to give shape to the </a:t>
            </a:r>
            <a:r>
              <a:rPr lang="en-US" sz="1400" b="1" dirty="0" err="1"/>
              <a:t>Appbar</a:t>
            </a:r>
            <a:r>
              <a:rPr lang="en-US" sz="1400" dirty="0"/>
              <a:t> and manage its shadow.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2A4660-53DF-4858-97A0-334CA1733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57550"/>
            <a:ext cx="19621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7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Features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951094"/>
            <a:ext cx="3124200" cy="2499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23924"/>
            <a:ext cx="4486522" cy="2562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5907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569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Floating Action Button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D063EC-DC90-CF1F-D867-4FB476E2290A}"/>
              </a:ext>
            </a:extLst>
          </p:cNvPr>
          <p:cNvSpPr txBox="1"/>
          <p:nvPr/>
        </p:nvSpPr>
        <p:spPr>
          <a:xfrm>
            <a:off x="152400" y="819150"/>
            <a:ext cx="8763000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Floating Action Button is a button that is placed at the right bottom corner by default.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Floating Action Button is an icon button that floats over the content of the screen at a fixed place.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76970-5DA4-BACA-103C-32835A7A07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02431"/>
            <a:ext cx="2775404" cy="206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8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707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Bottom Tab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D063EC-DC90-CF1F-D867-4FB476E2290A}"/>
              </a:ext>
            </a:extLst>
          </p:cNvPr>
          <p:cNvSpPr txBox="1"/>
          <p:nvPr/>
        </p:nvSpPr>
        <p:spPr>
          <a:xfrm>
            <a:off x="152400" y="819150"/>
            <a:ext cx="8763000" cy="102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Menu at the bottom of the Scaffold.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We have seen this Navigation bar in most of the applications.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We can add multiple icons or texts or both in the bar as items.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6DCC9F-8B06-83BC-FF3E-BAC5AB2064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92" r="32270"/>
          <a:stretch/>
        </p:blipFill>
        <p:spPr>
          <a:xfrm>
            <a:off x="5334000" y="819150"/>
            <a:ext cx="2438400" cy="414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2028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Navigation drawer flutter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2BD1D-F1E8-021D-1A45-75E1ED111C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73" y="742950"/>
            <a:ext cx="2424055" cy="419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77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547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Navigation end drawer flutter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A97B1A-1DC6-EF75-866C-9D7AF6C2C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95350"/>
            <a:ext cx="1656781" cy="31813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6586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1673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Body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982F1-4AB9-554F-2F70-41D2A04AF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07" y="819150"/>
            <a:ext cx="2362200" cy="407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04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744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 in Flutter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E506A-94AE-C268-3156-5A3B8F867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7350"/>
            <a:ext cx="4191000" cy="2933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22761B-80B8-2156-C448-780E921DCFEE}"/>
              </a:ext>
            </a:extLst>
          </p:cNvPr>
          <p:cNvSpPr txBox="1"/>
          <p:nvPr/>
        </p:nvSpPr>
        <p:spPr>
          <a:xfrm>
            <a:off x="381000" y="819150"/>
            <a:ext cx="8153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Container </a:t>
            </a:r>
            <a:r>
              <a:rPr lang="en-US" sz="1600" dirty="0"/>
              <a:t>class in flutter is a convenience widget that combines common painting, positioning, and sizing of widgets.</a:t>
            </a:r>
          </a:p>
        </p:txBody>
      </p:sp>
    </p:spTree>
    <p:extLst>
      <p:ext uri="{BB962C8B-B14F-4D97-AF65-F5344CB8AC3E}">
        <p14:creationId xmlns:p14="http://schemas.microsoft.com/office/powerpoint/2010/main" val="1313726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3535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Row With Container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26BDB8-A578-38DB-FDEF-453F241AE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400423"/>
            <a:ext cx="7543800" cy="14024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AFA705-1F8D-7111-83BD-A270C1FCF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701575"/>
            <a:ext cx="2391167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98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630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Column With Container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C41C8-D0A6-5DA9-56FC-6301C841F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793446"/>
            <a:ext cx="6174799" cy="1149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39EF87-777D-A9B4-7740-BEB565F2F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195" y="660096"/>
            <a:ext cx="2216379" cy="435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66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Button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37AAE-ED1D-97B1-956C-52F3280CBB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42950"/>
            <a:ext cx="2114801" cy="37615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95C56A-D984-5F7B-09AE-27F0B4CF4E99}"/>
              </a:ext>
            </a:extLst>
          </p:cNvPr>
          <p:cNvSpPr txBox="1"/>
          <p:nvPr/>
        </p:nvSpPr>
        <p:spPr>
          <a:xfrm>
            <a:off x="2667000" y="728662"/>
            <a:ext cx="2667000" cy="102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Elevated Button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Text Button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Outline Button</a:t>
            </a:r>
          </a:p>
        </p:txBody>
      </p:sp>
    </p:spTree>
    <p:extLst>
      <p:ext uri="{BB962C8B-B14F-4D97-AF65-F5344CB8AC3E}">
        <p14:creationId xmlns:p14="http://schemas.microsoft.com/office/powerpoint/2010/main" val="69864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135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Alert Dialog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8A09A0-9AA3-412C-3A36-AE296A89CB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95350"/>
            <a:ext cx="2057400" cy="36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109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Installation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971550"/>
            <a:ext cx="7305675" cy="27486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1720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210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Simple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B99FC-7775-152A-2532-558FCE4A76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42" y="786523"/>
            <a:ext cx="2374603" cy="422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61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536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 View Builder From Array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662F7-9D96-D8B8-A127-5CF4E1FCB2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50624"/>
            <a:ext cx="2209800" cy="4233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280BAB-4788-5FCA-5012-F8415570676E}"/>
              </a:ext>
            </a:extLst>
          </p:cNvPr>
          <p:cNvSpPr txBox="1"/>
          <p:nvPr/>
        </p:nvSpPr>
        <p:spPr>
          <a:xfrm>
            <a:off x="3124200" y="750624"/>
            <a:ext cx="3810000" cy="167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Step 01: </a:t>
            </a:r>
            <a:r>
              <a:rPr lang="en-US" sz="1400" dirty="0"/>
              <a:t>JSON Array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02: </a:t>
            </a:r>
            <a:r>
              <a:rPr lang="en-US" sz="1400" dirty="0"/>
              <a:t>List View Builder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03: </a:t>
            </a:r>
            <a:r>
              <a:rPr lang="en-US" sz="1400" dirty="0"/>
              <a:t>Gesture Detector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04:  </a:t>
            </a:r>
            <a:r>
              <a:rPr lang="en-US" sz="1400" dirty="0"/>
              <a:t>List Item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05: </a:t>
            </a:r>
            <a:r>
              <a:rPr lang="en-US" sz="1400" dirty="0"/>
              <a:t>List Item On Tap/On Press </a:t>
            </a:r>
          </a:p>
        </p:txBody>
      </p:sp>
    </p:spTree>
    <p:extLst>
      <p:ext uri="{BB962C8B-B14F-4D97-AF65-F5344CB8AC3E}">
        <p14:creationId xmlns:p14="http://schemas.microsoft.com/office/powerpoint/2010/main" val="134749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618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Grid  View Builder From Array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280BAB-4788-5FCA-5012-F8415570676E}"/>
              </a:ext>
            </a:extLst>
          </p:cNvPr>
          <p:cNvSpPr txBox="1"/>
          <p:nvPr/>
        </p:nvSpPr>
        <p:spPr>
          <a:xfrm>
            <a:off x="3124200" y="750624"/>
            <a:ext cx="3810000" cy="167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Step 01: </a:t>
            </a:r>
            <a:r>
              <a:rPr lang="en-US" sz="1400" dirty="0"/>
              <a:t>JSON Array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02: </a:t>
            </a:r>
            <a:r>
              <a:rPr lang="en-US" sz="1400" dirty="0"/>
              <a:t>Grid View Builder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03: </a:t>
            </a:r>
            <a:r>
              <a:rPr lang="en-US" sz="1400" dirty="0"/>
              <a:t>Gesture Detector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04:  </a:t>
            </a:r>
            <a:r>
              <a:rPr lang="en-US" sz="1400" dirty="0"/>
              <a:t>Grid Item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05: </a:t>
            </a:r>
            <a:r>
              <a:rPr lang="en-US" sz="1400" dirty="0"/>
              <a:t>Grid Item On Tap/On Press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420F95-591C-6211-8269-36C47FECC2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66750"/>
            <a:ext cx="1869475" cy="41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4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5619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Tab Bar  / Activity/ Fragment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66911-E526-542B-1294-6AC7FC76C7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76274"/>
            <a:ext cx="2286000" cy="406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308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056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Navigation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D779F2-ECDC-B17A-D7D3-19CF556738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895350"/>
            <a:ext cx="1933057" cy="392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7D91B3-017D-6603-AF9F-9871AC43A9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37" y="895350"/>
            <a:ext cx="1933057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1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2445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Card Shape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16477E-148A-EE26-D515-B9BA1710E7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816172"/>
            <a:ext cx="1905001" cy="410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59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574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Circular progress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D9895-2B9C-AAE2-BB3E-1A40E36144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19150"/>
            <a:ext cx="1713778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50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6741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Linear  progress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B9380D-623A-8501-15AA-8CF1496C21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19150"/>
            <a:ext cx="2023147" cy="370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35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8934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Icons Class In Flutter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5409B-925D-39D7-8A28-CD9680904E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42950"/>
            <a:ext cx="1713778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65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0473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Responsive &amp; Adaptive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666750"/>
            <a:ext cx="8839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>
                <a:latin typeface="Roboto" panose="02000000000000000000" pitchFamily="2" charset="0"/>
                <a:ea typeface="Roboto" panose="02000000000000000000" pitchFamily="2" charset="0"/>
              </a:rPr>
              <a:t>Why?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It is impossible to keep in mind all devices, client may use for the application using.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Adaptive design and responsive design were created to avoid the classification.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Actually, AD (adaptive design) and RD (responsive design) solve the same tasks but in different ways.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62150"/>
            <a:ext cx="478679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9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489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Install Android Studio </a:t>
            </a:r>
          </a:p>
        </p:txBody>
      </p:sp>
      <p:sp>
        <p:nvSpPr>
          <p:cNvPr id="6" name="Rectangle 5"/>
          <p:cNvSpPr/>
          <p:nvPr/>
        </p:nvSpPr>
        <p:spPr>
          <a:xfrm>
            <a:off x="3786069" y="2114550"/>
            <a:ext cx="3124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Get the official Integrated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Development Environment (IDE)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for Android app development.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95" y="971550"/>
            <a:ext cx="2696951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2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1130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Responsive vs Adaptive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42949"/>
            <a:ext cx="5486400" cy="396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925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897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Responsive &amp; Adaptive For Flutter Application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819150"/>
            <a:ext cx="8686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Roboto" panose="02000000000000000000" pitchFamily="2" charset="0"/>
                <a:ea typeface="Roboto" panose="02000000000000000000" pitchFamily="2" charset="0"/>
              </a:rPr>
              <a:t>Why?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To take the maximum advantages from Flutter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To enable your application in different size device with web &amp; desktop too.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809750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u="sng" dirty="0">
                <a:latin typeface="Roboto" panose="02000000000000000000" pitchFamily="2" charset="0"/>
                <a:ea typeface="Roboto" panose="02000000000000000000" pitchFamily="2" charset="0"/>
              </a:rPr>
              <a:t>Widgets &amp; Packages: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Fractionally Sized Box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Media Query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Expanded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Aspect Ratio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Fitted Box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Layout Builder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Responsive grid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Column Row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Responsive Framework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Scroll View  </a:t>
            </a:r>
          </a:p>
        </p:txBody>
      </p:sp>
    </p:spTree>
    <p:extLst>
      <p:ext uri="{BB962C8B-B14F-4D97-AF65-F5344CB8AC3E}">
        <p14:creationId xmlns:p14="http://schemas.microsoft.com/office/powerpoint/2010/main" val="89014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2153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Aspect Ratio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819150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 widget that attempts to size the child to a specific aspect ratio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The widget first tries the largest width permitted by the layout constraints.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The height of the widget is determined by applying the given aspect ratio to the width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885950"/>
            <a:ext cx="3745397" cy="299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490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975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Fractionally Sized Box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746777"/>
            <a:ext cx="8686800" cy="340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 widget that sizes its child to a fraction of the total available space.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276350"/>
            <a:ext cx="1475333" cy="2724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400" y="1276350"/>
            <a:ext cx="3352800" cy="274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897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3516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Layout Builder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746777"/>
            <a:ext cx="8686800" cy="340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Builds a widget tree that can depend on the parent widget's size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1135493"/>
            <a:ext cx="1967132" cy="3409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1123950"/>
            <a:ext cx="3505200" cy="34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801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0903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Scroll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394B3-AE3D-92C4-4F49-6938ECF5C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83419"/>
            <a:ext cx="3791223" cy="409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51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9030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Expanded &amp; Flexible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41018-5DE1-556E-C57C-E2FB4C283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721519"/>
            <a:ext cx="2199312" cy="3914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B8EF49-736C-11D1-217C-2488A5D34A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413" y="742950"/>
            <a:ext cx="2366586" cy="42125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B53741-C6E1-50E2-5033-8AF050E31A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11112"/>
            <a:ext cx="3047999" cy="194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20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2522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Media Query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74D93-F51C-FE12-F3F5-FB1760BA7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" y="742950"/>
            <a:ext cx="6198167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320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503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Responsive Grid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404E5-6BED-E74F-ACAC-15CF2F355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77323"/>
            <a:ext cx="8229600" cy="436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720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4814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Stateful Widget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5F809-7A23-8733-0061-03016707C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971550"/>
            <a:ext cx="361958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0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Install Flutter Extensions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60D467-9335-D260-C03A-BE9A10801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822095"/>
            <a:ext cx="2971800" cy="2147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D9C20A-4DA7-2386-01C3-0BBABFBA31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95"/>
          <a:stretch/>
        </p:blipFill>
        <p:spPr>
          <a:xfrm>
            <a:off x="143359" y="742950"/>
            <a:ext cx="5503575" cy="230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0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611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25D4CAE-8954-BF27-ED52-A64A294DAC78}"/>
              </a:ext>
            </a:extLst>
          </p:cNvPr>
          <p:cNvGrpSpPr/>
          <p:nvPr/>
        </p:nvGrpSpPr>
        <p:grpSpPr>
          <a:xfrm>
            <a:off x="533400" y="1428750"/>
            <a:ext cx="2735399" cy="2036538"/>
            <a:chOff x="533400" y="1428750"/>
            <a:chExt cx="2735399" cy="20365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7C39AB-C7DC-AE80-0A78-144C30B64B34}"/>
                </a:ext>
              </a:extLst>
            </p:cNvPr>
            <p:cNvSpPr/>
            <p:nvPr/>
          </p:nvSpPr>
          <p:spPr>
            <a:xfrm>
              <a:off x="533400" y="1428750"/>
              <a:ext cx="2735399" cy="20365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6620AEE-B860-E5B0-7F70-10EEDF839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442" y="1518295"/>
              <a:ext cx="2278347" cy="1857448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7DA453E-DB67-6FDF-A883-B37C56EBD52F}"/>
              </a:ext>
            </a:extLst>
          </p:cNvPr>
          <p:cNvGrpSpPr/>
          <p:nvPr/>
        </p:nvGrpSpPr>
        <p:grpSpPr>
          <a:xfrm>
            <a:off x="3373758" y="1428750"/>
            <a:ext cx="2735399" cy="2036539"/>
            <a:chOff x="3373758" y="1428750"/>
            <a:chExt cx="2735399" cy="203653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ADD6B69-6EE6-CB91-9279-C54131D6B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7977" y="1428750"/>
              <a:ext cx="2711179" cy="2036539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81E675-2DEC-772C-6D68-3095B83DCF1F}"/>
                </a:ext>
              </a:extLst>
            </p:cNvPr>
            <p:cNvSpPr/>
            <p:nvPr/>
          </p:nvSpPr>
          <p:spPr>
            <a:xfrm>
              <a:off x="3373758" y="1428750"/>
              <a:ext cx="2735399" cy="20365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D58EC4C-C850-23E1-B70C-79E12CB88261}"/>
              </a:ext>
            </a:extLst>
          </p:cNvPr>
          <p:cNvSpPr txBox="1"/>
          <p:nvPr/>
        </p:nvSpPr>
        <p:spPr>
          <a:xfrm>
            <a:off x="6450465" y="1352550"/>
            <a:ext cx="1884618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First Gear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Pickup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Second Gear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Pickup Increase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Third Gear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Forth Gear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Gear Shift Down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Pickup Decrease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8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611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8D93C3-540D-3372-1181-A2DCB717FB24}"/>
              </a:ext>
            </a:extLst>
          </p:cNvPr>
          <p:cNvSpPr txBox="1"/>
          <p:nvPr/>
        </p:nvSpPr>
        <p:spPr>
          <a:xfrm>
            <a:off x="381000" y="742950"/>
            <a:ext cx="8077200" cy="1036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What is state: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Anything that exists in the memory of the app while the app is running.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When state values change, view update automatically </a:t>
            </a:r>
          </a:p>
        </p:txBody>
      </p:sp>
    </p:spTree>
    <p:extLst>
      <p:ext uri="{BB962C8B-B14F-4D97-AF65-F5344CB8AC3E}">
        <p14:creationId xmlns:p14="http://schemas.microsoft.com/office/powerpoint/2010/main" val="54760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8838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Stateless &amp; Stateful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FE0E28-8C1C-3AD7-AE8C-7AF3FAA1EC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19151"/>
            <a:ext cx="8229600" cy="385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8838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Stateless &amp; Stateful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A7594-E459-EA82-AFA9-90AFE17C52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92"/>
          <a:stretch/>
        </p:blipFill>
        <p:spPr>
          <a:xfrm>
            <a:off x="685800" y="819150"/>
            <a:ext cx="71628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443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How Stateful Widget Works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D8472E-6583-52E3-1AE0-C60F758D0D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08"/>
          <a:stretch/>
        </p:blipFill>
        <p:spPr>
          <a:xfrm>
            <a:off x="457200" y="895350"/>
            <a:ext cx="7905750" cy="299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443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How Stateful Widget Works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5F50E-95DD-2CC7-FD26-D2F4EDCCB4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" t="5666" r="953" b="5666"/>
          <a:stretch/>
        </p:blipFill>
        <p:spPr>
          <a:xfrm>
            <a:off x="533400" y="1162050"/>
            <a:ext cx="79883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023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2015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Lets Create Our First Stateful Widget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5F50E-95DD-2CC7-FD26-D2F4EDCCB4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" t="5666" r="953" b="5666"/>
          <a:stretch/>
        </p:blipFill>
        <p:spPr>
          <a:xfrm>
            <a:off x="533400" y="1162050"/>
            <a:ext cx="79883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929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1852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State Lifecycle methods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D32D1E-932B-167B-9082-DA7013F1DC2C}"/>
              </a:ext>
            </a:extLst>
          </p:cNvPr>
          <p:cNvSpPr txBox="1"/>
          <p:nvPr/>
        </p:nvSpPr>
        <p:spPr>
          <a:xfrm>
            <a:off x="381000" y="742950"/>
            <a:ext cx="7010400" cy="1159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The Stateful widget is mutable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It can be change multiple times within its lifetime.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So we need to understand it's lifecycle </a:t>
            </a:r>
          </a:p>
        </p:txBody>
      </p:sp>
    </p:spTree>
    <p:extLst>
      <p:ext uri="{BB962C8B-B14F-4D97-AF65-F5344CB8AC3E}">
        <p14:creationId xmlns:p14="http://schemas.microsoft.com/office/powerpoint/2010/main" val="77146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1852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State Lifecycle methods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466C4F-C663-16E9-A3A4-5E4BCC1922AB}"/>
              </a:ext>
            </a:extLst>
          </p:cNvPr>
          <p:cNvSpPr txBox="1"/>
          <p:nvPr/>
        </p:nvSpPr>
        <p:spPr>
          <a:xfrm>
            <a:off x="381000" y="819150"/>
            <a:ext cx="8229600" cy="2021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 err="1">
                <a:latin typeface="Roboto" panose="02000000000000000000" pitchFamily="2" charset="0"/>
                <a:ea typeface="Roboto" panose="02000000000000000000" pitchFamily="2" charset="0"/>
              </a:rPr>
              <a:t>createState</a:t>
            </a:r>
            <a:r>
              <a:rPr lang="en-US" sz="1600" b="1" u="sng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This method creates a State object. This object is where all the mutable state for that widget is held.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This step is not marked as a real step in the lifecycle, but it is important to know what is going on in the background.</a:t>
            </a:r>
          </a:p>
        </p:txBody>
      </p:sp>
    </p:spTree>
    <p:extLst>
      <p:ext uri="{BB962C8B-B14F-4D97-AF65-F5344CB8AC3E}">
        <p14:creationId xmlns:p14="http://schemas.microsoft.com/office/powerpoint/2010/main" val="964766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1852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State Lifecycle methods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466C4F-C663-16E9-A3A4-5E4BCC1922AB}"/>
              </a:ext>
            </a:extLst>
          </p:cNvPr>
          <p:cNvSpPr txBox="1"/>
          <p:nvPr/>
        </p:nvSpPr>
        <p:spPr>
          <a:xfrm>
            <a:off x="381000" y="819150"/>
            <a:ext cx="8229600" cy="1651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 err="1">
                <a:latin typeface="Roboto" panose="02000000000000000000" pitchFamily="2" charset="0"/>
                <a:ea typeface="Roboto" panose="02000000000000000000" pitchFamily="2" charset="0"/>
              </a:rPr>
              <a:t>initState</a:t>
            </a:r>
            <a:r>
              <a:rPr lang="en-US" sz="1600" b="1" u="sng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Automatically called only once, when the state object is created for the first time.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Use this method to manage HTTP requests and subscribe to streams or any other object that could change the data on this widget.</a:t>
            </a:r>
          </a:p>
        </p:txBody>
      </p:sp>
    </p:spTree>
    <p:extLst>
      <p:ext uri="{BB962C8B-B14F-4D97-AF65-F5344CB8AC3E}">
        <p14:creationId xmlns:p14="http://schemas.microsoft.com/office/powerpoint/2010/main" val="2675000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834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&amp; Run Your First Flutter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3C8343-D5F6-5904-F4D0-B742B97D7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18192"/>
            <a:ext cx="1905000" cy="330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5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1852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State Lifecycle methods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466C4F-C663-16E9-A3A4-5E4BCC1922AB}"/>
              </a:ext>
            </a:extLst>
          </p:cNvPr>
          <p:cNvSpPr txBox="1"/>
          <p:nvPr/>
        </p:nvSpPr>
        <p:spPr>
          <a:xfrm>
            <a:off x="228600" y="819150"/>
            <a:ext cx="8229600" cy="1282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 err="1">
                <a:latin typeface="Roboto" panose="02000000000000000000" pitchFamily="2" charset="0"/>
                <a:ea typeface="Roboto" panose="02000000000000000000" pitchFamily="2" charset="0"/>
              </a:rPr>
              <a:t>didChangeDependencies</a:t>
            </a:r>
            <a:r>
              <a:rPr lang="en-US" sz="1600" b="1" u="sng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Framework will call this method immediately after the </a:t>
            </a:r>
            <a:r>
              <a:rPr lang="en-US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initState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().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The build method is always called after this method, so this method is rarely needed</a:t>
            </a:r>
          </a:p>
        </p:txBody>
      </p:sp>
    </p:spTree>
    <p:extLst>
      <p:ext uri="{BB962C8B-B14F-4D97-AF65-F5344CB8AC3E}">
        <p14:creationId xmlns:p14="http://schemas.microsoft.com/office/powerpoint/2010/main" val="31022052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1852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State Lifecycle methods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466C4F-C663-16E9-A3A4-5E4BCC1922AB}"/>
              </a:ext>
            </a:extLst>
          </p:cNvPr>
          <p:cNvSpPr txBox="1"/>
          <p:nvPr/>
        </p:nvSpPr>
        <p:spPr>
          <a:xfrm>
            <a:off x="228600" y="819150"/>
            <a:ext cx="8229600" cy="2021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>
                <a:latin typeface="Roboto" panose="02000000000000000000" pitchFamily="2" charset="0"/>
                <a:ea typeface="Roboto" panose="02000000000000000000" pitchFamily="2" charset="0"/>
              </a:rPr>
              <a:t>build()</a:t>
            </a: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it will be called many times during the lifecycle, but the first time is after the </a:t>
            </a:r>
            <a:r>
              <a:rPr lang="en-US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didChangeDependencies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() method.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Whenever the widget that belongs to the state is updated, the framework will always execute this method </a:t>
            </a:r>
          </a:p>
        </p:txBody>
      </p:sp>
    </p:spTree>
    <p:extLst>
      <p:ext uri="{BB962C8B-B14F-4D97-AF65-F5344CB8AC3E}">
        <p14:creationId xmlns:p14="http://schemas.microsoft.com/office/powerpoint/2010/main" val="16240709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1852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State Lifecycle methods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466C4F-C663-16E9-A3A4-5E4BCC1922AB}"/>
              </a:ext>
            </a:extLst>
          </p:cNvPr>
          <p:cNvSpPr txBox="1"/>
          <p:nvPr/>
        </p:nvSpPr>
        <p:spPr>
          <a:xfrm>
            <a:off x="228600" y="819150"/>
            <a:ext cx="8229600" cy="1282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 err="1">
                <a:latin typeface="Roboto" panose="02000000000000000000" pitchFamily="2" charset="0"/>
                <a:ea typeface="Roboto" panose="02000000000000000000" pitchFamily="2" charset="0"/>
              </a:rPr>
              <a:t>setState</a:t>
            </a:r>
            <a:r>
              <a:rPr lang="en-US" sz="1600" b="1" u="sng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setState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() method notifies the framework that the internal state of the current object is changed, now it's time to update the view </a:t>
            </a:r>
          </a:p>
        </p:txBody>
      </p:sp>
    </p:spTree>
    <p:extLst>
      <p:ext uri="{BB962C8B-B14F-4D97-AF65-F5344CB8AC3E}">
        <p14:creationId xmlns:p14="http://schemas.microsoft.com/office/powerpoint/2010/main" val="16090000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335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Lets Create A Counter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096ED8-BB29-6E71-A1B5-8411551C18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60"/>
          <a:stretch/>
        </p:blipFill>
        <p:spPr>
          <a:xfrm>
            <a:off x="3127752" y="1581150"/>
            <a:ext cx="5254248" cy="1981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C21280-F40D-3ED0-805E-21B9AAD3BDF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31" y="819150"/>
            <a:ext cx="202244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739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443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Lets Create Sum Calculator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914618-BA90-7897-5519-C386EC3495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95350"/>
            <a:ext cx="1913899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873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9127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Lets Create To do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16FD17-D267-A50F-FE37-6548B491C7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819150"/>
            <a:ext cx="1883906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11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012" y="742950"/>
            <a:ext cx="3533587" cy="4191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685800" y="819150"/>
            <a:ext cx="5029200" cy="1626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.idea:</a:t>
            </a:r>
            <a:r>
              <a:rPr lang="en-US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This folder is at the very top of the project structure.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Holds the configuration for Android Studio.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doesn't matter because we are not going to work with.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So that the content of this folder can be ignored.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22F4DE-524C-33BC-37B4-FD21A97F55E8}"/>
              </a:ext>
            </a:extLst>
          </p:cNvPr>
          <p:cNvSpPr txBox="1"/>
          <p:nvPr/>
        </p:nvSpPr>
        <p:spPr>
          <a:xfrm>
            <a:off x="685800" y="2599841"/>
            <a:ext cx="5029200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.android:</a:t>
            </a:r>
            <a:r>
              <a:rPr lang="en-US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This folder holds a complete Android project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Used when you build the Flutter application for Android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When the Flutter code is compiled into the native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will get injected into this Android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That the result is a native Android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838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742950"/>
            <a:ext cx="3428999" cy="40669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457201" y="819150"/>
            <a:ext cx="5029200" cy="262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r>
              <a:rPr lang="en-US" sz="2000" b="1" u="sng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ios</a:t>
            </a:r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r>
              <a:rPr lang="en-US" sz="2000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This folder holds a complete Mac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used when you build the Flutter application for iOS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When the Flutter code is compiled into the native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will get injected into this iOS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that the result is a native iOS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Building a Flutter application for iOS is only possible when you are working on macOS</a:t>
            </a:r>
          </a:p>
        </p:txBody>
      </p:sp>
    </p:spTree>
    <p:extLst>
      <p:ext uri="{BB962C8B-B14F-4D97-AF65-F5344CB8AC3E}">
        <p14:creationId xmlns:p14="http://schemas.microsoft.com/office/powerpoint/2010/main" val="360625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248" y="742950"/>
            <a:ext cx="3212352" cy="381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533400" y="819150"/>
            <a:ext cx="5029200" cy="262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lib:</a:t>
            </a:r>
            <a:r>
              <a:rPr lang="en-US" sz="2000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is an essential folder, which stands for the library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is a folder where we will do our 99 percent of project 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Inside the lib folder, we will find the Dart files which contain the code of our Flutter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By default, this folder contains the file </a:t>
            </a:r>
            <a:r>
              <a:rPr lang="en-US" sz="1400" dirty="0" err="1"/>
              <a:t>main.dart</a:t>
            </a:r>
            <a:r>
              <a:rPr lang="en-US" sz="1400" dirty="0"/>
              <a:t>, which is the entry file of the Flutter application.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42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11265</TotalTime>
  <Words>1507</Words>
  <Application>Microsoft Office PowerPoint</Application>
  <PresentationFormat>On-screen Show (16:9)</PresentationFormat>
  <Paragraphs>242</Paragraphs>
  <Slides>65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Arial</vt:lpstr>
      <vt:lpstr>Calibri</vt:lpstr>
      <vt:lpstr>Roboto</vt:lpstr>
      <vt:lpstr>Roboto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Engr. Rabbil Hasan</cp:lastModifiedBy>
  <cp:revision>373</cp:revision>
  <dcterms:created xsi:type="dcterms:W3CDTF">2006-08-16T00:00:00Z</dcterms:created>
  <dcterms:modified xsi:type="dcterms:W3CDTF">2022-12-06T17:34:14Z</dcterms:modified>
</cp:coreProperties>
</file>