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7" r:id="rId11"/>
    <p:sldId id="270" r:id="rId12"/>
    <p:sldId id="266" r:id="rId13"/>
    <p:sldId id="268" r:id="rId14"/>
    <p:sldId id="272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7183-332F-408F-A3D0-089BCE8D8503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477C-CF07-4F28-9159-13EA7ED4FA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65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7183-332F-408F-A3D0-089BCE8D8503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477C-CF07-4F28-9159-13EA7ED4FA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24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7183-332F-408F-A3D0-089BCE8D8503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477C-CF07-4F28-9159-13EA7ED4FA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099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7183-332F-408F-A3D0-089BCE8D8503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477C-CF07-4F28-9159-13EA7ED4FA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026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7183-332F-408F-A3D0-089BCE8D8503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477C-CF07-4F28-9159-13EA7ED4FA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12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7183-332F-408F-A3D0-089BCE8D8503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477C-CF07-4F28-9159-13EA7ED4FA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053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7183-332F-408F-A3D0-089BCE8D8503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477C-CF07-4F28-9159-13EA7ED4FA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480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7183-332F-408F-A3D0-089BCE8D8503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477C-CF07-4F28-9159-13EA7ED4FA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964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7183-332F-408F-A3D0-089BCE8D8503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477C-CF07-4F28-9159-13EA7ED4FA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06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7183-332F-408F-A3D0-089BCE8D8503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A92477C-CF07-4F28-9159-13EA7ED4FA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21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7183-332F-408F-A3D0-089BCE8D8503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477C-CF07-4F28-9159-13EA7ED4FA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17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7183-332F-408F-A3D0-089BCE8D8503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477C-CF07-4F28-9159-13EA7ED4FA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60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7183-332F-408F-A3D0-089BCE8D8503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477C-CF07-4F28-9159-13EA7ED4FA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99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7183-332F-408F-A3D0-089BCE8D8503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477C-CF07-4F28-9159-13EA7ED4FA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4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7183-332F-408F-A3D0-089BCE8D8503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477C-CF07-4F28-9159-13EA7ED4FA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91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7183-332F-408F-A3D0-089BCE8D8503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477C-CF07-4F28-9159-13EA7ED4FA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38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7183-332F-408F-A3D0-089BCE8D8503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477C-CF07-4F28-9159-13EA7ED4FA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28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DF7183-332F-408F-A3D0-089BCE8D8503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92477C-CF07-4F28-9159-13EA7ED4FA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45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2F4D-D5B6-42AB-A87C-F385421A8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7200" dirty="0"/>
              <a:t>Cryptographie</a:t>
            </a:r>
          </a:p>
        </p:txBody>
      </p:sp>
    </p:spTree>
    <p:extLst>
      <p:ext uri="{BB962C8B-B14F-4D97-AF65-F5344CB8AC3E}">
        <p14:creationId xmlns:p14="http://schemas.microsoft.com/office/powerpoint/2010/main" val="2560805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8C87-95C4-4542-9E93-6CBAB100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Courbe elliptique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79E6C2-9A46-4F0D-9639-2CFF038164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666999"/>
                <a:ext cx="10301290" cy="3505201"/>
              </a:xfrm>
            </p:spPr>
            <p:txBody>
              <a:bodyPr anchor="t"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fr-FR" sz="3200" b="0" i="1" dirty="0">
                    <a:latin typeface="Cambria Math" panose="02040503050406030204" pitchFamily="18" charset="0"/>
                  </a:rPr>
                  <a:t>Corps </a:t>
                </a:r>
                <a14:m>
                  <m:oMath xmlns:m="http://schemas.openxmlformats.org/officeDocument/2006/math">
                    <m:r>
                      <a:rPr lang="fr-F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𝕂</m:t>
                    </m:r>
                  </m:oMath>
                </a14:m>
                <a:endParaRPr lang="fr-FR" sz="3200" b="0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fr-FR" sz="3200" dirty="0"/>
                  <a:t>Equation cubique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fr-FR" sz="32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fr-FR" sz="3200" dirty="0"/>
                  <a:t>Un point O, nommé point à l’infini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79E6C2-9A46-4F0D-9639-2CFF038164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666999"/>
                <a:ext cx="10301290" cy="3505201"/>
              </a:xfrm>
              <a:blipFill>
                <a:blip r:embed="rId2"/>
                <a:stretch>
                  <a:fillRect l="-2308" t="-71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091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F1BE2975-190E-4320-85F9-09E269AB2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80" y="737854"/>
            <a:ext cx="9489440" cy="538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06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24C1263-A7A0-41BC-98F3-50D579FD0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404" y="0"/>
            <a:ext cx="8923192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A7A202-007C-4C9A-8970-92F4989B9EA8}"/>
                  </a:ext>
                </a:extLst>
              </p:cNvPr>
              <p:cNvSpPr txBox="1"/>
              <p:nvPr/>
            </p:nvSpPr>
            <p:spPr>
              <a:xfrm flipH="1">
                <a:off x="2042160" y="558800"/>
                <a:ext cx="34340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+7</m:t>
                      </m:r>
                    </m:oMath>
                  </m:oMathPara>
                </a14:m>
                <a:endParaRPr lang="fr-FR" sz="3600" dirty="0"/>
              </a:p>
              <a:p>
                <a:r>
                  <a:rPr lang="fr-FR" sz="36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A7A202-007C-4C9A-8970-92F4989B9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042160" y="558800"/>
                <a:ext cx="3434080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589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C547A1C-B0FF-4E61-A33B-4052AD1B9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404" y="0"/>
            <a:ext cx="8923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55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39F7FB1-55E4-471C-AD90-7AF06525F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404" y="0"/>
            <a:ext cx="8923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55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97DDEC3-5140-42B1-87F4-E3DFE3A9B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09" y="0"/>
            <a:ext cx="8936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86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6F21B-47C3-44C0-AAEA-D3F1694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38760"/>
            <a:ext cx="10018713" cy="1752599"/>
          </a:xfrm>
        </p:spPr>
        <p:txBody>
          <a:bodyPr>
            <a:normAutofit/>
          </a:bodyPr>
          <a:lstStyle/>
          <a:p>
            <a:r>
              <a:rPr lang="fr-FR" sz="4400" dirty="0"/>
              <a:t>Courbe elliptique en cryptographie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3BF851-33A0-4720-8EE3-4E1C3E8058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032000"/>
                <a:ext cx="10018713" cy="4267199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fr-FR" sz="3200" dirty="0"/>
                  <a:t>T = (p, a, b, G, n) où 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fr-F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𝕂</m:t>
                    </m:r>
                    <m:r>
                      <a:rPr lang="fr-F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fr-F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fr-F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fr-F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fr-FR" sz="3200" dirty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²=</m:t>
                    </m:r>
                    <m:sSup>
                      <m:sSupPr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fr-FR" sz="32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fr-FR" sz="3200" dirty="0"/>
                  <a:t>G est un point de la courbe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fr-FR" sz="3200" dirty="0"/>
                  <a:t>n est l’ordre de 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fr-FR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3BF851-33A0-4720-8EE3-4E1C3E8058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032000"/>
                <a:ext cx="10018713" cy="4267199"/>
              </a:xfrm>
              <a:blipFill>
                <a:blip r:embed="rId2"/>
                <a:stretch>
                  <a:fillRect l="-2372" t="-1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32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E0DE0-28F9-4AD2-9D89-94CB8011A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6280" y="758825"/>
            <a:ext cx="4292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fr-FR" sz="3600" dirty="0">
                <a:sym typeface="Wingdings" panose="05000000000000000000" pitchFamily="2" charset="2"/>
              </a:rPr>
              <a:t>Confidentialité</a:t>
            </a:r>
            <a:endParaRPr lang="fr-FR" sz="32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fr-FR" sz="3600" dirty="0">
                <a:sym typeface="Wingdings" panose="05000000000000000000" pitchFamily="2" charset="2"/>
              </a:rPr>
              <a:t>Authenticité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sz="3600" dirty="0">
                <a:sym typeface="Wingdings" panose="05000000000000000000" pitchFamily="2" charset="2"/>
              </a:rPr>
              <a:t>Intégrité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21865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5A6F-FDBE-439D-BCEA-2132E66BC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38760"/>
            <a:ext cx="10018713" cy="1752599"/>
          </a:xfrm>
        </p:spPr>
        <p:txBody>
          <a:bodyPr>
            <a:normAutofit/>
          </a:bodyPr>
          <a:lstStyle/>
          <a:p>
            <a:r>
              <a:rPr lang="fr-FR" sz="4800" dirty="0"/>
              <a:t>Confidentialité</a:t>
            </a:r>
          </a:p>
        </p:txBody>
      </p:sp>
      <p:pic>
        <p:nvPicPr>
          <p:cNvPr id="4" name="Picture 34" descr="https://lh5.googleusercontent.com/MGqLARKb6vOSQ96xP3EEKqVZ29eow5LjNwppG21FE2IvF0-u4QFdSARrpOOa0k84YYzAWXphQU7xe_j9pnWfc24UxMlLLvohUBzcmGZ5NU51uVzu2RFc1gJOTyLNfex1bYeSWuNbxkU">
            <a:extLst>
              <a:ext uri="{FF2B5EF4-FFF2-40B4-BE49-F238E27FC236}">
                <a16:creationId xmlns:a16="http://schemas.microsoft.com/office/drawing/2014/main" id="{F4ADBBD1-E0C3-4BBE-99B8-21B63C108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5640" y="3808000"/>
            <a:ext cx="2080320" cy="2080320"/>
          </a:xfrm>
          <a:prstGeom prst="rect">
            <a:avLst/>
          </a:prstGeom>
          <a:noFill/>
        </p:spPr>
      </p:pic>
      <p:pic>
        <p:nvPicPr>
          <p:cNvPr id="5" name="Picture 34" descr="https://lh5.googleusercontent.com/MGqLARKb6vOSQ96xP3EEKqVZ29eow5LjNwppG21FE2IvF0-u4QFdSARrpOOa0k84YYzAWXphQU7xe_j9pnWfc24UxMlLLvohUBzcmGZ5NU51uVzu2RFc1gJOTyLNfex1bYeSWuNbxkU">
            <a:extLst>
              <a:ext uri="{FF2B5EF4-FFF2-40B4-BE49-F238E27FC236}">
                <a16:creationId xmlns:a16="http://schemas.microsoft.com/office/drawing/2014/main" id="{1AA0F448-8989-4201-97C7-DBFBA8AC4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1160" y="3808000"/>
            <a:ext cx="2080320" cy="2080320"/>
          </a:xfrm>
          <a:prstGeom prst="rect">
            <a:avLst/>
          </a:prstGeom>
          <a:noFill/>
        </p:spPr>
      </p:pic>
      <p:pic>
        <p:nvPicPr>
          <p:cNvPr id="7" name="Picture 34" descr="https://lh5.googleusercontent.com/MGqLARKb6vOSQ96xP3EEKqVZ29eow5LjNwppG21FE2IvF0-u4QFdSARrpOOa0k84YYzAWXphQU7xe_j9pnWfc24UxMlLLvohUBzcmGZ5NU51uVzu2RFc1gJOTyLNfex1bYeSWuNbxkU">
            <a:extLst>
              <a:ext uri="{FF2B5EF4-FFF2-40B4-BE49-F238E27FC236}">
                <a16:creationId xmlns:a16="http://schemas.microsoft.com/office/drawing/2014/main" id="{F747F5E1-45F4-4E97-ABFD-1D9F06C1E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488400" y="1502496"/>
            <a:ext cx="2080320" cy="2080320"/>
          </a:xfrm>
          <a:prstGeom prst="rect">
            <a:avLst/>
          </a:prstGeom>
          <a:noFill/>
        </p:spPr>
      </p:pic>
      <p:pic>
        <p:nvPicPr>
          <p:cNvPr id="8" name="Picture 48" descr="RÃ©sultat de recherche d'images pour &quot;message&quot;">
            <a:extLst>
              <a:ext uri="{FF2B5EF4-FFF2-40B4-BE49-F238E27FC236}">
                <a16:creationId xmlns:a16="http://schemas.microsoft.com/office/drawing/2014/main" id="{08EFD964-14AD-45EC-A983-CC3639BE59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13390" b="17084"/>
          <a:stretch/>
        </p:blipFill>
        <p:spPr bwMode="auto">
          <a:xfrm>
            <a:off x="3438680" y="5077208"/>
            <a:ext cx="1753929" cy="1219432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BF41DA-9BA1-455B-8573-19D37578FFED}"/>
              </a:ext>
            </a:extLst>
          </p:cNvPr>
          <p:cNvCxnSpPr>
            <a:stCxn id="7" idx="2"/>
          </p:cNvCxnSpPr>
          <p:nvPr/>
        </p:nvCxnSpPr>
        <p:spPr>
          <a:xfrm>
            <a:off x="6528560" y="3582816"/>
            <a:ext cx="0" cy="1265344"/>
          </a:xfrm>
          <a:prstGeom prst="line">
            <a:avLst/>
          </a:prstGeom>
          <a:ln w="762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1A6080-A720-4A9D-BE68-663F0CBD39D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65960" y="4848160"/>
            <a:ext cx="65252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2AA9E95-8B4E-465C-BBA5-9CE5CFB94DB5}"/>
              </a:ext>
            </a:extLst>
          </p:cNvPr>
          <p:cNvSpPr txBox="1"/>
          <p:nvPr/>
        </p:nvSpPr>
        <p:spPr>
          <a:xfrm>
            <a:off x="7279217" y="1942491"/>
            <a:ext cx="5790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8608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5A6F-FDBE-439D-BCEA-2132E66BC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38760"/>
            <a:ext cx="10018713" cy="1752599"/>
          </a:xfrm>
        </p:spPr>
        <p:txBody>
          <a:bodyPr>
            <a:normAutofit/>
          </a:bodyPr>
          <a:lstStyle/>
          <a:p>
            <a:r>
              <a:rPr lang="fr-FR" sz="4800" dirty="0"/>
              <a:t>Authenticité</a:t>
            </a:r>
          </a:p>
        </p:txBody>
      </p:sp>
      <p:pic>
        <p:nvPicPr>
          <p:cNvPr id="4" name="Picture 34" descr="https://lh5.googleusercontent.com/MGqLARKb6vOSQ96xP3EEKqVZ29eow5LjNwppG21FE2IvF0-u4QFdSARrpOOa0k84YYzAWXphQU7xe_j9pnWfc24UxMlLLvohUBzcmGZ5NU51uVzu2RFc1gJOTyLNfex1bYeSWuNbxkU">
            <a:extLst>
              <a:ext uri="{FF2B5EF4-FFF2-40B4-BE49-F238E27FC236}">
                <a16:creationId xmlns:a16="http://schemas.microsoft.com/office/drawing/2014/main" id="{F4ADBBD1-E0C3-4BBE-99B8-21B63C108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5640" y="3808000"/>
            <a:ext cx="2080320" cy="2080320"/>
          </a:xfrm>
          <a:prstGeom prst="rect">
            <a:avLst/>
          </a:prstGeom>
          <a:noFill/>
        </p:spPr>
      </p:pic>
      <p:pic>
        <p:nvPicPr>
          <p:cNvPr id="5" name="Picture 34" descr="https://lh5.googleusercontent.com/MGqLARKb6vOSQ96xP3EEKqVZ29eow5LjNwppG21FE2IvF0-u4QFdSARrpOOa0k84YYzAWXphQU7xe_j9pnWfc24UxMlLLvohUBzcmGZ5NU51uVzu2RFc1gJOTyLNfex1bYeSWuNbxkU">
            <a:extLst>
              <a:ext uri="{FF2B5EF4-FFF2-40B4-BE49-F238E27FC236}">
                <a16:creationId xmlns:a16="http://schemas.microsoft.com/office/drawing/2014/main" id="{1AA0F448-8989-4201-97C7-DBFBA8AC4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1160" y="3808000"/>
            <a:ext cx="2080320" cy="2080320"/>
          </a:xfrm>
          <a:prstGeom prst="rect">
            <a:avLst/>
          </a:prstGeom>
          <a:noFill/>
        </p:spPr>
      </p:pic>
      <p:pic>
        <p:nvPicPr>
          <p:cNvPr id="8" name="Picture 48" descr="RÃ©sultat de recherche d'images pour &quot;message&quot;">
            <a:extLst>
              <a:ext uri="{FF2B5EF4-FFF2-40B4-BE49-F238E27FC236}">
                <a16:creationId xmlns:a16="http://schemas.microsoft.com/office/drawing/2014/main" id="{08EFD964-14AD-45EC-A983-CC3639BE59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13390" b="17084"/>
          <a:stretch/>
        </p:blipFill>
        <p:spPr bwMode="auto">
          <a:xfrm>
            <a:off x="3438680" y="5077208"/>
            <a:ext cx="1753929" cy="1219432"/>
          </a:xfrm>
          <a:prstGeom prst="rect">
            <a:avLst/>
          </a:prstGeom>
          <a:noFill/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1A6080-A720-4A9D-BE68-663F0CBD39D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65960" y="4848160"/>
            <a:ext cx="65252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7BC3758-FF88-4E70-90A3-0F73882FACBF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680" y="3204925"/>
            <a:ext cx="1448280" cy="144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4" descr="https://lh5.googleusercontent.com/MGqLARKb6vOSQ96xP3EEKqVZ29eow5LjNwppG21FE2IvF0-u4QFdSARrpOOa0k84YYzAWXphQU7xe_j9pnWfc24UxMlLLvohUBzcmGZ5NU51uVzu2RFc1gJOTyLNfex1bYeSWuNbxkU">
            <a:extLst>
              <a:ext uri="{FF2B5EF4-FFF2-40B4-BE49-F238E27FC236}">
                <a16:creationId xmlns:a16="http://schemas.microsoft.com/office/drawing/2014/main" id="{F4ADBBD1-E0C3-4BBE-99B8-21B63C108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5640" y="3249200"/>
            <a:ext cx="2080320" cy="2080320"/>
          </a:xfrm>
          <a:prstGeom prst="rect">
            <a:avLst/>
          </a:prstGeom>
          <a:noFill/>
        </p:spPr>
      </p:pic>
      <p:pic>
        <p:nvPicPr>
          <p:cNvPr id="5" name="Picture 34" descr="https://lh5.googleusercontent.com/MGqLARKb6vOSQ96xP3EEKqVZ29eow5LjNwppG21FE2IvF0-u4QFdSARrpOOa0k84YYzAWXphQU7xe_j9pnWfc24UxMlLLvohUBzcmGZ5NU51uVzu2RFc1gJOTyLNfex1bYeSWuNbxkU">
            <a:extLst>
              <a:ext uri="{FF2B5EF4-FFF2-40B4-BE49-F238E27FC236}">
                <a16:creationId xmlns:a16="http://schemas.microsoft.com/office/drawing/2014/main" id="{1AA0F448-8989-4201-97C7-DBFBA8AC4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1160" y="3249200"/>
            <a:ext cx="2080320" cy="2080320"/>
          </a:xfrm>
          <a:prstGeom prst="rect">
            <a:avLst/>
          </a:prstGeom>
          <a:noFill/>
        </p:spPr>
      </p:pic>
      <p:pic>
        <p:nvPicPr>
          <p:cNvPr id="8" name="Picture 48" descr="RÃ©sultat de recherche d'images pour &quot;message&quot;">
            <a:extLst>
              <a:ext uri="{FF2B5EF4-FFF2-40B4-BE49-F238E27FC236}">
                <a16:creationId xmlns:a16="http://schemas.microsoft.com/office/drawing/2014/main" id="{08EFD964-14AD-45EC-A983-CC3639BE59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13390" b="17084"/>
          <a:stretch/>
        </p:blipFill>
        <p:spPr bwMode="auto">
          <a:xfrm>
            <a:off x="3438680" y="4518408"/>
            <a:ext cx="1753929" cy="1219432"/>
          </a:xfrm>
          <a:prstGeom prst="rect">
            <a:avLst/>
          </a:prstGeom>
          <a:noFill/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1A6080-A720-4A9D-BE68-663F0CBD39D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65960" y="4289360"/>
            <a:ext cx="65252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308A54D0-87E7-4055-B8E8-B245AA92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fr-FR" sz="4800" dirty="0"/>
              <a:t>Chiffres symétriques</a:t>
            </a:r>
          </a:p>
        </p:txBody>
      </p:sp>
      <p:pic>
        <p:nvPicPr>
          <p:cNvPr id="13" name="Picture 40" descr="https://lh6.googleusercontent.com/7rDpWsg2dkxDzW680UJU4wDy8XjTms1e0z3way9_U1kmbp2T5tt_yx-YasX9cr2R15uiBA7I4NgdcMXcFsiUU3B2S_UzPN5ktYUK7qjNNB_WIK1Nle-fTJRm4v_ZC7llKFN0ms-ApPQ">
            <a:extLst>
              <a:ext uri="{FF2B5EF4-FFF2-40B4-BE49-F238E27FC236}">
                <a16:creationId xmlns:a16="http://schemas.microsoft.com/office/drawing/2014/main" id="{2AEE856A-36F5-43DD-8285-48AF394FA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265960" y="3388280"/>
            <a:ext cx="762000" cy="762000"/>
          </a:xfrm>
          <a:prstGeom prst="rect">
            <a:avLst/>
          </a:prstGeom>
          <a:noFill/>
        </p:spPr>
      </p:pic>
      <p:pic>
        <p:nvPicPr>
          <p:cNvPr id="16" name="Picture 40" descr="https://lh6.googleusercontent.com/7rDpWsg2dkxDzW680UJU4wDy8XjTms1e0z3way9_U1kmbp2T5tt_yx-YasX9cr2R15uiBA7I4NgdcMXcFsiUU3B2S_UzPN5ktYUK7qjNNB_WIK1Nle-fTJRm4v_ZC7llKFN0ms-ApPQ">
            <a:extLst>
              <a:ext uri="{FF2B5EF4-FFF2-40B4-BE49-F238E27FC236}">
                <a16:creationId xmlns:a16="http://schemas.microsoft.com/office/drawing/2014/main" id="{95616951-FFC7-4722-B204-9B74F899A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9106356" y="3388280"/>
            <a:ext cx="762000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78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037F-B7A8-4248-9057-C76E44B1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Chiffres symétriques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BEE45-61AA-4E1B-9A55-B4F262DA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sym typeface="Wingdings" panose="05000000000000000000" pitchFamily="2" charset="2"/>
              </a:rPr>
              <a:t>Chiffre de César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sym typeface="Wingdings" panose="05000000000000000000" pitchFamily="2" charset="2"/>
              </a:rPr>
              <a:t>Chiffre de </a:t>
            </a:r>
            <a:r>
              <a:rPr lang="fr-FR" sz="2800" dirty="0" err="1">
                <a:sym typeface="Wingdings" panose="05000000000000000000" pitchFamily="2" charset="2"/>
              </a:rPr>
              <a:t>Vernam</a:t>
            </a:r>
            <a:endParaRPr lang="fr-FR" sz="28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sym typeface="Wingdings" panose="05000000000000000000" pitchFamily="2" charset="2"/>
              </a:rPr>
              <a:t>Chiffre AES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6755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4" descr="https://lh5.googleusercontent.com/MGqLARKb6vOSQ96xP3EEKqVZ29eow5LjNwppG21FE2IvF0-u4QFdSARrpOOa0k84YYzAWXphQU7xe_j9pnWfc24UxMlLLvohUBzcmGZ5NU51uVzu2RFc1gJOTyLNfex1bYeSWuNbxkU">
            <a:extLst>
              <a:ext uri="{FF2B5EF4-FFF2-40B4-BE49-F238E27FC236}">
                <a16:creationId xmlns:a16="http://schemas.microsoft.com/office/drawing/2014/main" id="{F4ADBBD1-E0C3-4BBE-99B8-21B63C108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5640" y="3249200"/>
            <a:ext cx="2080320" cy="2080320"/>
          </a:xfrm>
          <a:prstGeom prst="rect">
            <a:avLst/>
          </a:prstGeom>
          <a:noFill/>
        </p:spPr>
      </p:pic>
      <p:pic>
        <p:nvPicPr>
          <p:cNvPr id="5" name="Picture 34" descr="https://lh5.googleusercontent.com/MGqLARKb6vOSQ96xP3EEKqVZ29eow5LjNwppG21FE2IvF0-u4QFdSARrpOOa0k84YYzAWXphQU7xe_j9pnWfc24UxMlLLvohUBzcmGZ5NU51uVzu2RFc1gJOTyLNfex1bYeSWuNbxkU">
            <a:extLst>
              <a:ext uri="{FF2B5EF4-FFF2-40B4-BE49-F238E27FC236}">
                <a16:creationId xmlns:a16="http://schemas.microsoft.com/office/drawing/2014/main" id="{1AA0F448-8989-4201-97C7-DBFBA8AC4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1160" y="3249200"/>
            <a:ext cx="2080320" cy="2080320"/>
          </a:xfrm>
          <a:prstGeom prst="rect">
            <a:avLst/>
          </a:prstGeom>
          <a:noFill/>
        </p:spPr>
      </p:pic>
      <p:pic>
        <p:nvPicPr>
          <p:cNvPr id="8" name="Picture 48" descr="RÃ©sultat de recherche d'images pour &quot;message&quot;">
            <a:extLst>
              <a:ext uri="{FF2B5EF4-FFF2-40B4-BE49-F238E27FC236}">
                <a16:creationId xmlns:a16="http://schemas.microsoft.com/office/drawing/2014/main" id="{08EFD964-14AD-45EC-A983-CC3639BE59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13390" b="17084"/>
          <a:stretch/>
        </p:blipFill>
        <p:spPr bwMode="auto">
          <a:xfrm>
            <a:off x="3438680" y="4518408"/>
            <a:ext cx="1753929" cy="1219432"/>
          </a:xfrm>
          <a:prstGeom prst="rect">
            <a:avLst/>
          </a:prstGeom>
          <a:noFill/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1A6080-A720-4A9D-BE68-663F0CBD39D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65960" y="4289360"/>
            <a:ext cx="65252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308A54D0-87E7-4055-B8E8-B245AA92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fr-FR" sz="4800" dirty="0"/>
              <a:t>Chiffres asymétriques</a:t>
            </a:r>
          </a:p>
        </p:txBody>
      </p:sp>
      <p:pic>
        <p:nvPicPr>
          <p:cNvPr id="13" name="Picture 40" descr="https://lh6.googleusercontent.com/7rDpWsg2dkxDzW680UJU4wDy8XjTms1e0z3way9_U1kmbp2T5tt_yx-YasX9cr2R15uiBA7I4NgdcMXcFsiUU3B2S_UzPN5ktYUK7qjNNB_WIK1Nle-fTJRm4v_ZC7llKFN0ms-ApPQ">
            <a:extLst>
              <a:ext uri="{FF2B5EF4-FFF2-40B4-BE49-F238E27FC236}">
                <a16:creationId xmlns:a16="http://schemas.microsoft.com/office/drawing/2014/main" id="{2AEE856A-36F5-43DD-8285-48AF394FA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265960" y="3388280"/>
            <a:ext cx="762000" cy="762000"/>
          </a:xfrm>
          <a:prstGeom prst="rect">
            <a:avLst/>
          </a:prstGeom>
          <a:noFill/>
        </p:spPr>
      </p:pic>
      <p:pic>
        <p:nvPicPr>
          <p:cNvPr id="16" name="Picture 40" descr="https://lh6.googleusercontent.com/7rDpWsg2dkxDzW680UJU4wDy8XjTms1e0z3way9_U1kmbp2T5tt_yx-YasX9cr2R15uiBA7I4NgdcMXcFsiUU3B2S_UzPN5ktYUK7qjNNB_WIK1Nle-fTJRm4v_ZC7llKFN0ms-ApPQ">
            <a:extLst>
              <a:ext uri="{FF2B5EF4-FFF2-40B4-BE49-F238E27FC236}">
                <a16:creationId xmlns:a16="http://schemas.microsoft.com/office/drawing/2014/main" id="{95616951-FFC7-4722-B204-9B74F899A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9106356" y="3388280"/>
            <a:ext cx="762000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670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A8B33-364F-4A45-8401-D9FAA411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de hachage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D0CE3-17EE-45B2-BC06-256A8AA88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4359"/>
            <a:ext cx="10018713" cy="4384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/>
              <a:t>f: S </a:t>
            </a:r>
            <a:r>
              <a:rPr lang="fr-FR" sz="2800" dirty="0">
                <a:sym typeface="Wingdings" panose="05000000000000000000" pitchFamily="2" charset="2"/>
              </a:rPr>
              <a:t> N, avec S très grand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sym typeface="Wingdings" panose="05000000000000000000" pitchFamily="2" charset="2"/>
              </a:rPr>
              <a:t>f est déterministe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sym typeface="Wingdings" panose="05000000000000000000" pitchFamily="2" charset="2"/>
              </a:rPr>
              <a:t>f résiste à la préimage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sym typeface="Wingdings" panose="05000000000000000000" pitchFamily="2" charset="2"/>
              </a:rPr>
              <a:t>f résiste à la seconde préimage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sym typeface="Wingdings" panose="05000000000000000000" pitchFamily="2" charset="2"/>
              </a:rPr>
              <a:t>f résiste aux collisions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sym typeface="Wingdings" panose="05000000000000000000" pitchFamily="2" charset="2"/>
              </a:rPr>
              <a:t>Une petite modification du message entraîne une grande modification du hash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699202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68DB-09DC-47FA-A824-4A2A3151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Bitcoin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91FD-1B38-46F8-8D58-E40FD1645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3200" dirty="0"/>
              <a:t>Blockchain : SHA-256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3200" dirty="0"/>
              <a:t>Portefeuilles : secp256k1</a:t>
            </a:r>
          </a:p>
        </p:txBody>
      </p:sp>
    </p:spTree>
    <p:extLst>
      <p:ext uri="{BB962C8B-B14F-4D97-AF65-F5344CB8AC3E}">
        <p14:creationId xmlns:p14="http://schemas.microsoft.com/office/powerpoint/2010/main" val="2274678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398</TotalTime>
  <Words>143</Words>
  <Application>Microsoft Office PowerPoint</Application>
  <PresentationFormat>Widescreen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Corbel</vt:lpstr>
      <vt:lpstr>Wingdings</vt:lpstr>
      <vt:lpstr>Parallax</vt:lpstr>
      <vt:lpstr>Cryptographie</vt:lpstr>
      <vt:lpstr>PowerPoint Presentation</vt:lpstr>
      <vt:lpstr>Confidentialité</vt:lpstr>
      <vt:lpstr>Authenticité</vt:lpstr>
      <vt:lpstr>Chiffres symétriques</vt:lpstr>
      <vt:lpstr>Chiffres symétriques</vt:lpstr>
      <vt:lpstr>Chiffres asymétriques</vt:lpstr>
      <vt:lpstr>Fonctions de hachage</vt:lpstr>
      <vt:lpstr>Bitcoin</vt:lpstr>
      <vt:lpstr>Courbe elliptique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Courbe elliptique en cryptographie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Cryptographie</dc:title>
  <dc:creator>CHIVE Maryline</dc:creator>
  <cp:lastModifiedBy>CHIVE Maryline</cp:lastModifiedBy>
  <cp:revision>18</cp:revision>
  <dcterms:created xsi:type="dcterms:W3CDTF">2021-12-07T12:00:55Z</dcterms:created>
  <dcterms:modified xsi:type="dcterms:W3CDTF">2021-12-15T13:06:57Z</dcterms:modified>
</cp:coreProperties>
</file>