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2" r:id="rId6"/>
    <p:sldId id="259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1" r:id="rId19"/>
    <p:sldId id="276" r:id="rId20"/>
    <p:sldId id="277" r:id="rId21"/>
    <p:sldId id="278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15.xml"/><Relationship Id="rId1" Type="http://schemas.openxmlformats.org/officeDocument/2006/relationships/slide" Target="../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Latar</a:t>
          </a:r>
          <a:r>
            <a:rPr lang="en-US" dirty="0"/>
            <a:t> </a:t>
          </a:r>
          <a:r>
            <a:rPr lang="en-US" dirty="0" err="1"/>
            <a:t>Belakang</a:t>
          </a:r>
          <a:r>
            <a:rPr lang="en-US" dirty="0"/>
            <a:t>	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Kesimpulan &amp; Keputusan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&amp; Clustering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Latar</a:t>
          </a:r>
          <a:r>
            <a:rPr lang="en-US" sz="3500" kern="1200" dirty="0"/>
            <a:t> </a:t>
          </a:r>
          <a:r>
            <a:rPr lang="en-US" sz="3500" kern="1200" dirty="0" err="1"/>
            <a:t>Belakang</a:t>
          </a:r>
          <a:r>
            <a:rPr lang="en-US" sz="3500" kern="120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Data &amp; Clustering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Kesimpulan &amp; Keputusan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7CEBFF"/>
                </a:solidFill>
              </a:rPr>
              <a:t>Fahri Putra </a:t>
            </a:r>
            <a:r>
              <a:rPr lang="en-US" sz="2000" dirty="0" err="1">
                <a:solidFill>
                  <a:srgbClr val="7CEBFF"/>
                </a:solidFill>
              </a:rPr>
              <a:t>Herlambang</a:t>
            </a:r>
            <a:endParaRPr lang="en-US" sz="2000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4F4C64-8BE2-4A88-B48A-98DFE5117325}"/>
              </a:ext>
            </a:extLst>
          </p:cNvPr>
          <p:cNvSpPr txBox="1"/>
          <p:nvPr/>
        </p:nvSpPr>
        <p:spPr>
          <a:xfrm>
            <a:off x="481263" y="786062"/>
            <a:ext cx="1124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Pendapatan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dan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GDPperkapita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5BFA7-2812-4FCB-982C-6F885B01B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720" y="786062"/>
            <a:ext cx="8125632" cy="54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CA172F-A0A5-4D7E-807E-C086E6DF80B0}"/>
              </a:ext>
            </a:extLst>
          </p:cNvPr>
          <p:cNvSpPr txBox="1"/>
          <p:nvPr/>
        </p:nvSpPr>
        <p:spPr>
          <a:xfrm>
            <a:off x="2976113" y="5962824"/>
            <a:ext cx="646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ubik"/>
              </a:rPr>
              <a:t>Nilai </a:t>
            </a:r>
            <a:r>
              <a:rPr lang="en-US" dirty="0" err="1">
                <a:latin typeface="Rubik"/>
              </a:rPr>
              <a:t>Sihoulette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dari</a:t>
            </a:r>
            <a:r>
              <a:rPr lang="en-US" dirty="0">
                <a:latin typeface="Rubik"/>
              </a:rPr>
              <a:t>  Clustering </a:t>
            </a:r>
            <a:r>
              <a:rPr lang="en-US" dirty="0" err="1">
                <a:latin typeface="Rubik"/>
              </a:rPr>
              <a:t>Tersebut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adalah</a:t>
            </a:r>
            <a:r>
              <a:rPr lang="en-US" dirty="0">
                <a:latin typeface="Rubik"/>
              </a:rPr>
              <a:t> 0.577 (</a:t>
            </a:r>
            <a:r>
              <a:rPr lang="en-US" dirty="0" err="1">
                <a:latin typeface="Rubik"/>
              </a:rPr>
              <a:t>Sangat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Baik</a:t>
            </a:r>
            <a:r>
              <a:rPr lang="en-US" dirty="0">
                <a:latin typeface="Rubik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221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4F4C64-8BE2-4A88-B48A-98DFE5117325}"/>
              </a:ext>
            </a:extLst>
          </p:cNvPr>
          <p:cNvSpPr txBox="1"/>
          <p:nvPr/>
        </p:nvSpPr>
        <p:spPr>
          <a:xfrm>
            <a:off x="481263" y="786062"/>
            <a:ext cx="1124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Kematian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Anak dan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Jumlah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Fertiliti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ubi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A172F-A0A5-4D7E-807E-C086E6DF80B0}"/>
              </a:ext>
            </a:extLst>
          </p:cNvPr>
          <p:cNvSpPr txBox="1"/>
          <p:nvPr/>
        </p:nvSpPr>
        <p:spPr>
          <a:xfrm>
            <a:off x="2976113" y="6096538"/>
            <a:ext cx="641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ubik"/>
              </a:rPr>
              <a:t>Nilai </a:t>
            </a:r>
            <a:r>
              <a:rPr lang="en-US" dirty="0" err="1">
                <a:latin typeface="Rubik"/>
              </a:rPr>
              <a:t>Sihoulette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dari</a:t>
            </a:r>
            <a:r>
              <a:rPr lang="en-US" dirty="0">
                <a:latin typeface="Rubik"/>
              </a:rPr>
              <a:t> Clustering </a:t>
            </a:r>
            <a:r>
              <a:rPr lang="en-US" dirty="0" err="1">
                <a:latin typeface="Rubik"/>
              </a:rPr>
              <a:t>Tersebut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adalah</a:t>
            </a:r>
            <a:r>
              <a:rPr lang="en-US" dirty="0">
                <a:latin typeface="Rubik"/>
              </a:rPr>
              <a:t> 0.547 (</a:t>
            </a:r>
            <a:r>
              <a:rPr lang="en-US" dirty="0" err="1">
                <a:latin typeface="Rubik"/>
              </a:rPr>
              <a:t>Sangat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Baik</a:t>
            </a:r>
            <a:r>
              <a:rPr lang="en-US" dirty="0">
                <a:latin typeface="Rubik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2E432-2594-411D-B6A5-EA6718E7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43" y="786062"/>
            <a:ext cx="8242712" cy="549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79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4F4C64-8BE2-4A88-B48A-98DFE5117325}"/>
              </a:ext>
            </a:extLst>
          </p:cNvPr>
          <p:cNvSpPr txBox="1"/>
          <p:nvPr/>
        </p:nvSpPr>
        <p:spPr>
          <a:xfrm>
            <a:off x="481263" y="786062"/>
            <a:ext cx="1124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Kesehatan dan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GDPperkapita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ubi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A172F-A0A5-4D7E-807E-C086E6DF80B0}"/>
              </a:ext>
            </a:extLst>
          </p:cNvPr>
          <p:cNvSpPr txBox="1"/>
          <p:nvPr/>
        </p:nvSpPr>
        <p:spPr>
          <a:xfrm>
            <a:off x="3111561" y="6018484"/>
            <a:ext cx="641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ubik"/>
              </a:rPr>
              <a:t>Nilai </a:t>
            </a:r>
            <a:r>
              <a:rPr lang="en-US" dirty="0" err="1">
                <a:latin typeface="Rubik"/>
              </a:rPr>
              <a:t>Sihoulette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dari</a:t>
            </a:r>
            <a:r>
              <a:rPr lang="en-US" dirty="0">
                <a:latin typeface="Rubik"/>
              </a:rPr>
              <a:t> Clustering </a:t>
            </a:r>
            <a:r>
              <a:rPr lang="en-US" dirty="0" err="1">
                <a:latin typeface="Rubik"/>
              </a:rPr>
              <a:t>Tersebut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adalah</a:t>
            </a:r>
            <a:r>
              <a:rPr lang="en-US" dirty="0">
                <a:latin typeface="Rubik"/>
              </a:rPr>
              <a:t> 0.536 (</a:t>
            </a:r>
            <a:r>
              <a:rPr lang="en-US" dirty="0" err="1">
                <a:latin typeface="Rubik"/>
              </a:rPr>
              <a:t>Sangat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Baik</a:t>
            </a:r>
            <a:r>
              <a:rPr lang="en-US" dirty="0">
                <a:latin typeface="Rubik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50AFE-EBCF-4714-9AF4-98909F39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03" y="786062"/>
            <a:ext cx="8147436" cy="543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5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4F4C64-8BE2-4A88-B48A-98DFE5117325}"/>
              </a:ext>
            </a:extLst>
          </p:cNvPr>
          <p:cNvSpPr txBox="1"/>
          <p:nvPr/>
        </p:nvSpPr>
        <p:spPr>
          <a:xfrm>
            <a:off x="481263" y="786062"/>
            <a:ext cx="1124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Harapan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Hidup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dan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Pendapatan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ubi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A172F-A0A5-4D7E-807E-C086E6DF80B0}"/>
              </a:ext>
            </a:extLst>
          </p:cNvPr>
          <p:cNvSpPr txBox="1"/>
          <p:nvPr/>
        </p:nvSpPr>
        <p:spPr>
          <a:xfrm>
            <a:off x="3111561" y="6018484"/>
            <a:ext cx="572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ubik"/>
              </a:rPr>
              <a:t>Nilai </a:t>
            </a:r>
            <a:r>
              <a:rPr lang="en-US" dirty="0" err="1">
                <a:latin typeface="Rubik"/>
              </a:rPr>
              <a:t>Sihoulette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dari</a:t>
            </a:r>
            <a:r>
              <a:rPr lang="en-US" dirty="0">
                <a:latin typeface="Rubik"/>
              </a:rPr>
              <a:t> Clustering </a:t>
            </a:r>
            <a:r>
              <a:rPr lang="en-US" dirty="0" err="1">
                <a:latin typeface="Rubik"/>
              </a:rPr>
              <a:t>Tersebut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adalah</a:t>
            </a:r>
            <a:r>
              <a:rPr lang="en-US" dirty="0">
                <a:latin typeface="Rubik"/>
              </a:rPr>
              <a:t> 0.479 (</a:t>
            </a:r>
            <a:r>
              <a:rPr lang="en-US" dirty="0" err="1">
                <a:latin typeface="Rubik"/>
              </a:rPr>
              <a:t>Baik</a:t>
            </a:r>
            <a:r>
              <a:rPr lang="en-US" dirty="0">
                <a:latin typeface="Rubik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F92F9-1032-42D0-AA9D-E9E0877B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364" y="721896"/>
            <a:ext cx="8121314" cy="541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3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4F4C64-8BE2-4A88-B48A-98DFE5117325}"/>
              </a:ext>
            </a:extLst>
          </p:cNvPr>
          <p:cNvSpPr txBox="1"/>
          <p:nvPr/>
        </p:nvSpPr>
        <p:spPr>
          <a:xfrm>
            <a:off x="481263" y="786062"/>
            <a:ext cx="1124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Ekspor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dan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Impor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ubi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A172F-A0A5-4D7E-807E-C086E6DF80B0}"/>
              </a:ext>
            </a:extLst>
          </p:cNvPr>
          <p:cNvSpPr txBox="1"/>
          <p:nvPr/>
        </p:nvSpPr>
        <p:spPr>
          <a:xfrm>
            <a:off x="2029389" y="5764161"/>
            <a:ext cx="853092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ubik"/>
              </a:rPr>
              <a:t>Nilai </a:t>
            </a:r>
            <a:r>
              <a:rPr lang="en-US" dirty="0" err="1">
                <a:latin typeface="Rubik"/>
              </a:rPr>
              <a:t>Sihoulette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dari</a:t>
            </a:r>
            <a:r>
              <a:rPr lang="en-US" dirty="0">
                <a:latin typeface="Rubik"/>
              </a:rPr>
              <a:t> Clustering </a:t>
            </a:r>
            <a:r>
              <a:rPr lang="en-US" dirty="0" err="1">
                <a:latin typeface="Rubik"/>
              </a:rPr>
              <a:t>Tersebut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adalah</a:t>
            </a:r>
            <a:r>
              <a:rPr lang="en-US" dirty="0">
                <a:latin typeface="Rubik"/>
              </a:rPr>
              <a:t> -0.037 (</a:t>
            </a:r>
            <a:r>
              <a:rPr lang="en-US" dirty="0" err="1">
                <a:latin typeface="Rubik"/>
              </a:rPr>
              <a:t>Cukup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Buruk</a:t>
            </a:r>
            <a:r>
              <a:rPr lang="en-US" dirty="0">
                <a:latin typeface="Rubik"/>
              </a:rPr>
              <a:t>)</a:t>
            </a:r>
          </a:p>
          <a:p>
            <a:r>
              <a:rPr lang="en-US" sz="1600" dirty="0" err="1">
                <a:latin typeface="Rubik"/>
              </a:rPr>
              <a:t>Sehingga</a:t>
            </a:r>
            <a:r>
              <a:rPr lang="en-US" sz="1600" dirty="0">
                <a:latin typeface="Rubik"/>
              </a:rPr>
              <a:t> </a:t>
            </a:r>
            <a:r>
              <a:rPr lang="en-US" sz="1600" dirty="0" err="1">
                <a:latin typeface="Rubik"/>
              </a:rPr>
              <a:t>nilai</a:t>
            </a:r>
            <a:r>
              <a:rPr lang="en-US" sz="1600" dirty="0">
                <a:latin typeface="Rubik"/>
              </a:rPr>
              <a:t> </a:t>
            </a:r>
            <a:r>
              <a:rPr lang="en-US" sz="1600" dirty="0" err="1">
                <a:latin typeface="Rubik"/>
              </a:rPr>
              <a:t>ekspor</a:t>
            </a:r>
            <a:r>
              <a:rPr lang="en-US" sz="1600" dirty="0">
                <a:latin typeface="Rubik"/>
              </a:rPr>
              <a:t> </a:t>
            </a:r>
            <a:r>
              <a:rPr lang="en-US" sz="1600" dirty="0" err="1">
                <a:latin typeface="Rubik"/>
              </a:rPr>
              <a:t>impor</a:t>
            </a:r>
            <a:r>
              <a:rPr lang="en-US" sz="1600" dirty="0">
                <a:latin typeface="Rubik"/>
              </a:rPr>
              <a:t> </a:t>
            </a:r>
            <a:r>
              <a:rPr lang="en-US" sz="1600" dirty="0" err="1">
                <a:latin typeface="Rubik"/>
              </a:rPr>
              <a:t>tidak</a:t>
            </a:r>
            <a:r>
              <a:rPr lang="en-US" sz="1600" dirty="0">
                <a:latin typeface="Rubik"/>
              </a:rPr>
              <a:t> </a:t>
            </a:r>
            <a:r>
              <a:rPr lang="en-US" sz="1600" dirty="0" err="1">
                <a:latin typeface="Rubik"/>
              </a:rPr>
              <a:t>saya</a:t>
            </a:r>
            <a:r>
              <a:rPr lang="en-US" sz="1600" dirty="0">
                <a:latin typeface="Rubik"/>
              </a:rPr>
              <a:t> </a:t>
            </a:r>
            <a:r>
              <a:rPr lang="en-US" sz="1600" dirty="0" err="1">
                <a:latin typeface="Rubik"/>
              </a:rPr>
              <a:t>masukan</a:t>
            </a:r>
            <a:r>
              <a:rPr lang="en-US" sz="1600" dirty="0">
                <a:latin typeface="Rubik"/>
              </a:rPr>
              <a:t> </a:t>
            </a:r>
            <a:r>
              <a:rPr lang="en-US" sz="1600" dirty="0" err="1">
                <a:latin typeface="Rubik"/>
              </a:rPr>
              <a:t>ke</a:t>
            </a:r>
            <a:r>
              <a:rPr lang="en-US" sz="1600" dirty="0">
                <a:latin typeface="Rubik"/>
              </a:rPr>
              <a:t> </a:t>
            </a:r>
            <a:r>
              <a:rPr lang="en-US" sz="1600" dirty="0" err="1">
                <a:latin typeface="Rubik"/>
              </a:rPr>
              <a:t>dalam</a:t>
            </a:r>
            <a:r>
              <a:rPr lang="en-US" sz="1600" dirty="0">
                <a:latin typeface="Rubik"/>
              </a:rPr>
              <a:t> </a:t>
            </a:r>
            <a:r>
              <a:rPr lang="en-US" sz="1600" dirty="0" err="1">
                <a:latin typeface="Rubik"/>
              </a:rPr>
              <a:t>syarat</a:t>
            </a:r>
            <a:r>
              <a:rPr lang="en-US" sz="1600" dirty="0">
                <a:latin typeface="Rubik"/>
              </a:rPr>
              <a:t> negara yang </a:t>
            </a:r>
            <a:r>
              <a:rPr lang="en-US" sz="1600" dirty="0" err="1">
                <a:latin typeface="Rubik"/>
              </a:rPr>
              <a:t>membutuhkan</a:t>
            </a:r>
            <a:r>
              <a:rPr lang="en-US" sz="1600" dirty="0">
                <a:latin typeface="Rubik"/>
              </a:rPr>
              <a:t> </a:t>
            </a:r>
            <a:r>
              <a:rPr lang="en-US" sz="1600" dirty="0" err="1">
                <a:latin typeface="Rubik"/>
              </a:rPr>
              <a:t>bantuan</a:t>
            </a:r>
            <a:endParaRPr lang="en-US" sz="1600" dirty="0">
              <a:latin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A0030-6FF0-4408-8916-A988EE67D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592" y="786062"/>
            <a:ext cx="7928815" cy="52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00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BC78-033D-4333-844B-B5413AE8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Kesimpulan &amp; Keputusan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CD789-B7EA-4973-A632-651B41247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Rubik"/>
              </a:rPr>
              <a:t>Kesimpulan</a:t>
            </a:r>
          </a:p>
          <a:p>
            <a:pPr marL="0" indent="0">
              <a:buNone/>
            </a:pPr>
            <a:r>
              <a:rPr lang="en-US" dirty="0" err="1">
                <a:latin typeface="Rubik"/>
              </a:rPr>
              <a:t>Maka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dari</a:t>
            </a:r>
            <a:r>
              <a:rPr lang="en-US" dirty="0">
                <a:latin typeface="Rubik"/>
              </a:rPr>
              <a:t> data </a:t>
            </a:r>
            <a:r>
              <a:rPr lang="en-US" dirty="0" err="1">
                <a:latin typeface="Rubik"/>
              </a:rPr>
              <a:t>tersebut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dapat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kita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simpulkan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syarat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bagi</a:t>
            </a:r>
            <a:r>
              <a:rPr lang="en-US" dirty="0">
                <a:latin typeface="Rubik"/>
              </a:rPr>
              <a:t> negara yang </a:t>
            </a:r>
            <a:r>
              <a:rPr lang="en-US" dirty="0" err="1">
                <a:latin typeface="Rubik"/>
              </a:rPr>
              <a:t>mendapatkan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bantuan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bantuan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yaitu</a:t>
            </a:r>
            <a:r>
              <a:rPr lang="en-US" dirty="0">
                <a:latin typeface="Rubik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Rubik"/>
              </a:rPr>
              <a:t>	</a:t>
            </a:r>
            <a:r>
              <a:rPr lang="nl-NL" dirty="0">
                <a:latin typeface="Rubik"/>
              </a:rPr>
              <a:t>- Negara yang Pendapatan dan GDPperkapita terdapat pada kluster satu (1)/ miskin</a:t>
            </a:r>
          </a:p>
          <a:p>
            <a:pPr marL="0" indent="0">
              <a:buNone/>
            </a:pPr>
            <a:r>
              <a:rPr lang="nl-NL" dirty="0">
                <a:latin typeface="Rubik"/>
              </a:rPr>
              <a:t>	- Negara yang Kematian anak dan Jumlah fertiliti terdapat pada kluster nol (0)/ miskin</a:t>
            </a:r>
          </a:p>
          <a:p>
            <a:pPr marL="0" indent="0">
              <a:buNone/>
            </a:pPr>
            <a:r>
              <a:rPr lang="nl-NL" dirty="0">
                <a:latin typeface="Rubik"/>
              </a:rPr>
              <a:t>	- Negara yang Kesehatan dan GDPperkapita terdapat pada kluster dua (2)/ miskin</a:t>
            </a:r>
          </a:p>
          <a:p>
            <a:pPr marL="0" indent="0">
              <a:buNone/>
            </a:pPr>
            <a:r>
              <a:rPr lang="nl-NL" dirty="0">
                <a:latin typeface="Rubik"/>
              </a:rPr>
              <a:t>	- Negara yang Harapan Hidup dan Pendapatan terdapat pada kluster dua (2)/ miskin</a:t>
            </a:r>
          </a:p>
          <a:p>
            <a:pPr marL="0" indent="0">
              <a:buNone/>
            </a:pPr>
            <a:endParaRPr lang="nl-NL" dirty="0">
              <a:latin typeface="Rubik"/>
            </a:endParaRPr>
          </a:p>
          <a:p>
            <a:pPr marL="0" indent="0">
              <a:buNone/>
            </a:pPr>
            <a:r>
              <a:rPr lang="nl-NL" dirty="0">
                <a:latin typeface="Rubik"/>
              </a:rPr>
              <a:t>Didapat 20 Negara yang sesuai kualifikasi tersebut, sebagai berikut</a:t>
            </a:r>
          </a:p>
        </p:txBody>
      </p:sp>
    </p:spTree>
    <p:extLst>
      <p:ext uri="{BB962C8B-B14F-4D97-AF65-F5344CB8AC3E}">
        <p14:creationId xmlns:p14="http://schemas.microsoft.com/office/powerpoint/2010/main" val="3806285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4F4C64-8BE2-4A88-B48A-98DFE5117325}"/>
              </a:ext>
            </a:extLst>
          </p:cNvPr>
          <p:cNvSpPr txBox="1"/>
          <p:nvPr/>
        </p:nvSpPr>
        <p:spPr>
          <a:xfrm>
            <a:off x="481263" y="786062"/>
            <a:ext cx="112455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TABEL HASIL NEGARA PENERIMA BANTUAN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(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berdasarkan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GDPperkapita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)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Rubik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34D796A-D597-44E0-B5F8-0758C040D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05482"/>
              </p:ext>
            </p:extLst>
          </p:nvPr>
        </p:nvGraphicFramePr>
        <p:xfrm>
          <a:off x="481263" y="1463170"/>
          <a:ext cx="11245514" cy="4858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51">
                  <a:extLst>
                    <a:ext uri="{9D8B030D-6E8A-4147-A177-3AD203B41FA5}">
                      <a16:colId xmlns:a16="http://schemas.microsoft.com/office/drawing/2014/main" val="1607251255"/>
                    </a:ext>
                  </a:extLst>
                </a:gridCol>
                <a:gridCol w="949803">
                  <a:extLst>
                    <a:ext uri="{9D8B030D-6E8A-4147-A177-3AD203B41FA5}">
                      <a16:colId xmlns:a16="http://schemas.microsoft.com/office/drawing/2014/main" val="4166100325"/>
                    </a:ext>
                  </a:extLst>
                </a:gridCol>
                <a:gridCol w="492980">
                  <a:extLst>
                    <a:ext uri="{9D8B030D-6E8A-4147-A177-3AD203B41FA5}">
                      <a16:colId xmlns:a16="http://schemas.microsoft.com/office/drawing/2014/main" val="98957903"/>
                    </a:ext>
                  </a:extLst>
                </a:gridCol>
                <a:gridCol w="707666">
                  <a:extLst>
                    <a:ext uri="{9D8B030D-6E8A-4147-A177-3AD203B41FA5}">
                      <a16:colId xmlns:a16="http://schemas.microsoft.com/office/drawing/2014/main" val="411070794"/>
                    </a:ext>
                  </a:extLst>
                </a:gridCol>
                <a:gridCol w="556592">
                  <a:extLst>
                    <a:ext uri="{9D8B030D-6E8A-4147-A177-3AD203B41FA5}">
                      <a16:colId xmlns:a16="http://schemas.microsoft.com/office/drawing/2014/main" val="3498506860"/>
                    </a:ext>
                  </a:extLst>
                </a:gridCol>
                <a:gridCol w="803082">
                  <a:extLst>
                    <a:ext uri="{9D8B030D-6E8A-4147-A177-3AD203B41FA5}">
                      <a16:colId xmlns:a16="http://schemas.microsoft.com/office/drawing/2014/main" val="1866759657"/>
                    </a:ext>
                  </a:extLst>
                </a:gridCol>
                <a:gridCol w="540688">
                  <a:extLst>
                    <a:ext uri="{9D8B030D-6E8A-4147-A177-3AD203B41FA5}">
                      <a16:colId xmlns:a16="http://schemas.microsoft.com/office/drawing/2014/main" val="446574242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3938117397"/>
                    </a:ext>
                  </a:extLst>
                </a:gridCol>
                <a:gridCol w="1025718">
                  <a:extLst>
                    <a:ext uri="{9D8B030D-6E8A-4147-A177-3AD203B41FA5}">
                      <a16:colId xmlns:a16="http://schemas.microsoft.com/office/drawing/2014/main" val="629099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40707585"/>
                    </a:ext>
                  </a:extLst>
                </a:gridCol>
                <a:gridCol w="739471">
                  <a:extLst>
                    <a:ext uri="{9D8B030D-6E8A-4147-A177-3AD203B41FA5}">
                      <a16:colId xmlns:a16="http://schemas.microsoft.com/office/drawing/2014/main" val="1822372321"/>
                    </a:ext>
                  </a:extLst>
                </a:gridCol>
                <a:gridCol w="850790">
                  <a:extLst>
                    <a:ext uri="{9D8B030D-6E8A-4147-A177-3AD203B41FA5}">
                      <a16:colId xmlns:a16="http://schemas.microsoft.com/office/drawing/2014/main" val="787911388"/>
                    </a:ext>
                  </a:extLst>
                </a:gridCol>
                <a:gridCol w="898497">
                  <a:extLst>
                    <a:ext uri="{9D8B030D-6E8A-4147-A177-3AD203B41FA5}">
                      <a16:colId xmlns:a16="http://schemas.microsoft.com/office/drawing/2014/main" val="3277868197"/>
                    </a:ext>
                  </a:extLst>
                </a:gridCol>
                <a:gridCol w="984565">
                  <a:extLst>
                    <a:ext uri="{9D8B030D-6E8A-4147-A177-3AD203B41FA5}">
                      <a16:colId xmlns:a16="http://schemas.microsoft.com/office/drawing/2014/main" val="1347767920"/>
                    </a:ext>
                  </a:extLst>
                </a:gridCol>
              </a:tblGrid>
              <a:tr h="441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Negara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Kematian_anak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Ekspor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Kesehatan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Impor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Pendapatan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Inflasi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Harapan_hidup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Jumlah_fertiliti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GDPperkapita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GDP_labels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Ferti_labels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Harhid_labels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KeseGD_labels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2766512"/>
                  </a:ext>
                </a:extLst>
              </a:tr>
              <a:tr h="441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Niger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49.1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814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58.8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7.49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348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5026103"/>
                  </a:ext>
                </a:extLst>
              </a:tr>
              <a:tr h="441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Mozambique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31.5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46.2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7.64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419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26598"/>
                  </a:ext>
                </a:extLst>
              </a:tr>
              <a:tr h="441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Malawi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90.5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6.59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34.9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459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8370739"/>
                  </a:ext>
                </a:extLst>
              </a:tr>
              <a:tr h="441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Gambia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80.3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42.7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1660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65.5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6986131"/>
                  </a:ext>
                </a:extLst>
              </a:tr>
              <a:tr h="441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Burkina Faso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6.74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29.6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6.81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6605103"/>
                  </a:ext>
                </a:extLst>
              </a:tr>
              <a:tr h="441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Guinea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30.3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4.93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43.2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648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9780969"/>
                  </a:ext>
                </a:extLst>
              </a:tr>
              <a:tr h="441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Tanzania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71.9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6.01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2090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9.25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702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7775062"/>
                  </a:ext>
                </a:extLst>
              </a:tr>
              <a:tr h="441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Mali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4.98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35.1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1870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4.37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59.5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6.55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708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1372542"/>
                  </a:ext>
                </a:extLst>
              </a:tr>
              <a:tr h="441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Benin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37.2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1820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0.885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61.8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1370078"/>
                  </a:ext>
                </a:extLst>
              </a:tr>
              <a:tr h="441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Comoros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88.2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16.5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4.51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1410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3.87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65.9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4.75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769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5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82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4F4C64-8BE2-4A88-B48A-98DFE5117325}"/>
              </a:ext>
            </a:extLst>
          </p:cNvPr>
          <p:cNvSpPr txBox="1"/>
          <p:nvPr/>
        </p:nvSpPr>
        <p:spPr>
          <a:xfrm>
            <a:off x="481263" y="786062"/>
            <a:ext cx="112455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TABEL HASIL NEGARA PENERIMA BANTUAN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(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berdasarkan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GDPperkapita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)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Rubik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34D796A-D597-44E0-B5F8-0758C040D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810576"/>
              </p:ext>
            </p:extLst>
          </p:nvPr>
        </p:nvGraphicFramePr>
        <p:xfrm>
          <a:off x="481263" y="1463170"/>
          <a:ext cx="11245514" cy="4858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51">
                  <a:extLst>
                    <a:ext uri="{9D8B030D-6E8A-4147-A177-3AD203B41FA5}">
                      <a16:colId xmlns:a16="http://schemas.microsoft.com/office/drawing/2014/main" val="1607251255"/>
                    </a:ext>
                  </a:extLst>
                </a:gridCol>
                <a:gridCol w="949803">
                  <a:extLst>
                    <a:ext uri="{9D8B030D-6E8A-4147-A177-3AD203B41FA5}">
                      <a16:colId xmlns:a16="http://schemas.microsoft.com/office/drawing/2014/main" val="4166100325"/>
                    </a:ext>
                  </a:extLst>
                </a:gridCol>
                <a:gridCol w="492980">
                  <a:extLst>
                    <a:ext uri="{9D8B030D-6E8A-4147-A177-3AD203B41FA5}">
                      <a16:colId xmlns:a16="http://schemas.microsoft.com/office/drawing/2014/main" val="98957903"/>
                    </a:ext>
                  </a:extLst>
                </a:gridCol>
                <a:gridCol w="707666">
                  <a:extLst>
                    <a:ext uri="{9D8B030D-6E8A-4147-A177-3AD203B41FA5}">
                      <a16:colId xmlns:a16="http://schemas.microsoft.com/office/drawing/2014/main" val="411070794"/>
                    </a:ext>
                  </a:extLst>
                </a:gridCol>
                <a:gridCol w="556592">
                  <a:extLst>
                    <a:ext uri="{9D8B030D-6E8A-4147-A177-3AD203B41FA5}">
                      <a16:colId xmlns:a16="http://schemas.microsoft.com/office/drawing/2014/main" val="3498506860"/>
                    </a:ext>
                  </a:extLst>
                </a:gridCol>
                <a:gridCol w="803082">
                  <a:extLst>
                    <a:ext uri="{9D8B030D-6E8A-4147-A177-3AD203B41FA5}">
                      <a16:colId xmlns:a16="http://schemas.microsoft.com/office/drawing/2014/main" val="1866759657"/>
                    </a:ext>
                  </a:extLst>
                </a:gridCol>
                <a:gridCol w="540688">
                  <a:extLst>
                    <a:ext uri="{9D8B030D-6E8A-4147-A177-3AD203B41FA5}">
                      <a16:colId xmlns:a16="http://schemas.microsoft.com/office/drawing/2014/main" val="446574242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3938117397"/>
                    </a:ext>
                  </a:extLst>
                </a:gridCol>
                <a:gridCol w="1025718">
                  <a:extLst>
                    <a:ext uri="{9D8B030D-6E8A-4147-A177-3AD203B41FA5}">
                      <a16:colId xmlns:a16="http://schemas.microsoft.com/office/drawing/2014/main" val="629099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40707585"/>
                    </a:ext>
                  </a:extLst>
                </a:gridCol>
                <a:gridCol w="739471">
                  <a:extLst>
                    <a:ext uri="{9D8B030D-6E8A-4147-A177-3AD203B41FA5}">
                      <a16:colId xmlns:a16="http://schemas.microsoft.com/office/drawing/2014/main" val="1822372321"/>
                    </a:ext>
                  </a:extLst>
                </a:gridCol>
                <a:gridCol w="850790">
                  <a:extLst>
                    <a:ext uri="{9D8B030D-6E8A-4147-A177-3AD203B41FA5}">
                      <a16:colId xmlns:a16="http://schemas.microsoft.com/office/drawing/2014/main" val="787911388"/>
                    </a:ext>
                  </a:extLst>
                </a:gridCol>
                <a:gridCol w="898497">
                  <a:extLst>
                    <a:ext uri="{9D8B030D-6E8A-4147-A177-3AD203B41FA5}">
                      <a16:colId xmlns:a16="http://schemas.microsoft.com/office/drawing/2014/main" val="3277868197"/>
                    </a:ext>
                  </a:extLst>
                </a:gridCol>
                <a:gridCol w="984565">
                  <a:extLst>
                    <a:ext uri="{9D8B030D-6E8A-4147-A177-3AD203B41FA5}">
                      <a16:colId xmlns:a16="http://schemas.microsoft.com/office/drawing/2014/main" val="1347767920"/>
                    </a:ext>
                  </a:extLst>
                </a:gridCol>
              </a:tblGrid>
              <a:tr h="441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Negara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Kematian_anak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Ekspor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Kesehatan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Impor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Pendapatan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Inflasi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Harapan_hidup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Jumlah_fertiliti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GDPperkapita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GDP_labels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Ferti_labels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Harhid_labels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ubik"/>
                        </a:rPr>
                        <a:t>KeseGD_labels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2766512"/>
                  </a:ext>
                </a:extLst>
              </a:tr>
              <a:tr h="441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Senegal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66.8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24.9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40.3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2180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5026103"/>
                  </a:ext>
                </a:extLst>
              </a:tr>
              <a:tr h="441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Pakistan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92.1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19.4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4280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65.3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3.85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1040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26598"/>
                  </a:ext>
                </a:extLst>
              </a:tr>
              <a:tr h="441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Mauritania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97.4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4.41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61.2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3320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18.9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68.2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4.98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8370739"/>
                  </a:ext>
                </a:extLst>
              </a:tr>
              <a:tr h="441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Cote d'Ivoire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43.3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2690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1220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6986131"/>
                  </a:ext>
                </a:extLst>
              </a:tr>
              <a:tr h="441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Cameroon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2660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1310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6605103"/>
                  </a:ext>
                </a:extLst>
              </a:tr>
              <a:tr h="441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Ghana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74.7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29.5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45.9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3060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62.2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4.27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1310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9780969"/>
                  </a:ext>
                </a:extLst>
              </a:tr>
              <a:tr h="441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Zambia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83.1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30.9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3280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1460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7775062"/>
                  </a:ext>
                </a:extLst>
              </a:tr>
              <a:tr h="441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Sudan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76.7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6.32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3370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19.6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66.3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4.88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1480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1372542"/>
                  </a:ext>
                </a:extLst>
              </a:tr>
              <a:tr h="441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Nigeria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25.3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60.5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1370078"/>
                  </a:ext>
                </a:extLst>
              </a:tr>
              <a:tr h="441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Congo, Rep.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63.9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85.1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5190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60.4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4.95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2740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5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71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4F4C64-8BE2-4A88-B48A-98DFE5117325}"/>
              </a:ext>
            </a:extLst>
          </p:cNvPr>
          <p:cNvSpPr txBox="1"/>
          <p:nvPr/>
        </p:nvSpPr>
        <p:spPr>
          <a:xfrm>
            <a:off x="481263" y="786062"/>
            <a:ext cx="112455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Keputusan</a:t>
            </a:r>
          </a:p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Maka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dari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data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tersebut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saya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sarankan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kepada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CEO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Organisasi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HELP International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untuk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memberikan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bantuan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terutama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kepada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10 negara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berikut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:</a:t>
            </a:r>
          </a:p>
          <a:p>
            <a:pPr marL="0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	1. 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Rubik"/>
              </a:rPr>
              <a:t>Niger</a:t>
            </a:r>
            <a:endParaRPr lang="en-US" sz="1800" b="0" i="0" u="none" strike="noStrike" dirty="0">
              <a:effectLst/>
              <a:latin typeface="Rubik"/>
            </a:endParaRPr>
          </a:p>
          <a:p>
            <a:pPr lvl="1" fontAlgn="b"/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Rubik"/>
              </a:rPr>
              <a:t>2. Mozambique</a:t>
            </a:r>
            <a:endParaRPr lang="en-US" b="0" i="0" u="none" strike="noStrike" dirty="0">
              <a:effectLst/>
              <a:latin typeface="Rubik"/>
            </a:endParaRPr>
          </a:p>
          <a:p>
            <a:pPr lvl="1" fontAlgn="b"/>
            <a:r>
              <a:rPr lang="en-US" dirty="0">
                <a:solidFill>
                  <a:srgbClr val="000000"/>
                </a:solidFill>
                <a:latin typeface="Rubik"/>
              </a:rPr>
              <a:t>3. </a:t>
            </a: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Rubik"/>
              </a:rPr>
              <a:t>Malawi</a:t>
            </a:r>
            <a:endParaRPr lang="en-US" b="0" i="0" u="none" strike="noStrike" dirty="0">
              <a:effectLst/>
              <a:latin typeface="Rubik"/>
            </a:endParaRPr>
          </a:p>
          <a:p>
            <a:pPr lvl="1" fontAlgn="b"/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Rubik"/>
              </a:rPr>
              <a:t>4. Gambia</a:t>
            </a:r>
            <a:endParaRPr lang="en-US" b="0" i="0" u="none" strike="noStrike" dirty="0">
              <a:effectLst/>
              <a:latin typeface="Rubik"/>
            </a:endParaRPr>
          </a:p>
          <a:p>
            <a:pPr lvl="1" fontAlgn="b"/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Rubik"/>
              </a:rPr>
              <a:t>5. Burkina Faso</a:t>
            </a:r>
            <a:endParaRPr lang="en-US" b="0" i="0" u="none" strike="noStrike" dirty="0">
              <a:effectLst/>
              <a:latin typeface="Rubik"/>
            </a:endParaRPr>
          </a:p>
          <a:p>
            <a:pPr lvl="1" fontAlgn="b"/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Rubik"/>
              </a:rPr>
              <a:t>6. Guinea</a:t>
            </a:r>
            <a:endParaRPr lang="en-US" b="0" i="0" u="none" strike="noStrike" dirty="0">
              <a:effectLst/>
              <a:latin typeface="Rubik"/>
            </a:endParaRPr>
          </a:p>
          <a:p>
            <a:pPr lvl="1" fontAlgn="b"/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Rubik"/>
              </a:rPr>
              <a:t>7. Tanzania</a:t>
            </a:r>
            <a:endParaRPr lang="en-US" b="0" i="0" u="none" strike="noStrike" dirty="0">
              <a:effectLst/>
              <a:latin typeface="Rubik"/>
            </a:endParaRPr>
          </a:p>
          <a:p>
            <a:pPr lvl="1" fontAlgn="b"/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Rubik"/>
              </a:rPr>
              <a:t>8. Mali</a:t>
            </a:r>
            <a:endParaRPr lang="en-US" b="0" i="0" u="none" strike="noStrike" dirty="0">
              <a:effectLst/>
              <a:latin typeface="Rubik"/>
            </a:endParaRPr>
          </a:p>
          <a:p>
            <a:pPr lvl="1" fontAlgn="b"/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Rubik"/>
              </a:rPr>
              <a:t>9. Benin</a:t>
            </a:r>
            <a:endParaRPr lang="en-US" b="0" i="0" u="none" strike="noStrike" dirty="0">
              <a:effectLst/>
              <a:latin typeface="Rubik"/>
            </a:endParaRPr>
          </a:p>
          <a:p>
            <a:pPr lvl="1" fontAlgn="b"/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Rubik"/>
              </a:rPr>
              <a:t>10. Comoros</a:t>
            </a:r>
            <a:endParaRPr lang="en-US" b="0" i="0" u="none" strike="noStrike" dirty="0">
              <a:effectLst/>
              <a:latin typeface="Rubik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Negara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tersebut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merupakan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10 negara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dengan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gdp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terendah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dari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20 negara yang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memenuhi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4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syarat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diatas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sehingga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negara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tersebut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merupakan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negara yang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sangat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membutuhkan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bantuan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dari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HELP International.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Semoga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saran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saya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tersebut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dapat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menjadi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acuan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CEO HELP International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untuk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membagikan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bantuan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kepada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negara-negara yang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membutuhkan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.</a:t>
            </a:r>
          </a:p>
          <a:p>
            <a:pPr algn="ctr"/>
            <a:endParaRPr lang="en-US" sz="1200" b="1" dirty="0">
              <a:solidFill>
                <a:schemeClr val="accent1">
                  <a:lumMod val="75000"/>
                </a:schemeClr>
              </a:solidFill>
              <a:latin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471870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1034433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3019" y="3505095"/>
            <a:ext cx="3024832" cy="2629006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2"/>
                </a:solidFill>
              </a:rPr>
              <a:t>Fahri Putra </a:t>
            </a:r>
            <a:r>
              <a:rPr lang="en-US" sz="1700" dirty="0" err="1">
                <a:solidFill>
                  <a:schemeClr val="bg2"/>
                </a:solidFill>
              </a:rPr>
              <a:t>Herlambang</a:t>
            </a:r>
            <a:endParaRPr lang="en-US" sz="1700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Fahriputra000@gmail.com</a:t>
            </a:r>
            <a:endParaRPr lang="en-US" sz="1400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4AA4-820D-471A-8E1E-F237B6056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KluSTER</a:t>
            </a:r>
            <a:r>
              <a:rPr lang="en-US" dirty="0"/>
              <a:t> NEGARA - HELP International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DFE02-08B1-4B39-B545-103F37113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err="1"/>
              <a:t>Klusterisasi</a:t>
            </a:r>
            <a:r>
              <a:rPr lang="en-US" sz="1800" dirty="0"/>
              <a:t> Negara-Negara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faktor</a:t>
            </a:r>
            <a:r>
              <a:rPr lang="en-US" sz="1800" dirty="0"/>
              <a:t> </a:t>
            </a:r>
            <a:r>
              <a:rPr lang="en-US" sz="1800" dirty="0" err="1"/>
              <a:t>sosial</a:t>
            </a:r>
            <a:r>
              <a:rPr lang="en-US" sz="1800" dirty="0"/>
              <a:t> </a:t>
            </a:r>
            <a:r>
              <a:rPr lang="en-US" sz="1800" dirty="0" err="1"/>
              <a:t>ekonomi</a:t>
            </a:r>
            <a:r>
              <a:rPr lang="en-US" sz="1800" dirty="0"/>
              <a:t> dan Kesehatan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membantu</a:t>
            </a:r>
            <a:r>
              <a:rPr lang="en-US" sz="1800" dirty="0"/>
              <a:t> </a:t>
            </a:r>
            <a:r>
              <a:rPr lang="en-US" sz="1800" dirty="0" err="1"/>
              <a:t>HeLP</a:t>
            </a:r>
            <a:r>
              <a:rPr lang="en-US" sz="1800" dirty="0"/>
              <a:t> international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fasilitas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negara yang </a:t>
            </a:r>
            <a:r>
              <a:rPr lang="en-US" sz="1800" dirty="0" err="1"/>
              <a:t>membutuhkan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610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Daftar </a:t>
            </a:r>
            <a:r>
              <a:rPr lang="en-US" dirty="0" err="1"/>
              <a:t>ISi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409180"/>
              </p:ext>
            </p:extLst>
          </p:nvPr>
        </p:nvGraphicFramePr>
        <p:xfrm>
          <a:off x="719571" y="219824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1CA2-4AEA-462C-98DC-CB376A8E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6EA5-BED5-4FD1-B219-89340300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HELP International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adalah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LSM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kemanusiaan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internasional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yang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berkomitmen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untuk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memerangi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kemiskinan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dan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menyediakan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fasilitas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dan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bantuan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dasar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bagi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masyarakat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di negara-negara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terbelakang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saat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terjadi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bencana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dan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bencana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alam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HELP International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telah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berhasil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mengumpulkan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sekitar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$ 10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juta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.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Saat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ini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, CEO LSM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perlu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memutuskan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bagaimana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menggunakan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uang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ini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secara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strategis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dan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efektif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. Jadi, CEO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harus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mengambil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keputusan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untuk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memilih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negara yang paling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membutuhkan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bantuan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. Oleh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karena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itu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,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Tugas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teman-teman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 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adalah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mengkategorikan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negara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menggunakan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beberapa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faktor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sosial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ekonomi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dan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kesehatan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yang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menentukan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perkembangan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negara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secara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Rubik"/>
              </a:rPr>
              <a:t>keseluruhan</a:t>
            </a:r>
            <a:r>
              <a:rPr lang="en-US" b="0" i="0" dirty="0">
                <a:solidFill>
                  <a:srgbClr val="313131"/>
                </a:solidFill>
                <a:effectLst/>
                <a:latin typeface="Rubik"/>
              </a:rPr>
              <a:t>. </a:t>
            </a:r>
          </a:p>
          <a:p>
            <a:pPr marL="0" indent="0">
              <a:buNone/>
            </a:pPr>
            <a:r>
              <a:rPr lang="en-US" dirty="0">
                <a:solidFill>
                  <a:srgbClr val="313131"/>
                </a:solidFill>
                <a:latin typeface="Rubik"/>
              </a:rPr>
              <a:t>Oleh </a:t>
            </a:r>
            <a:r>
              <a:rPr lang="en-US" dirty="0" err="1">
                <a:solidFill>
                  <a:srgbClr val="313131"/>
                </a:solidFill>
                <a:latin typeface="Rubik"/>
              </a:rPr>
              <a:t>karena</a:t>
            </a:r>
            <a:r>
              <a:rPr lang="en-US" dirty="0">
                <a:solidFill>
                  <a:srgbClr val="313131"/>
                </a:solidFill>
                <a:latin typeface="Rubik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Rubik"/>
              </a:rPr>
              <a:t>hal</a:t>
            </a:r>
            <a:r>
              <a:rPr lang="en-US" dirty="0">
                <a:solidFill>
                  <a:srgbClr val="313131"/>
                </a:solidFill>
                <a:latin typeface="Rubik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Rubik"/>
              </a:rPr>
              <a:t>tersebut</a:t>
            </a:r>
            <a:r>
              <a:rPr lang="en-US" dirty="0">
                <a:solidFill>
                  <a:srgbClr val="313131"/>
                </a:solidFill>
                <a:latin typeface="Rubik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Rubik"/>
              </a:rPr>
              <a:t>kita</a:t>
            </a:r>
            <a:r>
              <a:rPr lang="en-US" dirty="0">
                <a:solidFill>
                  <a:srgbClr val="313131"/>
                </a:solidFill>
                <a:latin typeface="Rubik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Rubik"/>
              </a:rPr>
              <a:t>akan</a:t>
            </a:r>
            <a:r>
              <a:rPr lang="en-US" dirty="0">
                <a:solidFill>
                  <a:srgbClr val="313131"/>
                </a:solidFill>
                <a:latin typeface="Rubik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Rubik"/>
              </a:rPr>
              <a:t>mengelola</a:t>
            </a:r>
            <a:r>
              <a:rPr lang="en-US" dirty="0">
                <a:solidFill>
                  <a:srgbClr val="313131"/>
                </a:solidFill>
                <a:latin typeface="Rubik"/>
              </a:rPr>
              <a:t> data </a:t>
            </a:r>
            <a:r>
              <a:rPr lang="en-US" dirty="0" err="1">
                <a:solidFill>
                  <a:srgbClr val="313131"/>
                </a:solidFill>
                <a:latin typeface="Rubik"/>
              </a:rPr>
              <a:t>itu</a:t>
            </a:r>
            <a:r>
              <a:rPr lang="en-US" dirty="0">
                <a:solidFill>
                  <a:srgbClr val="313131"/>
                </a:solidFill>
                <a:latin typeface="Rubik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Rubik"/>
              </a:rPr>
              <a:t>dengan</a:t>
            </a:r>
            <a:r>
              <a:rPr lang="en-US" dirty="0">
                <a:solidFill>
                  <a:srgbClr val="313131"/>
                </a:solidFill>
                <a:latin typeface="Rubik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Rubik"/>
              </a:rPr>
              <a:t>tujuan</a:t>
            </a:r>
            <a:r>
              <a:rPr lang="en-US" dirty="0">
                <a:solidFill>
                  <a:srgbClr val="313131"/>
                </a:solidFill>
                <a:latin typeface="Rubik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Rubik"/>
              </a:rPr>
              <a:t>menjadikan</a:t>
            </a:r>
            <a:r>
              <a:rPr lang="en-US" dirty="0">
                <a:solidFill>
                  <a:srgbClr val="313131"/>
                </a:solidFill>
                <a:latin typeface="Rubik"/>
              </a:rPr>
              <a:t> negara-negara </a:t>
            </a:r>
            <a:r>
              <a:rPr lang="en-US" dirty="0" err="1">
                <a:solidFill>
                  <a:srgbClr val="313131"/>
                </a:solidFill>
                <a:latin typeface="Rubik"/>
              </a:rPr>
              <a:t>tersebut</a:t>
            </a:r>
            <a:r>
              <a:rPr lang="en-US" dirty="0">
                <a:solidFill>
                  <a:srgbClr val="313131"/>
                </a:solidFill>
                <a:latin typeface="Rubik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Rubik"/>
              </a:rPr>
              <a:t>menjadi</a:t>
            </a:r>
            <a:r>
              <a:rPr lang="en-US" dirty="0">
                <a:solidFill>
                  <a:srgbClr val="313131"/>
                </a:solidFill>
                <a:latin typeface="Rubik"/>
              </a:rPr>
              <a:t> 3 </a:t>
            </a:r>
            <a:r>
              <a:rPr lang="en-US" dirty="0" err="1">
                <a:solidFill>
                  <a:srgbClr val="313131"/>
                </a:solidFill>
                <a:latin typeface="Rubik"/>
              </a:rPr>
              <a:t>klasifikasi</a:t>
            </a:r>
            <a:r>
              <a:rPr lang="en-US" dirty="0">
                <a:solidFill>
                  <a:srgbClr val="313131"/>
                </a:solidFill>
                <a:latin typeface="Rubik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Rubik"/>
              </a:rPr>
              <a:t>yaitu</a:t>
            </a:r>
            <a:r>
              <a:rPr lang="en-US" dirty="0">
                <a:solidFill>
                  <a:srgbClr val="313131"/>
                </a:solidFill>
                <a:latin typeface="Rubik"/>
              </a:rPr>
              <a:t> negara </a:t>
            </a:r>
            <a:r>
              <a:rPr lang="en-US" dirty="0" err="1">
                <a:solidFill>
                  <a:srgbClr val="313131"/>
                </a:solidFill>
                <a:latin typeface="Rubik"/>
              </a:rPr>
              <a:t>Maju</a:t>
            </a:r>
            <a:r>
              <a:rPr lang="en-US" dirty="0">
                <a:solidFill>
                  <a:srgbClr val="313131"/>
                </a:solidFill>
                <a:latin typeface="Rubik"/>
              </a:rPr>
              <a:t>, negara </a:t>
            </a:r>
            <a:r>
              <a:rPr lang="en-US" dirty="0" err="1">
                <a:solidFill>
                  <a:srgbClr val="313131"/>
                </a:solidFill>
                <a:latin typeface="Rubik"/>
              </a:rPr>
              <a:t>Berkembang</a:t>
            </a:r>
            <a:r>
              <a:rPr lang="en-US" dirty="0">
                <a:solidFill>
                  <a:srgbClr val="313131"/>
                </a:solidFill>
                <a:latin typeface="Rubik"/>
              </a:rPr>
              <a:t>, dan negara Miskin.</a:t>
            </a:r>
          </a:p>
          <a:p>
            <a:pPr marL="0" indent="0">
              <a:buNone/>
            </a:pPr>
            <a:r>
              <a:rPr lang="en-US" dirty="0">
                <a:solidFill>
                  <a:srgbClr val="313131"/>
                </a:solidFill>
                <a:latin typeface="Rubik"/>
              </a:rPr>
              <a:t>Lalu </a:t>
            </a:r>
            <a:r>
              <a:rPr lang="en-US" dirty="0" err="1">
                <a:solidFill>
                  <a:srgbClr val="313131"/>
                </a:solidFill>
                <a:latin typeface="Rubik"/>
              </a:rPr>
              <a:t>bantuan</a:t>
            </a:r>
            <a:r>
              <a:rPr lang="en-US" dirty="0">
                <a:solidFill>
                  <a:srgbClr val="313131"/>
                </a:solidFill>
                <a:latin typeface="Rubik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Rubik"/>
              </a:rPr>
              <a:t>akan</a:t>
            </a:r>
            <a:r>
              <a:rPr lang="en-US" dirty="0">
                <a:solidFill>
                  <a:srgbClr val="313131"/>
                </a:solidFill>
                <a:latin typeface="Rubik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Rubik"/>
              </a:rPr>
              <a:t>diutamakan</a:t>
            </a:r>
            <a:r>
              <a:rPr lang="en-US" dirty="0">
                <a:solidFill>
                  <a:srgbClr val="313131"/>
                </a:solidFill>
                <a:latin typeface="Rubik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Rubik"/>
              </a:rPr>
              <a:t>ke</a:t>
            </a:r>
            <a:r>
              <a:rPr lang="en-US" dirty="0">
                <a:solidFill>
                  <a:srgbClr val="313131"/>
                </a:solidFill>
                <a:latin typeface="Rubik"/>
              </a:rPr>
              <a:t> negara Miskin.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4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BC78-033D-4333-844B-B5413AE8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&amp;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CD789-B7EA-4973-A632-651B41247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200" dirty="0"/>
              <a:t>Data yang di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yaitu</a:t>
            </a:r>
            <a:r>
              <a:rPr lang="en-US" sz="2200" dirty="0"/>
              <a:t>, Negara yang </a:t>
            </a:r>
            <a:r>
              <a:rPr lang="en-US" sz="2200" dirty="0" err="1"/>
              <a:t>berjumlah</a:t>
            </a:r>
            <a:r>
              <a:rPr lang="en-US" sz="2200" dirty="0"/>
              <a:t> 167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kolom</a:t>
            </a:r>
            <a:r>
              <a:rPr lang="en-US" sz="2200" dirty="0"/>
              <a:t> </a:t>
            </a:r>
            <a:r>
              <a:rPr lang="en-US" sz="2200" dirty="0" err="1"/>
              <a:t>penunjang</a:t>
            </a:r>
            <a:r>
              <a:rPr lang="en-US" sz="2200" dirty="0"/>
              <a:t>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313131"/>
                </a:solidFill>
                <a:effectLst/>
                <a:latin typeface="Rubik"/>
              </a:rPr>
              <a:t>Negara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 </a:t>
            </a:r>
            <a:r>
              <a:rPr lang="en-US" sz="1700" b="1" i="0" dirty="0">
                <a:solidFill>
                  <a:srgbClr val="313131"/>
                </a:solidFill>
                <a:effectLst/>
                <a:latin typeface="Rubik"/>
              </a:rPr>
              <a:t>: 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Nama negara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1" i="0" dirty="0" err="1">
                <a:solidFill>
                  <a:srgbClr val="313131"/>
                </a:solidFill>
                <a:effectLst/>
                <a:latin typeface="Rubik"/>
              </a:rPr>
              <a:t>Kematian_anak</a:t>
            </a:r>
            <a:r>
              <a:rPr lang="en-US" sz="1700" b="1" i="0" dirty="0">
                <a:solidFill>
                  <a:srgbClr val="313131"/>
                </a:solidFill>
                <a:effectLst/>
                <a:latin typeface="Rubik"/>
              </a:rPr>
              <a:t>: 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Kematian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anak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di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bawah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usia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5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tahun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per 1000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kelahiran</a:t>
            </a:r>
            <a:endParaRPr lang="en-US" sz="1700" b="0" i="0" dirty="0">
              <a:solidFill>
                <a:srgbClr val="313131"/>
              </a:solidFill>
              <a:effectLst/>
              <a:latin typeface="Rubik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1" i="0" dirty="0" err="1">
                <a:solidFill>
                  <a:srgbClr val="313131"/>
                </a:solidFill>
                <a:effectLst/>
                <a:latin typeface="Rubik"/>
              </a:rPr>
              <a:t>Ekspor</a:t>
            </a:r>
            <a:r>
              <a:rPr lang="en-US" sz="1700" b="1" i="0" dirty="0">
                <a:solidFill>
                  <a:srgbClr val="313131"/>
                </a:solidFill>
                <a:effectLst/>
                <a:latin typeface="Rubik"/>
              </a:rPr>
              <a:t> :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 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Ekspor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barang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dan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jasa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perkapita</a:t>
            </a:r>
            <a:endParaRPr lang="en-US" sz="1700" b="0" i="0" dirty="0">
              <a:solidFill>
                <a:srgbClr val="313131"/>
              </a:solidFill>
              <a:effectLst/>
              <a:latin typeface="Rubik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313131"/>
                </a:solidFill>
                <a:effectLst/>
                <a:latin typeface="Rubik"/>
              </a:rPr>
              <a:t>Kesehatan: 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Total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pengeluaran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kesehatan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perkapita</a:t>
            </a:r>
            <a:endParaRPr lang="en-US" sz="1700" b="0" i="0" dirty="0">
              <a:solidFill>
                <a:srgbClr val="313131"/>
              </a:solidFill>
              <a:effectLst/>
              <a:latin typeface="Rubik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1" i="0" dirty="0" err="1">
                <a:solidFill>
                  <a:srgbClr val="313131"/>
                </a:solidFill>
                <a:effectLst/>
                <a:latin typeface="Rubik"/>
              </a:rPr>
              <a:t>Impor</a:t>
            </a:r>
            <a:r>
              <a:rPr lang="en-US" sz="1700" b="1" i="0" dirty="0">
                <a:solidFill>
                  <a:srgbClr val="313131"/>
                </a:solidFill>
                <a:effectLst/>
                <a:latin typeface="Rubik"/>
              </a:rPr>
              <a:t>: 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Impor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barang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dan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jasa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perkapita</a:t>
            </a:r>
            <a:endParaRPr lang="en-US" sz="1700" b="0" i="0" dirty="0">
              <a:solidFill>
                <a:srgbClr val="313131"/>
              </a:solidFill>
              <a:effectLst/>
              <a:latin typeface="Rubik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1" i="0" dirty="0" err="1">
                <a:solidFill>
                  <a:srgbClr val="313131"/>
                </a:solidFill>
                <a:effectLst/>
                <a:latin typeface="Rubik"/>
              </a:rPr>
              <a:t>Pendapatan</a:t>
            </a:r>
            <a:r>
              <a:rPr lang="en-US" sz="1700" b="1" i="0" dirty="0">
                <a:solidFill>
                  <a:srgbClr val="313131"/>
                </a:solidFill>
                <a:effectLst/>
                <a:latin typeface="Rubik"/>
              </a:rPr>
              <a:t>: 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Penghasilan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bersih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perorang</a:t>
            </a:r>
            <a:endParaRPr lang="en-US" sz="1700" b="0" i="0" dirty="0">
              <a:solidFill>
                <a:srgbClr val="313131"/>
              </a:solidFill>
              <a:effectLst/>
              <a:latin typeface="Rubik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1" i="0" dirty="0" err="1">
                <a:solidFill>
                  <a:srgbClr val="313131"/>
                </a:solidFill>
                <a:effectLst/>
                <a:latin typeface="Rubik"/>
              </a:rPr>
              <a:t>Inflasi</a:t>
            </a:r>
            <a:r>
              <a:rPr lang="en-US" sz="1700" b="1" i="0" dirty="0">
                <a:solidFill>
                  <a:srgbClr val="313131"/>
                </a:solidFill>
                <a:effectLst/>
                <a:latin typeface="Rubik"/>
              </a:rPr>
              <a:t>: 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Pengukuran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tingkat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pertumbuhan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tahunan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dari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Total GDP</a:t>
            </a:r>
            <a:r>
              <a:rPr lang="en-US" sz="1700" b="1" i="0" dirty="0">
                <a:solidFill>
                  <a:srgbClr val="313131"/>
                </a:solidFill>
                <a:effectLst/>
                <a:latin typeface="Rubik"/>
              </a:rPr>
              <a:t> </a:t>
            </a:r>
            <a:endParaRPr lang="en-US" sz="1700" b="0" i="0" dirty="0">
              <a:solidFill>
                <a:srgbClr val="313131"/>
              </a:solidFill>
              <a:effectLst/>
              <a:latin typeface="Rubik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1" i="0" dirty="0" err="1">
                <a:solidFill>
                  <a:srgbClr val="313131"/>
                </a:solidFill>
                <a:effectLst/>
                <a:latin typeface="Rubik"/>
              </a:rPr>
              <a:t>Harapan_hidup</a:t>
            </a:r>
            <a:r>
              <a:rPr lang="en-US" sz="1700" b="1" i="0" dirty="0">
                <a:solidFill>
                  <a:srgbClr val="313131"/>
                </a:solidFill>
                <a:effectLst/>
                <a:latin typeface="Rubik"/>
              </a:rPr>
              <a:t>: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 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Jumlah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tahun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rata-rata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seorang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anak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yang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baru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lahir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akan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hidup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jika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pola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kematian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saat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ini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tetap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sama</a:t>
            </a:r>
            <a:endParaRPr lang="en-US" sz="1700" b="0" i="0" dirty="0">
              <a:solidFill>
                <a:srgbClr val="313131"/>
              </a:solidFill>
              <a:effectLst/>
              <a:latin typeface="Rubik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1" i="0" dirty="0" err="1">
                <a:solidFill>
                  <a:srgbClr val="313131"/>
                </a:solidFill>
                <a:effectLst/>
                <a:latin typeface="Rubik"/>
              </a:rPr>
              <a:t>Jumlah_fertiliti</a:t>
            </a:r>
            <a:r>
              <a:rPr lang="en-US" sz="1700" b="1" i="0" dirty="0">
                <a:solidFill>
                  <a:srgbClr val="313131"/>
                </a:solidFill>
                <a:effectLst/>
                <a:latin typeface="Rubik"/>
              </a:rPr>
              <a:t>: 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Jumlah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anak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yang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akan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lahir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dari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setiap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wanita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jika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tingkat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kesuburan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usia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saat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ini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tetap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sama</a:t>
            </a:r>
            <a:endParaRPr lang="en-US" sz="1700" b="0" i="0" dirty="0">
              <a:solidFill>
                <a:srgbClr val="313131"/>
              </a:solidFill>
              <a:effectLst/>
              <a:latin typeface="Rubik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1" i="0" dirty="0" err="1">
                <a:solidFill>
                  <a:srgbClr val="313131"/>
                </a:solidFill>
                <a:effectLst/>
                <a:latin typeface="Rubik"/>
              </a:rPr>
              <a:t>GDPperkapita</a:t>
            </a:r>
            <a:r>
              <a:rPr lang="en-US" sz="1700" b="1" i="0" dirty="0">
                <a:solidFill>
                  <a:srgbClr val="313131"/>
                </a:solidFill>
                <a:effectLst/>
                <a:latin typeface="Rubik"/>
              </a:rPr>
              <a:t>: 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GDP per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kapita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.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Dihitung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sebagai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Total GDP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dibagi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dengan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 total </a:t>
            </a:r>
            <a:r>
              <a:rPr lang="en-US" sz="1700" b="0" i="0" dirty="0" err="1">
                <a:solidFill>
                  <a:srgbClr val="313131"/>
                </a:solidFill>
                <a:effectLst/>
                <a:latin typeface="Rubik"/>
              </a:rPr>
              <a:t>populasi</a:t>
            </a:r>
            <a:r>
              <a:rPr lang="en-US" sz="1700" b="0" i="0" dirty="0">
                <a:solidFill>
                  <a:srgbClr val="313131"/>
                </a:solidFill>
                <a:effectLst/>
                <a:latin typeface="Rubik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3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4F4C64-8BE2-4A88-B48A-98DFE5117325}"/>
              </a:ext>
            </a:extLst>
          </p:cNvPr>
          <p:cNvSpPr txBox="1"/>
          <p:nvPr/>
        </p:nvSpPr>
        <p:spPr>
          <a:xfrm>
            <a:off x="481263" y="786062"/>
            <a:ext cx="11245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READ DATA</a:t>
            </a:r>
          </a:p>
          <a:p>
            <a:r>
              <a:rPr lang="en-US" dirty="0" err="1">
                <a:latin typeface="Rubik"/>
              </a:rPr>
              <a:t>Sebelum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mengelola</a:t>
            </a:r>
            <a:r>
              <a:rPr lang="en-US" dirty="0">
                <a:latin typeface="Rubik"/>
              </a:rPr>
              <a:t> data </a:t>
            </a:r>
            <a:r>
              <a:rPr lang="en-US" dirty="0" err="1">
                <a:latin typeface="Rubik"/>
              </a:rPr>
              <a:t>tersebut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kita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diharuskan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untuk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memahami</a:t>
            </a:r>
            <a:r>
              <a:rPr lang="en-US" dirty="0">
                <a:latin typeface="Rubik"/>
              </a:rPr>
              <a:t> dan </a:t>
            </a:r>
            <a:r>
              <a:rPr lang="en-US" dirty="0" err="1">
                <a:latin typeface="Rubik"/>
              </a:rPr>
              <a:t>membaca</a:t>
            </a:r>
            <a:r>
              <a:rPr lang="en-US" dirty="0">
                <a:latin typeface="Rubik"/>
              </a:rPr>
              <a:t> data </a:t>
            </a:r>
            <a:r>
              <a:rPr lang="en-US" dirty="0" err="1">
                <a:latin typeface="Rubik"/>
              </a:rPr>
              <a:t>tersebut</a:t>
            </a:r>
            <a:r>
              <a:rPr lang="en-US" dirty="0">
                <a:latin typeface="Rubik"/>
              </a:rPr>
              <a:t>, </a:t>
            </a:r>
            <a:r>
              <a:rPr lang="en-US" dirty="0" err="1">
                <a:latin typeface="Rubik"/>
              </a:rPr>
              <a:t>sehingga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kita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dapat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mengelola</a:t>
            </a:r>
            <a:r>
              <a:rPr lang="en-US" dirty="0">
                <a:latin typeface="Rubik"/>
              </a:rPr>
              <a:t> data </a:t>
            </a:r>
            <a:r>
              <a:rPr lang="en-US" dirty="0" err="1">
                <a:latin typeface="Rubik"/>
              </a:rPr>
              <a:t>tersebut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dengan</a:t>
            </a:r>
            <a:r>
              <a:rPr lang="en-US" dirty="0">
                <a:latin typeface="Rubik"/>
              </a:rPr>
              <a:t> optimal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DD0C0-8A8C-4EA4-A6CB-2CFBB00AC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96" y="1293893"/>
            <a:ext cx="9317250" cy="58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4F4C64-8BE2-4A88-B48A-98DFE5117325}"/>
              </a:ext>
            </a:extLst>
          </p:cNvPr>
          <p:cNvSpPr txBox="1"/>
          <p:nvPr/>
        </p:nvSpPr>
        <p:spPr>
          <a:xfrm>
            <a:off x="481263" y="786062"/>
            <a:ext cx="11245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READ DATA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Kita juga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harus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mengamati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setiap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data yang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saling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berhubungan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untuk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menentukan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factor yang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tepat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dalam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klusterisasi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B6B7D-912C-4BEB-98A5-F4F333199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58" y="1187116"/>
            <a:ext cx="5670884" cy="567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8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4F4C64-8BE2-4A88-B48A-98DFE5117325}"/>
              </a:ext>
            </a:extLst>
          </p:cNvPr>
          <p:cNvSpPr txBox="1"/>
          <p:nvPr/>
        </p:nvSpPr>
        <p:spPr>
          <a:xfrm>
            <a:off x="481263" y="786062"/>
            <a:ext cx="1124551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Data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Pencilan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dan Filtering</a:t>
            </a:r>
          </a:p>
          <a:p>
            <a:r>
              <a:rPr lang="en-US" dirty="0">
                <a:latin typeface="Rubik"/>
              </a:rPr>
              <a:t>Dari data </a:t>
            </a:r>
            <a:r>
              <a:rPr lang="en-US" dirty="0" err="1">
                <a:latin typeface="Rubik"/>
              </a:rPr>
              <a:t>tersebut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kita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melakukan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pengelolaan</a:t>
            </a:r>
            <a:r>
              <a:rPr lang="en-US" dirty="0">
                <a:latin typeface="Rubik"/>
              </a:rPr>
              <a:t> data, </a:t>
            </a:r>
            <a:r>
              <a:rPr lang="en-US" dirty="0" err="1">
                <a:latin typeface="Rubik"/>
              </a:rPr>
              <a:t>yaitu</a:t>
            </a:r>
            <a:r>
              <a:rPr lang="en-US" dirty="0">
                <a:latin typeface="Rubik"/>
              </a:rPr>
              <a:t> ;</a:t>
            </a:r>
          </a:p>
          <a:p>
            <a:r>
              <a:rPr lang="en-US" dirty="0">
                <a:latin typeface="Rubik"/>
              </a:rPr>
              <a:t>	1.  </a:t>
            </a:r>
            <a:r>
              <a:rPr lang="en-US" dirty="0" err="1">
                <a:latin typeface="Rubik"/>
              </a:rPr>
              <a:t>Melakukan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pengecekan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nilai</a:t>
            </a:r>
            <a:r>
              <a:rPr lang="en-US" dirty="0">
                <a:latin typeface="Rubik"/>
              </a:rPr>
              <a:t> data yang </a:t>
            </a:r>
            <a:r>
              <a:rPr lang="en-US" dirty="0" err="1">
                <a:latin typeface="Rubik"/>
              </a:rPr>
              <a:t>kosong</a:t>
            </a:r>
            <a:r>
              <a:rPr lang="en-US" dirty="0">
                <a:latin typeface="Rubik"/>
              </a:rPr>
              <a:t>/null/</a:t>
            </a:r>
            <a:r>
              <a:rPr lang="en-US" dirty="0" err="1">
                <a:latin typeface="Rubik"/>
              </a:rPr>
              <a:t>NaN</a:t>
            </a:r>
            <a:endParaRPr lang="en-US" dirty="0">
              <a:latin typeface="Rubik"/>
            </a:endParaRPr>
          </a:p>
          <a:p>
            <a:r>
              <a:rPr lang="en-US" dirty="0">
                <a:latin typeface="Rubik"/>
              </a:rPr>
              <a:t>	2.  </a:t>
            </a:r>
            <a:r>
              <a:rPr lang="en-US" dirty="0" err="1">
                <a:latin typeface="Rubik"/>
              </a:rPr>
              <a:t>Melakukan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Pengendalian</a:t>
            </a:r>
            <a:r>
              <a:rPr lang="en-US" dirty="0">
                <a:latin typeface="Rubik"/>
              </a:rPr>
              <a:t> data </a:t>
            </a:r>
            <a:r>
              <a:rPr lang="en-US" dirty="0" err="1">
                <a:latin typeface="Rubik"/>
              </a:rPr>
              <a:t>pencilan</a:t>
            </a:r>
            <a:r>
              <a:rPr lang="en-US" dirty="0">
                <a:latin typeface="Rubik"/>
              </a:rPr>
              <a:t>/data yang </a:t>
            </a:r>
            <a:r>
              <a:rPr lang="en-US" dirty="0" err="1">
                <a:latin typeface="Rubik"/>
              </a:rPr>
              <a:t>terlalu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jauh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dari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pusat</a:t>
            </a:r>
            <a:r>
              <a:rPr lang="en-US" dirty="0">
                <a:latin typeface="Rubik"/>
              </a:rPr>
              <a:t> data </a:t>
            </a:r>
            <a:r>
              <a:rPr lang="en-US" dirty="0" err="1">
                <a:latin typeface="Rubik"/>
              </a:rPr>
              <a:t>dengan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metode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upperbound</a:t>
            </a:r>
            <a:r>
              <a:rPr lang="en-US" dirty="0">
                <a:latin typeface="Rubik"/>
              </a:rPr>
              <a:t> dan 		     </a:t>
            </a:r>
            <a:r>
              <a:rPr lang="en-US" dirty="0" err="1">
                <a:latin typeface="Rubik"/>
              </a:rPr>
              <a:t>lowerbound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dengan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rumus</a:t>
            </a:r>
            <a:r>
              <a:rPr lang="en-US" dirty="0">
                <a:latin typeface="Rubik"/>
              </a:rPr>
              <a:t> :</a:t>
            </a:r>
          </a:p>
          <a:p>
            <a:r>
              <a:rPr lang="en-US" dirty="0">
                <a:latin typeface="Rubik"/>
              </a:rPr>
              <a:t>		- </a:t>
            </a:r>
            <a:r>
              <a:rPr lang="en-US" dirty="0" err="1">
                <a:latin typeface="Rubik"/>
              </a:rPr>
              <a:t>Upperbound</a:t>
            </a:r>
            <a:r>
              <a:rPr lang="en-US" dirty="0">
                <a:latin typeface="Rubik"/>
              </a:rPr>
              <a:t> = Q3 + (IQR*1.5)</a:t>
            </a:r>
          </a:p>
          <a:p>
            <a:r>
              <a:rPr lang="en-US" dirty="0">
                <a:latin typeface="Rubik"/>
              </a:rPr>
              <a:t>		- </a:t>
            </a:r>
            <a:r>
              <a:rPr lang="en-US" dirty="0" err="1">
                <a:latin typeface="Rubik"/>
              </a:rPr>
              <a:t>Lowerbound</a:t>
            </a:r>
            <a:r>
              <a:rPr lang="en-US" dirty="0">
                <a:latin typeface="Rubik"/>
              </a:rPr>
              <a:t> = Q1 - (IQR*1.5)</a:t>
            </a:r>
          </a:p>
          <a:p>
            <a:r>
              <a:rPr lang="en-US" dirty="0">
                <a:latin typeface="Rubik"/>
              </a:rPr>
              <a:t>	     </a:t>
            </a:r>
            <a:r>
              <a:rPr lang="en-US" dirty="0" err="1">
                <a:latin typeface="Rubik"/>
              </a:rPr>
              <a:t>dengan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nilai</a:t>
            </a:r>
            <a:r>
              <a:rPr lang="en-US" dirty="0">
                <a:latin typeface="Rubik"/>
              </a:rPr>
              <a:t> IQR = Q3-Q1</a:t>
            </a:r>
          </a:p>
          <a:p>
            <a:endParaRPr lang="en-US" dirty="0">
              <a:latin typeface="Rubik"/>
            </a:endParaRPr>
          </a:p>
          <a:p>
            <a:r>
              <a:rPr lang="en-US" dirty="0">
                <a:latin typeface="Rubik"/>
              </a:rPr>
              <a:t>Setelah </a:t>
            </a:r>
            <a:r>
              <a:rPr lang="en-US" dirty="0" err="1">
                <a:latin typeface="Rubik"/>
              </a:rPr>
              <a:t>melakukan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pengelolaan</a:t>
            </a:r>
            <a:r>
              <a:rPr lang="en-US" dirty="0">
                <a:latin typeface="Rubik"/>
              </a:rPr>
              <a:t> data </a:t>
            </a:r>
            <a:r>
              <a:rPr lang="en-US" dirty="0" err="1">
                <a:latin typeface="Rubik"/>
              </a:rPr>
              <a:t>dengan</a:t>
            </a:r>
            <a:r>
              <a:rPr lang="en-US" dirty="0">
                <a:latin typeface="Rubik"/>
              </a:rPr>
              <a:t> filtering </a:t>
            </a:r>
            <a:r>
              <a:rPr lang="en-US" dirty="0" err="1">
                <a:latin typeface="Rubik"/>
              </a:rPr>
              <a:t>dengan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metode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upperbound</a:t>
            </a:r>
            <a:r>
              <a:rPr lang="en-US" dirty="0">
                <a:latin typeface="Rubik"/>
              </a:rPr>
              <a:t> dan </a:t>
            </a:r>
            <a:r>
              <a:rPr lang="en-US" dirty="0" err="1">
                <a:latin typeface="Rubik"/>
              </a:rPr>
              <a:t>lowerbound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maka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akan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terbuat</a:t>
            </a:r>
            <a:r>
              <a:rPr lang="en-US" dirty="0">
                <a:latin typeface="Rubik"/>
              </a:rPr>
              <a:t> Nilai </a:t>
            </a:r>
            <a:r>
              <a:rPr lang="en-US" dirty="0" err="1">
                <a:latin typeface="Rubik"/>
              </a:rPr>
              <a:t>NaN</a:t>
            </a:r>
            <a:r>
              <a:rPr lang="en-US" dirty="0">
                <a:latin typeface="Rubik"/>
              </a:rPr>
              <a:t>/Null </a:t>
            </a:r>
            <a:r>
              <a:rPr lang="en-US" dirty="0" err="1">
                <a:latin typeface="Rubik"/>
              </a:rPr>
              <a:t>sehingga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dilakukan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Pengisian</a:t>
            </a:r>
            <a:r>
              <a:rPr lang="en-US" dirty="0">
                <a:latin typeface="Rubik"/>
              </a:rPr>
              <a:t> data </a:t>
            </a:r>
            <a:r>
              <a:rPr lang="en-US" dirty="0" err="1">
                <a:latin typeface="Rubik"/>
              </a:rPr>
              <a:t>tersebut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dengan</a:t>
            </a:r>
            <a:r>
              <a:rPr lang="en-US" dirty="0">
                <a:latin typeface="Rubik"/>
              </a:rPr>
              <a:t> :</a:t>
            </a:r>
          </a:p>
          <a:p>
            <a:r>
              <a:rPr lang="en-US" dirty="0">
                <a:latin typeface="Rubik"/>
              </a:rPr>
              <a:t>	</a:t>
            </a:r>
            <a:r>
              <a:rPr lang="en-US" dirty="0" err="1">
                <a:latin typeface="Rubik"/>
              </a:rPr>
              <a:t>Metode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fillna</a:t>
            </a:r>
            <a:r>
              <a:rPr lang="en-US" dirty="0">
                <a:latin typeface="Rubik"/>
              </a:rPr>
              <a:t>() </a:t>
            </a:r>
            <a:r>
              <a:rPr lang="en-US" dirty="0" err="1">
                <a:latin typeface="Rubik"/>
              </a:rPr>
              <a:t>dengan</a:t>
            </a:r>
            <a:r>
              <a:rPr lang="en-US" dirty="0">
                <a:latin typeface="Rubik"/>
              </a:rPr>
              <a:t> method=‘</a:t>
            </a:r>
            <a:r>
              <a:rPr lang="en-US" dirty="0" err="1">
                <a:latin typeface="Rubik"/>
              </a:rPr>
              <a:t>bfill</a:t>
            </a:r>
            <a:r>
              <a:rPr lang="en-US" dirty="0">
                <a:latin typeface="Rubik"/>
              </a:rPr>
              <a:t>’ </a:t>
            </a:r>
            <a:r>
              <a:rPr lang="en-US" dirty="0" err="1">
                <a:latin typeface="Rubik"/>
              </a:rPr>
              <a:t>yaitu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mengisi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sesuai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dengan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nilai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tidak</a:t>
            </a:r>
            <a:r>
              <a:rPr lang="en-US" dirty="0">
                <a:latin typeface="Rubik"/>
              </a:rPr>
              <a:t> null  </a:t>
            </a:r>
            <a:r>
              <a:rPr lang="en-US" dirty="0" err="1">
                <a:latin typeface="Rubik"/>
              </a:rPr>
              <a:t>dibelakang</a:t>
            </a:r>
            <a:r>
              <a:rPr lang="en-US" dirty="0">
                <a:latin typeface="Rubik"/>
              </a:rPr>
              <a:t> data null </a:t>
            </a:r>
            <a:r>
              <a:rPr lang="en-US" dirty="0" err="1">
                <a:latin typeface="Rubik"/>
              </a:rPr>
              <a:t>tersebut</a:t>
            </a:r>
            <a:endParaRPr lang="en-US" dirty="0">
              <a:latin typeface="Rubik"/>
            </a:endParaRPr>
          </a:p>
          <a:p>
            <a:r>
              <a:rPr lang="en-US" dirty="0">
                <a:latin typeface="Rubik"/>
              </a:rPr>
              <a:t>	</a:t>
            </a:r>
            <a:r>
              <a:rPr lang="en-US" dirty="0" err="1">
                <a:latin typeface="Rubik"/>
              </a:rPr>
              <a:t>karena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bila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kita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menggunakan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metode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dropna</a:t>
            </a:r>
            <a:r>
              <a:rPr lang="en-US" dirty="0">
                <a:latin typeface="Rubik"/>
              </a:rPr>
              <a:t>() </a:t>
            </a:r>
            <a:r>
              <a:rPr lang="en-US" dirty="0" err="1">
                <a:latin typeface="Rubik"/>
              </a:rPr>
              <a:t>maka</a:t>
            </a:r>
            <a:r>
              <a:rPr lang="en-US" dirty="0">
                <a:latin typeface="Rubik"/>
              </a:rPr>
              <a:t> data </a:t>
            </a:r>
            <a:r>
              <a:rPr lang="en-US" dirty="0" err="1">
                <a:latin typeface="Rubik"/>
              </a:rPr>
              <a:t>sebuah</a:t>
            </a:r>
            <a:r>
              <a:rPr lang="en-US" dirty="0">
                <a:latin typeface="Rubik"/>
              </a:rPr>
              <a:t> negara </a:t>
            </a:r>
            <a:r>
              <a:rPr lang="en-US" dirty="0" err="1">
                <a:latin typeface="Rubik"/>
              </a:rPr>
              <a:t>akan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dihapus</a:t>
            </a:r>
            <a:r>
              <a:rPr lang="en-US" dirty="0">
                <a:latin typeface="Rubik"/>
              </a:rPr>
              <a:t>, </a:t>
            </a:r>
            <a:r>
              <a:rPr lang="en-US" dirty="0" err="1">
                <a:latin typeface="Rubik"/>
              </a:rPr>
              <a:t>sehingga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mengurangi</a:t>
            </a:r>
            <a:r>
              <a:rPr lang="en-US" dirty="0">
                <a:latin typeface="Rubik"/>
              </a:rPr>
              <a:t> 	</a:t>
            </a:r>
            <a:r>
              <a:rPr lang="en-US" dirty="0" err="1">
                <a:latin typeface="Rubik"/>
              </a:rPr>
              <a:t>kualitas</a:t>
            </a:r>
            <a:r>
              <a:rPr lang="en-US" dirty="0">
                <a:latin typeface="Rubik"/>
              </a:rPr>
              <a:t> negara yang </a:t>
            </a:r>
            <a:r>
              <a:rPr lang="en-US" dirty="0" err="1">
                <a:latin typeface="Rubik"/>
              </a:rPr>
              <a:t>dapat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mendapat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bantuan</a:t>
            </a:r>
            <a:r>
              <a:rPr lang="en-US" dirty="0">
                <a:latin typeface="Rubik"/>
              </a:rPr>
              <a:t> </a:t>
            </a:r>
            <a:r>
              <a:rPr lang="en-US" dirty="0" err="1">
                <a:latin typeface="Rubik"/>
              </a:rPr>
              <a:t>dari</a:t>
            </a:r>
            <a:r>
              <a:rPr lang="en-US" dirty="0">
                <a:latin typeface="Rubik"/>
              </a:rPr>
              <a:t> Help International</a:t>
            </a:r>
          </a:p>
        </p:txBody>
      </p:sp>
    </p:spTree>
    <p:extLst>
      <p:ext uri="{BB962C8B-B14F-4D97-AF65-F5344CB8AC3E}">
        <p14:creationId xmlns:p14="http://schemas.microsoft.com/office/powerpoint/2010/main" val="192326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4F4C64-8BE2-4A88-B48A-98DFE5117325}"/>
              </a:ext>
            </a:extLst>
          </p:cNvPr>
          <p:cNvSpPr txBox="1"/>
          <p:nvPr/>
        </p:nvSpPr>
        <p:spPr>
          <a:xfrm>
            <a:off x="481263" y="786062"/>
            <a:ext cx="112455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Data Clustering dan Labeling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Dari info heatmap dan data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tersebut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maka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kita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lakukan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penggolongan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berdasarkan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: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	-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Pendapatan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dan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GDPperkapita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Rubik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	-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Kematian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anak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dan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Jumlah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fertiliti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Rubik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	- Kesehatan dan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GDPperkapita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Rubik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	- Harapan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Hidup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dan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Pendapatan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Rubik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	-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Ekspor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dan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Impor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Rubik"/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Rubik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Dari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penggolongan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tersebut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nanti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maka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kita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akan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menentukan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klasifikasi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apa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saja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yang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menentukan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negara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tersebut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sangat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membutuhkan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dengan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mengecek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Sihoulette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Score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untuk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menentukan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syarat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klasifikasi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 yang paling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Rubik"/>
              </a:rPr>
              <a:t>baik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ubik"/>
              </a:rPr>
              <a:t>.</a:t>
            </a: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7010739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963</TotalTime>
  <Words>1220</Words>
  <Application>Microsoft Office PowerPoint</Application>
  <PresentationFormat>Widescreen</PresentationFormat>
  <Paragraphs>401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Rubik</vt:lpstr>
      <vt:lpstr>Wingdings 2</vt:lpstr>
      <vt:lpstr>Dividend</vt:lpstr>
      <vt:lpstr>FINAL PROJECT</vt:lpstr>
      <vt:lpstr>KluSTER NEGARA - HELP International</vt:lpstr>
      <vt:lpstr>Daftar ISi</vt:lpstr>
      <vt:lpstr>Latar BElakang</vt:lpstr>
      <vt:lpstr>Data &amp;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 &amp; Keputusan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Fahri Putra</dc:creator>
  <cp:lastModifiedBy>Fahri Putra</cp:lastModifiedBy>
  <cp:revision>7</cp:revision>
  <dcterms:created xsi:type="dcterms:W3CDTF">2021-08-05T10:10:45Z</dcterms:created>
  <dcterms:modified xsi:type="dcterms:W3CDTF">2021-08-08T04:08:38Z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