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p:restoredTop sz="94648"/>
  </p:normalViewPr>
  <p:slideViewPr>
    <p:cSldViewPr snapToGrid="0">
      <p:cViewPr varScale="1">
        <p:scale>
          <a:sx n="67" d="100"/>
          <a:sy n="67" d="100"/>
        </p:scale>
        <p:origin x="200"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B6E5-2E63-76DC-9EF9-8A3199CF46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7776729-8221-75E7-0BBF-2F31A77C3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0FB9265-5856-B7BA-A4CA-A2FF0379F3AC}"/>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5" name="Footer Placeholder 4">
            <a:extLst>
              <a:ext uri="{FF2B5EF4-FFF2-40B4-BE49-F238E27FC236}">
                <a16:creationId xmlns:a16="http://schemas.microsoft.com/office/drawing/2014/main" id="{E2438F9E-881A-471C-F338-0F2C2047A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B5FCE-7B98-4460-8528-90FB7C397116}"/>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183857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643E-E788-F7B6-87BF-6278E39D472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9B6C42-51F5-19BE-DEEE-8710F07104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3324A4-A998-81F7-5712-8A210EF1A2BC}"/>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5" name="Footer Placeholder 4">
            <a:extLst>
              <a:ext uri="{FF2B5EF4-FFF2-40B4-BE49-F238E27FC236}">
                <a16:creationId xmlns:a16="http://schemas.microsoft.com/office/drawing/2014/main" id="{D16BA88D-CDDC-A8AF-83F9-FEB4BAB79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52F36-39A5-9025-AC60-003DADCC2743}"/>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184674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CC385-5DAD-E351-F859-5CDBE901A0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C16F24-87D4-62ED-6A61-C62C36A42F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C52464-7494-FDC9-EC9E-F54645DB4162}"/>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5" name="Footer Placeholder 4">
            <a:extLst>
              <a:ext uri="{FF2B5EF4-FFF2-40B4-BE49-F238E27FC236}">
                <a16:creationId xmlns:a16="http://schemas.microsoft.com/office/drawing/2014/main" id="{8770F35B-576E-7E54-06B9-B527BAFE2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B28F-A560-2C83-0A63-5CF1402378EB}"/>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97319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0B28-E8A4-151D-F371-0D3B31C7DE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C0EFE3-6F1F-3AA7-6A71-110D1E2D68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056042-018E-764E-1FD3-684F208E5ABF}"/>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5" name="Footer Placeholder 4">
            <a:extLst>
              <a:ext uri="{FF2B5EF4-FFF2-40B4-BE49-F238E27FC236}">
                <a16:creationId xmlns:a16="http://schemas.microsoft.com/office/drawing/2014/main" id="{CAE25E51-397E-9A96-E8AF-8ECD7E802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56978-D3CB-1A68-7C69-423AA32DEB41}"/>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9870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2128-A36F-301A-EB64-F97706565D2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A171570-A810-C24D-6231-06BF9058C1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BE168C-4129-7395-7EC5-9F994FD71388}"/>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5" name="Footer Placeholder 4">
            <a:extLst>
              <a:ext uri="{FF2B5EF4-FFF2-40B4-BE49-F238E27FC236}">
                <a16:creationId xmlns:a16="http://schemas.microsoft.com/office/drawing/2014/main" id="{5DA00386-B95A-E869-78CB-9AEA77DC0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A874B-1731-0611-D424-413EDAEF7871}"/>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358127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32A4-9074-0DE5-20AC-E2212312D6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0FFE9E-ED08-ACA9-5AC9-A5A2816E94C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A0D1194-99AB-BDE0-93C3-A3FAC5A0A70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758834B-6FDA-91F8-D9AF-D026736F7CEC}"/>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6" name="Footer Placeholder 5">
            <a:extLst>
              <a:ext uri="{FF2B5EF4-FFF2-40B4-BE49-F238E27FC236}">
                <a16:creationId xmlns:a16="http://schemas.microsoft.com/office/drawing/2014/main" id="{9885640C-7BE8-2142-DF23-0BB97A8E0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1F611-8A94-305C-F4D1-CF785BEB746B}"/>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410444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08AA-8A05-8C49-26FE-A27621D1EF0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B176C4B-1667-2586-C668-FE374DEC3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B51688-2F4B-B5D3-F823-308F4963AF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DB6FFC5-6A95-C284-F717-6938118C9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071BFB0-ED8B-FEEB-7604-EC66C5D53D0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3A2645-99F6-B866-1288-B2729675EF86}"/>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8" name="Footer Placeholder 7">
            <a:extLst>
              <a:ext uri="{FF2B5EF4-FFF2-40B4-BE49-F238E27FC236}">
                <a16:creationId xmlns:a16="http://schemas.microsoft.com/office/drawing/2014/main" id="{CB339A47-5D46-25D7-403B-1B30842C09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C20F38-B5DC-5F65-A0C8-8BC823942916}"/>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308715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7CE0-8EDC-2EC9-111B-E27A53EFDA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FEC1DD-9CAA-85AF-9553-7BE6F9818125}"/>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4" name="Footer Placeholder 3">
            <a:extLst>
              <a:ext uri="{FF2B5EF4-FFF2-40B4-BE49-F238E27FC236}">
                <a16:creationId xmlns:a16="http://schemas.microsoft.com/office/drawing/2014/main" id="{A0CE3243-590F-37FC-A3C8-123CB71BAF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9BDF6-8936-3089-34B2-7FF5939D6432}"/>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363749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67AEB-2303-9A4D-7B8E-70CD066262AA}"/>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3" name="Footer Placeholder 2">
            <a:extLst>
              <a:ext uri="{FF2B5EF4-FFF2-40B4-BE49-F238E27FC236}">
                <a16:creationId xmlns:a16="http://schemas.microsoft.com/office/drawing/2014/main" id="{EC8E04C8-D29F-C731-101D-76EE041252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E22B33-38D7-5568-30D9-B745CB49A3C4}"/>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146380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C4CF-BE99-820D-B21C-A6E3B6B22A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B488CBE-63A9-FD23-E362-9BE229BEB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4B05037-9170-1975-6CF1-6592127BE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9C23A1-9091-43F2-7F5A-A346C12357D4}"/>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6" name="Footer Placeholder 5">
            <a:extLst>
              <a:ext uri="{FF2B5EF4-FFF2-40B4-BE49-F238E27FC236}">
                <a16:creationId xmlns:a16="http://schemas.microsoft.com/office/drawing/2014/main" id="{487781B1-3CAF-4AA2-5F00-BCC2D0FD9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0AAC3-CEB5-BBD2-2877-2401D3A892CB}"/>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109777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11CC-7172-E9E5-5317-CA162C802A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294F665-AB3B-DBFD-3A24-BDAE033BF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4C0B6B-8F68-60F2-0426-CE92A3E90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A4D3C7-8F82-346A-E66C-2F0E3CAABBC3}"/>
              </a:ext>
            </a:extLst>
          </p:cNvPr>
          <p:cNvSpPr>
            <a:spLocks noGrp="1"/>
          </p:cNvSpPr>
          <p:nvPr>
            <p:ph type="dt" sz="half" idx="10"/>
          </p:nvPr>
        </p:nvSpPr>
        <p:spPr/>
        <p:txBody>
          <a:bodyPr/>
          <a:lstStyle/>
          <a:p>
            <a:fld id="{597763B3-8E70-F440-9CAC-DC385FAD12C1}" type="datetimeFigureOut">
              <a:rPr lang="en-US" smtClean="0"/>
              <a:t>1/28/24</a:t>
            </a:fld>
            <a:endParaRPr lang="en-US"/>
          </a:p>
        </p:txBody>
      </p:sp>
      <p:sp>
        <p:nvSpPr>
          <p:cNvPr id="6" name="Footer Placeholder 5">
            <a:extLst>
              <a:ext uri="{FF2B5EF4-FFF2-40B4-BE49-F238E27FC236}">
                <a16:creationId xmlns:a16="http://schemas.microsoft.com/office/drawing/2014/main" id="{A326A07D-329F-D6CF-270E-1E6A53715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53E16-FCFA-3E81-C235-B527BF531618}"/>
              </a:ext>
            </a:extLst>
          </p:cNvPr>
          <p:cNvSpPr>
            <a:spLocks noGrp="1"/>
          </p:cNvSpPr>
          <p:nvPr>
            <p:ph type="sldNum" sz="quarter" idx="12"/>
          </p:nvPr>
        </p:nvSpPr>
        <p:spPr/>
        <p:txBody>
          <a:bodyPr/>
          <a:lstStyle/>
          <a:p>
            <a:fld id="{33A38807-AD8B-2B4C-B505-F647DEFB2E97}" type="slidenum">
              <a:rPr lang="en-US" smtClean="0"/>
              <a:t>‹#›</a:t>
            </a:fld>
            <a:endParaRPr lang="en-US"/>
          </a:p>
        </p:txBody>
      </p:sp>
    </p:spTree>
    <p:extLst>
      <p:ext uri="{BB962C8B-B14F-4D97-AF65-F5344CB8AC3E}">
        <p14:creationId xmlns:p14="http://schemas.microsoft.com/office/powerpoint/2010/main" val="219767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26986-EB50-5E3E-A2ED-76E6AD6CA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5CD0F8-B193-6860-FA63-AB8BB0164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E4D662-1638-E025-4165-AD1F0D592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7763B3-8E70-F440-9CAC-DC385FAD12C1}" type="datetimeFigureOut">
              <a:rPr lang="en-US" smtClean="0"/>
              <a:t>1/28/24</a:t>
            </a:fld>
            <a:endParaRPr lang="en-US"/>
          </a:p>
        </p:txBody>
      </p:sp>
      <p:sp>
        <p:nvSpPr>
          <p:cNvPr id="5" name="Footer Placeholder 4">
            <a:extLst>
              <a:ext uri="{FF2B5EF4-FFF2-40B4-BE49-F238E27FC236}">
                <a16:creationId xmlns:a16="http://schemas.microsoft.com/office/drawing/2014/main" id="{FF117827-E26C-2986-A7B6-971676B00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00FC0E-1E37-B9F5-60E9-47C561FBF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A38807-AD8B-2B4C-B505-F647DEFB2E97}" type="slidenum">
              <a:rPr lang="en-US" smtClean="0"/>
              <a:t>‹#›</a:t>
            </a:fld>
            <a:endParaRPr lang="en-US"/>
          </a:p>
        </p:txBody>
      </p:sp>
    </p:spTree>
    <p:extLst>
      <p:ext uri="{BB962C8B-B14F-4D97-AF65-F5344CB8AC3E}">
        <p14:creationId xmlns:p14="http://schemas.microsoft.com/office/powerpoint/2010/main" val="215981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6479-7C34-60F4-B05C-359DBCD11AAF}"/>
              </a:ext>
            </a:extLst>
          </p:cNvPr>
          <p:cNvSpPr>
            <a:spLocks noGrp="1"/>
          </p:cNvSpPr>
          <p:nvPr>
            <p:ph type="ctrTitle"/>
          </p:nvPr>
        </p:nvSpPr>
        <p:spPr>
          <a:xfrm>
            <a:off x="1071796" y="868362"/>
            <a:ext cx="10048407" cy="2387600"/>
          </a:xfrm>
        </p:spPr>
        <p:txBody>
          <a:bodyPr>
            <a:normAutofit fontScale="90000"/>
          </a:bodyPr>
          <a:lstStyle/>
          <a:p>
            <a:r>
              <a:rPr lang="en-US" dirty="0"/>
              <a:t>Prediction of Electrification Rates in the Energy Transition from Fossil Energy to Renewable Energy</a:t>
            </a:r>
          </a:p>
        </p:txBody>
      </p:sp>
      <p:sp>
        <p:nvSpPr>
          <p:cNvPr id="3" name="Subtitle 2">
            <a:extLst>
              <a:ext uri="{FF2B5EF4-FFF2-40B4-BE49-F238E27FC236}">
                <a16:creationId xmlns:a16="http://schemas.microsoft.com/office/drawing/2014/main" id="{2E32DCD4-68CC-3E29-2F39-8136E181905C}"/>
              </a:ext>
            </a:extLst>
          </p:cNvPr>
          <p:cNvSpPr>
            <a:spLocks noGrp="1"/>
          </p:cNvSpPr>
          <p:nvPr>
            <p:ph type="subTitle" idx="1"/>
          </p:nvPr>
        </p:nvSpPr>
        <p:spPr/>
        <p:txBody>
          <a:bodyPr>
            <a:normAutofit lnSpcReduction="10000"/>
          </a:bodyPr>
          <a:lstStyle/>
          <a:p>
            <a:r>
              <a:rPr lang="en-US" dirty="0"/>
              <a:t>Ahmad </a:t>
            </a:r>
            <a:r>
              <a:rPr lang="en-US" dirty="0" err="1"/>
              <a:t>Fahrian</a:t>
            </a:r>
            <a:r>
              <a:rPr lang="en-US" dirty="0"/>
              <a:t> Aditya</a:t>
            </a:r>
          </a:p>
          <a:p>
            <a:endParaRPr lang="en-US" dirty="0"/>
          </a:p>
          <a:p>
            <a:r>
              <a:rPr lang="en-US" dirty="0"/>
              <a:t>Final Project Data Science</a:t>
            </a:r>
          </a:p>
          <a:p>
            <a:r>
              <a:rPr lang="en-US" dirty="0" err="1"/>
              <a:t>Dibimbing</a:t>
            </a:r>
            <a:endParaRPr lang="en-US" dirty="0"/>
          </a:p>
        </p:txBody>
      </p:sp>
    </p:spTree>
    <p:extLst>
      <p:ext uri="{BB962C8B-B14F-4D97-AF65-F5344CB8AC3E}">
        <p14:creationId xmlns:p14="http://schemas.microsoft.com/office/powerpoint/2010/main" val="348118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1D929-C99B-4075-EE48-3142FDDD7F3A}"/>
              </a:ext>
            </a:extLst>
          </p:cNvPr>
          <p:cNvSpPr>
            <a:spLocks noGrp="1"/>
          </p:cNvSpPr>
          <p:nvPr>
            <p:ph idx="1"/>
          </p:nvPr>
        </p:nvSpPr>
        <p:spPr>
          <a:xfrm>
            <a:off x="2569563" y="388742"/>
            <a:ext cx="4603229" cy="577516"/>
          </a:xfrm>
        </p:spPr>
        <p:txBody>
          <a:bodyPr>
            <a:noAutofit/>
          </a:bodyPr>
          <a:lstStyle/>
          <a:p>
            <a:pPr marL="0" indent="0">
              <a:buNone/>
            </a:pPr>
            <a:r>
              <a:rPr lang="en-US" b="1" dirty="0"/>
              <a:t>Background Final Project</a:t>
            </a:r>
          </a:p>
        </p:txBody>
      </p:sp>
      <p:sp>
        <p:nvSpPr>
          <p:cNvPr id="7" name="TextBox 6">
            <a:extLst>
              <a:ext uri="{FF2B5EF4-FFF2-40B4-BE49-F238E27FC236}">
                <a16:creationId xmlns:a16="http://schemas.microsoft.com/office/drawing/2014/main" id="{EDE3F7B5-20DE-07C3-583E-14DE85A94A91}"/>
              </a:ext>
            </a:extLst>
          </p:cNvPr>
          <p:cNvSpPr txBox="1"/>
          <p:nvPr/>
        </p:nvSpPr>
        <p:spPr>
          <a:xfrm>
            <a:off x="608976" y="1167335"/>
            <a:ext cx="8705146" cy="2554545"/>
          </a:xfrm>
          <a:prstGeom prst="rect">
            <a:avLst/>
          </a:prstGeom>
          <a:noFill/>
        </p:spPr>
        <p:txBody>
          <a:bodyPr wrap="square" rtlCol="0">
            <a:spAutoFit/>
          </a:bodyPr>
          <a:lstStyle/>
          <a:p>
            <a:pPr algn="ctr"/>
            <a:r>
              <a:rPr lang="en-US" sz="2000" dirty="0"/>
              <a:t>In recent decades, the world has witnessed a significant shift in the energy paradigm, particularly in efforts to reduce dependence on fossil energy resources through the transition to renewable energy. A crucial aspect of the energy transition is electrification, referring to the increased use of electricity across various economic sectors, such as transportation, industry, and households. Electrification plays a pivotal role in reducing greenhouse gas emissions, replacing conventional energy sources with energy generated from renewable sources like solar, wind, and water.</a:t>
            </a:r>
          </a:p>
        </p:txBody>
      </p:sp>
      <p:sp>
        <p:nvSpPr>
          <p:cNvPr id="8" name="Content Placeholder 2">
            <a:extLst>
              <a:ext uri="{FF2B5EF4-FFF2-40B4-BE49-F238E27FC236}">
                <a16:creationId xmlns:a16="http://schemas.microsoft.com/office/drawing/2014/main" id="{93D0F168-E66B-C622-2080-A1BAED3AF89B}"/>
              </a:ext>
            </a:extLst>
          </p:cNvPr>
          <p:cNvSpPr txBox="1">
            <a:spLocks/>
          </p:cNvSpPr>
          <p:nvPr/>
        </p:nvSpPr>
        <p:spPr>
          <a:xfrm>
            <a:off x="5517805" y="4164926"/>
            <a:ext cx="3950368" cy="577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Objective</a:t>
            </a:r>
          </a:p>
        </p:txBody>
      </p:sp>
      <p:sp>
        <p:nvSpPr>
          <p:cNvPr id="9" name="TextBox 8">
            <a:extLst>
              <a:ext uri="{FF2B5EF4-FFF2-40B4-BE49-F238E27FC236}">
                <a16:creationId xmlns:a16="http://schemas.microsoft.com/office/drawing/2014/main" id="{84A1087B-1CA6-2F7D-ED69-36E415AB6069}"/>
              </a:ext>
            </a:extLst>
          </p:cNvPr>
          <p:cNvSpPr txBox="1"/>
          <p:nvPr/>
        </p:nvSpPr>
        <p:spPr>
          <a:xfrm>
            <a:off x="3627168" y="4771646"/>
            <a:ext cx="7944294" cy="1631216"/>
          </a:xfrm>
          <a:prstGeom prst="rect">
            <a:avLst/>
          </a:prstGeom>
          <a:noFill/>
        </p:spPr>
        <p:txBody>
          <a:bodyPr wrap="square" rtlCol="0">
            <a:spAutoFit/>
          </a:bodyPr>
          <a:lstStyle/>
          <a:p>
            <a:pPr algn="ctr"/>
            <a:r>
              <a:rPr lang="en-GB" sz="2000" dirty="0"/>
              <a:t>The objective of this final data science project is to predict the electrification rate during the energy transition until the year 2050 by utilizing data on the increase in electrification from 2012 to the present. It is anticipated that this project will provide insights into the projections of achieving the target for net zero emissions by 2050.</a:t>
            </a:r>
            <a:endParaRPr lang="en-US" sz="2000" dirty="0"/>
          </a:p>
        </p:txBody>
      </p:sp>
    </p:spTree>
    <p:extLst>
      <p:ext uri="{BB962C8B-B14F-4D97-AF65-F5344CB8AC3E}">
        <p14:creationId xmlns:p14="http://schemas.microsoft.com/office/powerpoint/2010/main" val="142139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54CC-7AF1-3E32-ABFA-8228465C2536}"/>
              </a:ext>
            </a:extLst>
          </p:cNvPr>
          <p:cNvSpPr>
            <a:spLocks noGrp="1"/>
          </p:cNvSpPr>
          <p:nvPr>
            <p:ph type="title"/>
          </p:nvPr>
        </p:nvSpPr>
        <p:spPr>
          <a:xfrm>
            <a:off x="388495" y="174052"/>
            <a:ext cx="6611911" cy="1013970"/>
          </a:xfrm>
        </p:spPr>
        <p:txBody>
          <a:bodyPr/>
          <a:lstStyle/>
          <a:p>
            <a:r>
              <a:rPr lang="en-US" dirty="0"/>
              <a:t>Diagram Flow</a:t>
            </a:r>
          </a:p>
        </p:txBody>
      </p:sp>
      <p:sp>
        <p:nvSpPr>
          <p:cNvPr id="4" name="Rounded Rectangle 3">
            <a:extLst>
              <a:ext uri="{FF2B5EF4-FFF2-40B4-BE49-F238E27FC236}">
                <a16:creationId xmlns:a16="http://schemas.microsoft.com/office/drawing/2014/main" id="{E1C0A5BD-0073-2425-6B31-57625B0DDC19}"/>
              </a:ext>
            </a:extLst>
          </p:cNvPr>
          <p:cNvSpPr/>
          <p:nvPr/>
        </p:nvSpPr>
        <p:spPr>
          <a:xfrm>
            <a:off x="1295400" y="1447800"/>
            <a:ext cx="2287772" cy="14442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Define Project Objectives and Scope</a:t>
            </a:r>
          </a:p>
        </p:txBody>
      </p:sp>
      <p:sp>
        <p:nvSpPr>
          <p:cNvPr id="5" name="Rounded Rectangle 4">
            <a:extLst>
              <a:ext uri="{FF2B5EF4-FFF2-40B4-BE49-F238E27FC236}">
                <a16:creationId xmlns:a16="http://schemas.microsoft.com/office/drawing/2014/main" id="{6A84DAD7-CF19-2E66-85F7-465DCF9B8B07}"/>
              </a:ext>
            </a:extLst>
          </p:cNvPr>
          <p:cNvSpPr/>
          <p:nvPr/>
        </p:nvSpPr>
        <p:spPr>
          <a:xfrm>
            <a:off x="4712634" y="1485900"/>
            <a:ext cx="2287772" cy="14442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Collection and Exploration</a:t>
            </a:r>
          </a:p>
        </p:txBody>
      </p:sp>
      <p:sp>
        <p:nvSpPr>
          <p:cNvPr id="6" name="Rounded Rectangle 5">
            <a:extLst>
              <a:ext uri="{FF2B5EF4-FFF2-40B4-BE49-F238E27FC236}">
                <a16:creationId xmlns:a16="http://schemas.microsoft.com/office/drawing/2014/main" id="{ED47283F-7AAA-977E-ACB9-132165C16724}"/>
              </a:ext>
            </a:extLst>
          </p:cNvPr>
          <p:cNvSpPr/>
          <p:nvPr/>
        </p:nvSpPr>
        <p:spPr>
          <a:xfrm>
            <a:off x="8129868" y="1485900"/>
            <a:ext cx="2287772" cy="14442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Define Variables and Metrics</a:t>
            </a:r>
          </a:p>
        </p:txBody>
      </p:sp>
      <p:sp>
        <p:nvSpPr>
          <p:cNvPr id="7" name="Rounded Rectangle 6">
            <a:extLst>
              <a:ext uri="{FF2B5EF4-FFF2-40B4-BE49-F238E27FC236}">
                <a16:creationId xmlns:a16="http://schemas.microsoft.com/office/drawing/2014/main" id="{837E1D55-8E2A-DF99-7F5B-F524DD318A6A}"/>
              </a:ext>
            </a:extLst>
          </p:cNvPr>
          <p:cNvSpPr/>
          <p:nvPr/>
        </p:nvSpPr>
        <p:spPr>
          <a:xfrm>
            <a:off x="8129868" y="3927844"/>
            <a:ext cx="2287772" cy="14442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Development</a:t>
            </a:r>
          </a:p>
        </p:txBody>
      </p:sp>
      <p:sp>
        <p:nvSpPr>
          <p:cNvPr id="8" name="Rounded Rectangle 7">
            <a:extLst>
              <a:ext uri="{FF2B5EF4-FFF2-40B4-BE49-F238E27FC236}">
                <a16:creationId xmlns:a16="http://schemas.microsoft.com/office/drawing/2014/main" id="{1108C5B4-4C62-4C57-E124-72066D42D388}"/>
              </a:ext>
            </a:extLst>
          </p:cNvPr>
          <p:cNvSpPr/>
          <p:nvPr/>
        </p:nvSpPr>
        <p:spPr>
          <a:xfrm>
            <a:off x="4805422" y="3927844"/>
            <a:ext cx="2287772" cy="14442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Evaluation and Interpretation</a:t>
            </a:r>
          </a:p>
        </p:txBody>
      </p:sp>
      <p:sp>
        <p:nvSpPr>
          <p:cNvPr id="9" name="Rounded Rectangle 8">
            <a:extLst>
              <a:ext uri="{FF2B5EF4-FFF2-40B4-BE49-F238E27FC236}">
                <a16:creationId xmlns:a16="http://schemas.microsoft.com/office/drawing/2014/main" id="{B286AD9B-373B-61FE-B186-0575CA66781E}"/>
              </a:ext>
            </a:extLst>
          </p:cNvPr>
          <p:cNvSpPr/>
          <p:nvPr/>
        </p:nvSpPr>
        <p:spPr>
          <a:xfrm>
            <a:off x="1295400" y="3927844"/>
            <a:ext cx="2287772" cy="14442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Report Generation</a:t>
            </a:r>
          </a:p>
        </p:txBody>
      </p:sp>
      <p:sp>
        <p:nvSpPr>
          <p:cNvPr id="10" name="Right Arrow 9">
            <a:extLst>
              <a:ext uri="{FF2B5EF4-FFF2-40B4-BE49-F238E27FC236}">
                <a16:creationId xmlns:a16="http://schemas.microsoft.com/office/drawing/2014/main" id="{4CB7183C-62AB-680D-3E1F-D367A17C5072}"/>
              </a:ext>
            </a:extLst>
          </p:cNvPr>
          <p:cNvSpPr/>
          <p:nvPr/>
        </p:nvSpPr>
        <p:spPr>
          <a:xfrm>
            <a:off x="3583172" y="2062716"/>
            <a:ext cx="1129462" cy="1072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a:extLst>
              <a:ext uri="{FF2B5EF4-FFF2-40B4-BE49-F238E27FC236}">
                <a16:creationId xmlns:a16="http://schemas.microsoft.com/office/drawing/2014/main" id="{98A87FF8-39D1-DADA-0F3A-AEFB47AFBE5B}"/>
              </a:ext>
            </a:extLst>
          </p:cNvPr>
          <p:cNvSpPr/>
          <p:nvPr/>
        </p:nvSpPr>
        <p:spPr>
          <a:xfrm>
            <a:off x="7000406" y="2078498"/>
            <a:ext cx="1129462" cy="1072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a:extLst>
              <a:ext uri="{FF2B5EF4-FFF2-40B4-BE49-F238E27FC236}">
                <a16:creationId xmlns:a16="http://schemas.microsoft.com/office/drawing/2014/main" id="{3E11456F-8CCB-F0CF-3FB3-C44B96D1F997}"/>
              </a:ext>
            </a:extLst>
          </p:cNvPr>
          <p:cNvSpPr/>
          <p:nvPr/>
        </p:nvSpPr>
        <p:spPr>
          <a:xfrm rot="5400000">
            <a:off x="8836738" y="3383616"/>
            <a:ext cx="979081" cy="10937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ight Arrow 12">
            <a:extLst>
              <a:ext uri="{FF2B5EF4-FFF2-40B4-BE49-F238E27FC236}">
                <a16:creationId xmlns:a16="http://schemas.microsoft.com/office/drawing/2014/main" id="{720373E5-51C8-2B14-15B0-975FA4CD8F69}"/>
              </a:ext>
            </a:extLst>
          </p:cNvPr>
          <p:cNvSpPr/>
          <p:nvPr/>
        </p:nvSpPr>
        <p:spPr>
          <a:xfrm rot="10800000">
            <a:off x="7093194" y="4617602"/>
            <a:ext cx="1036674" cy="10721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ight Arrow 13">
            <a:extLst>
              <a:ext uri="{FF2B5EF4-FFF2-40B4-BE49-F238E27FC236}">
                <a16:creationId xmlns:a16="http://schemas.microsoft.com/office/drawing/2014/main" id="{51141B35-BFC6-6D2F-BA78-0EBA6C739591}"/>
              </a:ext>
            </a:extLst>
          </p:cNvPr>
          <p:cNvSpPr/>
          <p:nvPr/>
        </p:nvSpPr>
        <p:spPr>
          <a:xfrm rot="10800000">
            <a:off x="3583172" y="4542760"/>
            <a:ext cx="1222249" cy="1453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EE96D499-1267-6DA7-F700-E95742DEE813}"/>
              </a:ext>
            </a:extLst>
          </p:cNvPr>
          <p:cNvSpPr/>
          <p:nvPr/>
        </p:nvSpPr>
        <p:spPr>
          <a:xfrm>
            <a:off x="5856520" y="626406"/>
            <a:ext cx="1236673" cy="4544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Data Cleaning</a:t>
            </a:r>
          </a:p>
        </p:txBody>
      </p:sp>
      <p:cxnSp>
        <p:nvCxnSpPr>
          <p:cNvPr id="17" name="Straight Arrow Connector 16">
            <a:extLst>
              <a:ext uri="{FF2B5EF4-FFF2-40B4-BE49-F238E27FC236}">
                <a16:creationId xmlns:a16="http://schemas.microsoft.com/office/drawing/2014/main" id="{27C3EF20-C09A-9CD7-94DE-8C699D392846}"/>
              </a:ext>
            </a:extLst>
          </p:cNvPr>
          <p:cNvCxnSpPr>
            <a:cxnSpLocks/>
            <a:stCxn id="5" idx="0"/>
            <a:endCxn id="15" idx="2"/>
          </p:cNvCxnSpPr>
          <p:nvPr/>
        </p:nvCxnSpPr>
        <p:spPr>
          <a:xfrm flipV="1">
            <a:off x="5856520" y="1080810"/>
            <a:ext cx="618337" cy="4050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Rounded Rectangle 20">
            <a:extLst>
              <a:ext uri="{FF2B5EF4-FFF2-40B4-BE49-F238E27FC236}">
                <a16:creationId xmlns:a16="http://schemas.microsoft.com/office/drawing/2014/main" id="{0C4E4EE5-40D5-468B-5EFC-05DD5CF99D82}"/>
              </a:ext>
            </a:extLst>
          </p:cNvPr>
          <p:cNvSpPr/>
          <p:nvPr/>
        </p:nvSpPr>
        <p:spPr>
          <a:xfrm>
            <a:off x="9599304" y="5896777"/>
            <a:ext cx="1236673" cy="4544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Data Training</a:t>
            </a:r>
          </a:p>
        </p:txBody>
      </p:sp>
      <p:sp>
        <p:nvSpPr>
          <p:cNvPr id="22" name="Rounded Rectangle 21">
            <a:extLst>
              <a:ext uri="{FF2B5EF4-FFF2-40B4-BE49-F238E27FC236}">
                <a16:creationId xmlns:a16="http://schemas.microsoft.com/office/drawing/2014/main" id="{F6B49020-2F97-2A1D-D005-093BAF38E274}"/>
              </a:ext>
            </a:extLst>
          </p:cNvPr>
          <p:cNvSpPr/>
          <p:nvPr/>
        </p:nvSpPr>
        <p:spPr>
          <a:xfrm>
            <a:off x="7882518" y="5896777"/>
            <a:ext cx="1236673" cy="4544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Data Splitting</a:t>
            </a:r>
          </a:p>
        </p:txBody>
      </p:sp>
      <p:sp>
        <p:nvSpPr>
          <p:cNvPr id="23" name="Rounded Rectangle 22">
            <a:extLst>
              <a:ext uri="{FF2B5EF4-FFF2-40B4-BE49-F238E27FC236}">
                <a16:creationId xmlns:a16="http://schemas.microsoft.com/office/drawing/2014/main" id="{EB42D1D4-81B9-099C-2B9D-CACD76ABE779}"/>
              </a:ext>
            </a:extLst>
          </p:cNvPr>
          <p:cNvSpPr/>
          <p:nvPr/>
        </p:nvSpPr>
        <p:spPr>
          <a:xfrm>
            <a:off x="10835977" y="4381795"/>
            <a:ext cx="1236673" cy="68603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Regression Model</a:t>
            </a:r>
          </a:p>
          <a:p>
            <a:pPr algn="ctr"/>
            <a:r>
              <a:rPr lang="en-US" sz="1400" dirty="0"/>
              <a:t>(Supervised)</a:t>
            </a:r>
          </a:p>
        </p:txBody>
      </p:sp>
      <p:cxnSp>
        <p:nvCxnSpPr>
          <p:cNvPr id="24" name="Straight Arrow Connector 23">
            <a:extLst>
              <a:ext uri="{FF2B5EF4-FFF2-40B4-BE49-F238E27FC236}">
                <a16:creationId xmlns:a16="http://schemas.microsoft.com/office/drawing/2014/main" id="{40C03294-7B5E-4698-C471-D8C9A5FC6C31}"/>
              </a:ext>
            </a:extLst>
          </p:cNvPr>
          <p:cNvCxnSpPr>
            <a:cxnSpLocks/>
          </p:cNvCxnSpPr>
          <p:nvPr/>
        </p:nvCxnSpPr>
        <p:spPr>
          <a:xfrm>
            <a:off x="10417640" y="4744749"/>
            <a:ext cx="41833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D8CD8AD8-A40D-9481-C9ED-DA94FA058720}"/>
              </a:ext>
            </a:extLst>
          </p:cNvPr>
          <p:cNvCxnSpPr>
            <a:cxnSpLocks/>
            <a:stCxn id="7" idx="2"/>
          </p:cNvCxnSpPr>
          <p:nvPr/>
        </p:nvCxnSpPr>
        <p:spPr>
          <a:xfrm flipH="1">
            <a:off x="8500854" y="5372100"/>
            <a:ext cx="772900" cy="5246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2E5CF335-0B3D-4C93-3032-029B0942AB86}"/>
              </a:ext>
            </a:extLst>
          </p:cNvPr>
          <p:cNvCxnSpPr>
            <a:cxnSpLocks/>
            <a:endCxn id="21" idx="0"/>
          </p:cNvCxnSpPr>
          <p:nvPr/>
        </p:nvCxnSpPr>
        <p:spPr>
          <a:xfrm>
            <a:off x="9380966" y="5372100"/>
            <a:ext cx="836675" cy="5246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1235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61</TotalTime>
  <Words>212</Words>
  <Application>Microsoft Macintosh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Prediction of Electrification Rates in the Energy Transition from Fossil Energy to Renewable Energy</vt:lpstr>
      <vt:lpstr>PowerPoint Presentation</vt:lpstr>
      <vt:lpstr>Diagram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Electrification Rates in the Energy Transition from Fossil Energy to Renewable Energy</dc:title>
  <dc:creator>ahmad fahrian</dc:creator>
  <cp:lastModifiedBy>ahmad fahrian</cp:lastModifiedBy>
  <cp:revision>1</cp:revision>
  <dcterms:created xsi:type="dcterms:W3CDTF">2024-01-28T05:36:30Z</dcterms:created>
  <dcterms:modified xsi:type="dcterms:W3CDTF">2024-01-28T06:37:53Z</dcterms:modified>
</cp:coreProperties>
</file>