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9"/>
  </p:notesMasterIdLst>
  <p:handoutMasterIdLst>
    <p:handoutMasterId r:id="rId30"/>
  </p:handoutMasterIdLst>
  <p:sldIdLst>
    <p:sldId id="298" r:id="rId3"/>
    <p:sldId id="300" r:id="rId4"/>
    <p:sldId id="329" r:id="rId5"/>
    <p:sldId id="330" r:id="rId6"/>
    <p:sldId id="331" r:id="rId7"/>
    <p:sldId id="352" r:id="rId8"/>
    <p:sldId id="353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1" r:id="rId27"/>
    <p:sldId id="354" r:id="rId2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42" y="67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73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2023/6/2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62B07D-6940-44AD-8BCB-D79362FCC5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</a:t>
            </a:r>
            <a:r>
              <a:rPr lang="zh-CN" altLang="zh-CN" strike="noStrike" noProof="1">
                <a:sym typeface="+mn-ea"/>
              </a:rPr>
              <a:t>text</a:t>
            </a:r>
            <a:r>
              <a:rPr lang="zh-CN" altLang="en-US" strike="noStrike" noProof="1"/>
              <a:t> style</a:t>
            </a:r>
          </a:p>
          <a:p>
            <a:pPr lvl="1" fontAlgn="base"/>
            <a:r>
              <a:rPr lang="zh-CN" altLang="en-US" strike="noStrike" noProof="1"/>
              <a:t>Second level</a:t>
            </a:r>
          </a:p>
          <a:p>
            <a:pPr lvl="2" fontAlgn="base"/>
            <a:r>
              <a:rPr lang="zh-CN" altLang="en-US" strike="noStrike" noProof="1"/>
              <a:t>Third level</a:t>
            </a:r>
          </a:p>
          <a:p>
            <a:pPr lvl="3" fontAlgn="base"/>
            <a:r>
              <a:rPr lang="zh-CN" altLang="en-US" strike="noStrike" noProof="1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53F7D3-F7A4-4C98-9E6E-ADC2ED0549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</a:t>
            </a:r>
            <a:r>
              <a:rPr lang="zh-CN" altLang="zh-CN" strike="noStrike" noProof="1">
                <a:sym typeface="+mn-ea"/>
              </a:rPr>
              <a:t>text</a:t>
            </a:r>
            <a:r>
              <a:rPr lang="zh-CN" altLang="en-US" strike="noStrike" noProof="1"/>
              <a:t> style</a:t>
            </a:r>
          </a:p>
          <a:p>
            <a:pPr lvl="1" fontAlgn="base"/>
            <a:r>
              <a:rPr lang="zh-CN" altLang="en-US" strike="noStrike" noProof="1"/>
              <a:t>Second level</a:t>
            </a:r>
          </a:p>
          <a:p>
            <a:pPr lvl="2" fontAlgn="base"/>
            <a:r>
              <a:rPr lang="zh-CN" altLang="en-US" strike="noStrike" noProof="1"/>
              <a:t>Third level</a:t>
            </a:r>
          </a:p>
          <a:p>
            <a:pPr lvl="3" fontAlgn="base"/>
            <a:r>
              <a:rPr lang="zh-CN" altLang="en-US" strike="noStrike" noProof="1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53F7D3-F7A4-4C98-9E6E-ADC2ED0549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53F7D3-F7A4-4C98-9E6E-ADC2ED0549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53F7D3-F7A4-4C98-9E6E-ADC2ED0549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69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5"/>
          <p:cNvSpPr txBox="1">
            <a:spLocks noChangeArrowheads="1"/>
          </p:cNvSpPr>
          <p:nvPr/>
        </p:nvSpPr>
        <p:spPr bwMode="auto">
          <a:xfrm>
            <a:off x="1682115" y="2496185"/>
            <a:ext cx="798893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Price Comparison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103" name="文本框 12"/>
          <p:cNvSpPr txBox="1"/>
          <p:nvPr/>
        </p:nvSpPr>
        <p:spPr>
          <a:xfrm>
            <a:off x="2224405" y="3602990"/>
            <a:ext cx="6904038" cy="306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Web Scraping and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A0ADA-0E9C-449B-7DBD-3E9043A88097}"/>
              </a:ext>
            </a:extLst>
          </p:cNvPr>
          <p:cNvSpPr txBox="1"/>
          <p:nvPr/>
        </p:nvSpPr>
        <p:spPr>
          <a:xfrm>
            <a:off x="8692404" y="5166844"/>
            <a:ext cx="334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Seminar Guide :- </a:t>
            </a:r>
          </a:p>
          <a:p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Prof. </a:t>
            </a:r>
            <a:r>
              <a:rPr lang="en-US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Vrushali</a:t>
            </a: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B8BE1-55A4-A9B2-96C6-812753D79AA4}"/>
              </a:ext>
            </a:extLst>
          </p:cNvPr>
          <p:cNvSpPr txBox="1"/>
          <p:nvPr/>
        </p:nvSpPr>
        <p:spPr>
          <a:xfrm>
            <a:off x="954294" y="5260737"/>
            <a:ext cx="334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Seminar In-Charge :-</a:t>
            </a:r>
          </a:p>
          <a:p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Prof. Madhavi sadu</a:t>
            </a:r>
            <a:endParaRPr lang="en-US" sz="20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516907" y="1413946"/>
            <a:ext cx="3175951" cy="3521075"/>
            <a:chOff x="4774641" y="1661728"/>
            <a:chExt cx="3175417" cy="3521645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674742" y="2761626"/>
              <a:ext cx="3521645" cy="13218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4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How it works?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440728" y="3421598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2491740"/>
            <a:ext cx="12183745" cy="1859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Now, let's dive into how our price comparison tool works at a high level.</a:t>
            </a:r>
          </a:p>
          <a:p>
            <a:r>
              <a:rPr lang="en-US" dirty="0">
                <a:solidFill>
                  <a:schemeClr val="bg1"/>
                </a:solidFill>
              </a:rPr>
              <a:t>The process involves three simple steps: searching for a product, retrieving prices from multiple platforms, and displaying the results to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516907" y="1413946"/>
            <a:ext cx="3175951" cy="3521075"/>
            <a:chOff x="4774641" y="1661728"/>
            <a:chExt cx="3175417" cy="3521645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674742" y="2761626"/>
              <a:ext cx="3521645" cy="13218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4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Searching for Product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440728" y="3421598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6510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2491740"/>
            <a:ext cx="12183745" cy="1859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start using our tool, you simply enter the name of the product you're interested in.</a:t>
            </a:r>
          </a:p>
          <a:p>
            <a:r>
              <a:rPr lang="en-US" dirty="0">
                <a:solidFill>
                  <a:schemeClr val="bg1"/>
                </a:solidFill>
              </a:rPr>
              <a:t>This search query serves as the basis for finding the best prices across various e-commerce platforms.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235760" y="1720175"/>
            <a:ext cx="3698239" cy="3430905"/>
            <a:chOff x="4252441" y="1686814"/>
            <a:chExt cx="3697617" cy="3431460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505558" y="2433697"/>
              <a:ext cx="3431460" cy="19376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4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Retrieving Prices from Flipkart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534692" y="3402545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323575"/>
            <a:ext cx="12183745" cy="1859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tool retrieves product prices from popular platforms like Flipkart.</a:t>
            </a:r>
          </a:p>
          <a:p>
            <a:r>
              <a:rPr lang="en-US" dirty="0">
                <a:solidFill>
                  <a:schemeClr val="bg1"/>
                </a:solidFill>
              </a:rPr>
              <a:t>We use web scraping techniques to extract the product name and price information.</a:t>
            </a:r>
          </a:p>
          <a:p>
            <a:r>
              <a:rPr lang="en-US" dirty="0">
                <a:solidFill>
                  <a:schemeClr val="bg1"/>
                </a:solidFill>
              </a:rPr>
              <a:t>Let me show you an example output of the retrieved product name and price from Flipkart.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856E2-F3AB-9006-1091-05857E585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5" t="14957" r="20457" b="11916"/>
          <a:stretch/>
        </p:blipFill>
        <p:spPr>
          <a:xfrm>
            <a:off x="3063713" y="2514050"/>
            <a:ext cx="5392131" cy="4218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424990" y="1541740"/>
            <a:ext cx="3341369" cy="3430905"/>
            <a:chOff x="4609251" y="1697611"/>
            <a:chExt cx="3340807" cy="3431460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677614" y="2629248"/>
              <a:ext cx="3431460" cy="1568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Retrieving Prices from GadgetsNow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521994" y="3422233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5" y="398990"/>
            <a:ext cx="12183745" cy="1859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also retrieve prices from platforms like GadgetsNow.</a:t>
            </a:r>
          </a:p>
          <a:p>
            <a:r>
              <a:rPr lang="en-US" dirty="0">
                <a:solidFill>
                  <a:schemeClr val="bg1"/>
                </a:solidFill>
              </a:rPr>
              <a:t>Through web scraping, we extract the product name and price data from GadgetsNow's website.</a:t>
            </a:r>
          </a:p>
          <a:p>
            <a:r>
              <a:rPr lang="en-US" dirty="0">
                <a:solidFill>
                  <a:schemeClr val="bg1"/>
                </a:solidFill>
              </a:rPr>
              <a:t>Here's an example output showcasing the retrieved information from GadgetsNow.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70138-DE0A-2A84-20E3-1FFE5ACD9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6" t="15670" r="26701" b="11890"/>
          <a:stretch/>
        </p:blipFill>
        <p:spPr>
          <a:xfrm>
            <a:off x="2931735" y="2374446"/>
            <a:ext cx="5608949" cy="43597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424990" y="1541740"/>
            <a:ext cx="3341369" cy="3430905"/>
            <a:chOff x="4609251" y="1697611"/>
            <a:chExt cx="3340807" cy="3431460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677614" y="2629248"/>
              <a:ext cx="3431460" cy="1568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Retrieving Prices from compareRaja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521994" y="3422233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79" y="474097"/>
            <a:ext cx="12183745" cy="1859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Another platform we cover is compareRaja.</a:t>
            </a:r>
          </a:p>
          <a:p>
            <a:r>
              <a:rPr lang="en-US" dirty="0">
                <a:solidFill>
                  <a:schemeClr val="bg1"/>
                </a:solidFill>
              </a:rPr>
              <a:t>We employ web scraping to extract the product name and price from compareRaja's website.</a:t>
            </a:r>
          </a:p>
          <a:p>
            <a:r>
              <a:rPr lang="en-US" dirty="0">
                <a:solidFill>
                  <a:schemeClr val="bg1"/>
                </a:solidFill>
              </a:rPr>
              <a:t>Let's take a look at an example output of the product name and price retrieved from </a:t>
            </a:r>
            <a:r>
              <a:rPr lang="en-US" dirty="0" err="1">
                <a:solidFill>
                  <a:schemeClr val="bg1"/>
                </a:solidFill>
              </a:rPr>
              <a:t>compareRaja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3A530-4C48-06E9-1052-72A642A0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67" y="2861226"/>
            <a:ext cx="6169687" cy="39967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732671" y="1196640"/>
            <a:ext cx="2742516" cy="3521075"/>
            <a:chOff x="5208591" y="1660773"/>
            <a:chExt cx="2742055" cy="3521645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801086" y="3068278"/>
              <a:ext cx="3521645" cy="7066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4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</a:t>
              </a:r>
              <a:r>
                <a:rPr lang="en-US" altLang="zh-CN" sz="4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roup No :-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9" y="2490573"/>
              <a:ext cx="3002048" cy="18620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</a:t>
              </a:r>
              <a:endParaRPr lang="zh-CN" altLang="en-US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440728" y="3421598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522939" y="1444109"/>
            <a:ext cx="3146106" cy="3430905"/>
            <a:chOff x="4804481" y="1697929"/>
            <a:chExt cx="3145577" cy="3431460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626823" y="2875587"/>
              <a:ext cx="3431460" cy="1076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Comparison and Result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521994" y="3422233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92" y="265374"/>
            <a:ext cx="12183745" cy="1859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Now comes the exciting part! Our tool compares the prices from different platforms.</a:t>
            </a:r>
          </a:p>
          <a:p>
            <a:r>
              <a:rPr lang="en-US" dirty="0">
                <a:solidFill>
                  <a:schemeClr val="bg1"/>
                </a:solidFill>
              </a:rPr>
              <a:t>It identifies the platform with the lowest price among the retrieved results.</a:t>
            </a:r>
          </a:p>
          <a:p>
            <a:r>
              <a:rPr lang="en-US" dirty="0">
                <a:solidFill>
                  <a:schemeClr val="bg1"/>
                </a:solidFill>
              </a:rPr>
              <a:t>Here's an example output displaying the lowest price and the corresponding platform.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AA7B4-A23D-B3D9-5AE7-F14698FFC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2" y="3352469"/>
            <a:ext cx="5760279" cy="3240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5E8B8-A418-329C-A9FA-5DACF4F2A9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97" y="3352469"/>
            <a:ext cx="5937264" cy="3240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522939" y="1444109"/>
            <a:ext cx="3146106" cy="3430905"/>
            <a:chOff x="4804481" y="1697929"/>
            <a:chExt cx="3145577" cy="3431460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626823" y="2875587"/>
              <a:ext cx="3431460" cy="1076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Additional Functionality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521994" y="3422233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2491740"/>
            <a:ext cx="12183745" cy="1859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addition to comparing prices, our tool offers some additional features.</a:t>
            </a:r>
          </a:p>
          <a:p>
            <a:r>
              <a:rPr lang="en-US" dirty="0">
                <a:solidFill>
                  <a:schemeClr val="bg1"/>
                </a:solidFill>
              </a:rPr>
              <a:t>For instance, we provide links to the product on different platforms, making it easy for you to explore further.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642637" y="1325046"/>
            <a:ext cx="2907981" cy="3430905"/>
            <a:chOff x="5042566" y="1698565"/>
            <a:chExt cx="2907492" cy="3431460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618569" y="3122561"/>
              <a:ext cx="3431460" cy="5834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Conclusion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-US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521994" y="3422233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" y="2491740"/>
            <a:ext cx="12183745" cy="18592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conclusion, our price comparison tool simplifies your shopping experience.</a:t>
            </a:r>
          </a:p>
          <a:p>
            <a:r>
              <a:rPr lang="en-US" dirty="0">
                <a:solidFill>
                  <a:schemeClr val="bg1"/>
                </a:solidFill>
              </a:rPr>
              <a:t>It saves you time and money by efficiently finding the best prices across multiple platforms.</a:t>
            </a:r>
          </a:p>
          <a:p>
            <a:r>
              <a:rPr lang="en-US" dirty="0">
                <a:solidFill>
                  <a:schemeClr val="bg1"/>
                </a:solidFill>
              </a:rPr>
              <a:t>I encourage all of you to try our tool and discover how it can enhance your shopping journey.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188A-38D7-BDD2-0BD3-76DDBF40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D7DEEF86-D15E-BDC0-11C8-9CB3B1B1FB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C00E8-D958-6BA1-EDAA-8536A52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0584" y="800387"/>
            <a:ext cx="5424921" cy="5424921"/>
          </a:xfrm>
        </p:spPr>
      </p:pic>
    </p:spTree>
    <p:extLst>
      <p:ext uri="{BB962C8B-B14F-4D97-AF65-F5344CB8AC3E}">
        <p14:creationId xmlns:p14="http://schemas.microsoft.com/office/powerpoint/2010/main" val="425207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8255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759" y="1025812"/>
            <a:ext cx="12183745" cy="2049145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i="1" u="sng" dirty="0">
                <a:solidFill>
                  <a:schemeClr val="bg1"/>
                </a:solidFill>
              </a:rPr>
              <a:t>GROUP MEMBER’s</a:t>
            </a:r>
          </a:p>
          <a:p>
            <a:pPr marL="0" indent="0" algn="ctr">
              <a:buNone/>
            </a:pPr>
            <a:endParaRPr lang="en-IN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“Faizan Raza Sheikh”       “Hrishabh V. </a:t>
            </a:r>
            <a:r>
              <a:rPr lang="en-IN" sz="3600" dirty="0" err="1">
                <a:solidFill>
                  <a:schemeClr val="bg1"/>
                </a:solidFill>
              </a:rPr>
              <a:t>Petkar</a:t>
            </a:r>
            <a:r>
              <a:rPr lang="en-IN" sz="3600" dirty="0">
                <a:solidFill>
                  <a:schemeClr val="bg1"/>
                </a:solidFill>
              </a:rPr>
              <a:t>” 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      “Abdul Malik Sheikh”         “Harsh </a:t>
            </a:r>
            <a:r>
              <a:rPr lang="en-IN" sz="3600" dirty="0" err="1">
                <a:solidFill>
                  <a:schemeClr val="bg1"/>
                </a:solidFill>
              </a:rPr>
              <a:t>Lalchand</a:t>
            </a:r>
            <a:r>
              <a:rPr lang="en-IN" sz="3600" dirty="0">
                <a:solidFill>
                  <a:schemeClr val="bg1"/>
                </a:solidFill>
              </a:rPr>
              <a:t> </a:t>
            </a:r>
            <a:r>
              <a:rPr lang="en-IN" sz="3600" dirty="0" err="1">
                <a:solidFill>
                  <a:schemeClr val="bg1"/>
                </a:solidFill>
              </a:rPr>
              <a:t>Kose</a:t>
            </a:r>
            <a:r>
              <a:rPr lang="en-IN" sz="3600" dirty="0">
                <a:solidFill>
                  <a:schemeClr val="bg1"/>
                </a:solidFill>
              </a:rPr>
              <a:t>”</a:t>
            </a:r>
          </a:p>
          <a:p>
            <a:pPr marL="0" indent="0" algn="ctr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“Aditi </a:t>
            </a:r>
            <a:r>
              <a:rPr lang="en-IN" sz="3600" dirty="0" err="1">
                <a:solidFill>
                  <a:schemeClr val="bg1"/>
                </a:solidFill>
              </a:rPr>
              <a:t>Chanderkar</a:t>
            </a:r>
            <a:r>
              <a:rPr lang="en-IN" sz="3600" dirty="0">
                <a:solidFill>
                  <a:schemeClr val="bg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</a:rPr>
              <a:t>   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76586" y="1869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19587" y="915987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36600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684168" y="1273633"/>
            <a:ext cx="2741928" cy="3521075"/>
            <a:chOff x="5208591" y="1660775"/>
            <a:chExt cx="2741467" cy="3521645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801086" y="3068279"/>
              <a:ext cx="3521645" cy="7066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4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Introduction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rot="5400000">
              <a:off x="4440728" y="3421598"/>
              <a:ext cx="3312061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" y="2396490"/>
            <a:ext cx="12183745" cy="20491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Let's start with a brief introduction to our price comparison tool.</a:t>
            </a:r>
          </a:p>
          <a:p>
            <a:r>
              <a:rPr lang="en-US" dirty="0">
                <a:solidFill>
                  <a:schemeClr val="bg1"/>
                </a:solidFill>
              </a:rPr>
              <a:t>Our tool is designed to help you find the best prices for products across multiple platforms.</a:t>
            </a:r>
          </a:p>
          <a:p>
            <a:r>
              <a:rPr lang="en-US" dirty="0">
                <a:solidFill>
                  <a:schemeClr val="bg1"/>
                </a:solidFill>
              </a:rPr>
              <a:t>It saves you time and money by streamlining the process of comparing prices.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7919-5C05-8D6E-665B-DB0BF68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EB71B-8126-866E-EC8B-5301B97B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5F8F9-050C-F1FB-68D5-32F27ADF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04" y="609355"/>
            <a:ext cx="5633192" cy="5639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69EF8-236E-03F0-CD25-2B1A468E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334" y="737382"/>
            <a:ext cx="5389331" cy="5383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614B87-CC73-BB0F-76BB-98DEDCDE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937" y="3419855"/>
            <a:ext cx="3292125" cy="18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B4D755-09C5-455C-5F91-DA503F52E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929" y="1160236"/>
            <a:ext cx="2658086" cy="3072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5E9D16-E9F4-542F-9B11-43BAF0809D7E}"/>
              </a:ext>
            </a:extLst>
          </p:cNvPr>
          <p:cNvSpPr txBox="1"/>
          <p:nvPr/>
        </p:nvSpPr>
        <p:spPr>
          <a:xfrm>
            <a:off x="4593966" y="3674179"/>
            <a:ext cx="30040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34" charset="-128"/>
              </a:rPr>
              <a:t>Data </a:t>
            </a:r>
          </a:p>
          <a:p>
            <a:pPr algn="ctr"/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34" charset="-128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21566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0FC0-B68F-B464-A014-68A1F734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2364B840-4AEF-1911-1130-43C47F204B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B2E57-7121-0804-6FC6-2AD0D59497CC}"/>
              </a:ext>
            </a:extLst>
          </p:cNvPr>
          <p:cNvSpPr txBox="1"/>
          <p:nvPr/>
        </p:nvSpPr>
        <p:spPr>
          <a:xfrm>
            <a:off x="97018" y="119373"/>
            <a:ext cx="69730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What is data analysis?</a:t>
            </a:r>
          </a:p>
          <a:p>
            <a:pPr algn="ctr"/>
            <a:endParaRPr lang="en-US" sz="5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Data analysis refers to the process of inspecting, cleaning, transforming, and modeling data with the goal of discovering useful information, drawing conclusions, and making informed decisions. It involves a systematic approach to understanding and interpreting patterns, relationships, and trends within datasets.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349811-84C5-1C45-567C-A54797E58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03" y="207390"/>
            <a:ext cx="5024879" cy="5674935"/>
          </a:xfrm>
        </p:spPr>
      </p:pic>
    </p:spTree>
    <p:extLst>
      <p:ext uri="{BB962C8B-B14F-4D97-AF65-F5344CB8AC3E}">
        <p14:creationId xmlns:p14="http://schemas.microsoft.com/office/powerpoint/2010/main" val="39722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40"/>
          <p:cNvGrpSpPr/>
          <p:nvPr/>
        </p:nvGrpSpPr>
        <p:grpSpPr>
          <a:xfrm rot="5400000">
            <a:off x="4321493" y="914718"/>
            <a:ext cx="3552825" cy="5026025"/>
            <a:chOff x="4320444" y="908495"/>
            <a:chExt cx="3551112" cy="5026228"/>
          </a:xfrm>
        </p:grpSpPr>
        <p:sp>
          <p:nvSpPr>
            <p:cNvPr id="38" name="任意多边形 37"/>
            <p:cNvSpPr/>
            <p:nvPr/>
          </p:nvSpPr>
          <p:spPr>
            <a:xfrm rot="2700000">
              <a:off x="4631426" y="1649974"/>
              <a:ext cx="3980023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7E2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00000" flipH="1" flipV="1">
              <a:off x="3580544" y="2696187"/>
              <a:ext cx="3980024" cy="2500224"/>
            </a:xfrm>
            <a:custGeom>
              <a:avLst/>
              <a:gdLst>
                <a:gd name="connsiteX0" fmla="*/ 0 w 3980585"/>
                <a:gd name="connsiteY0" fmla="*/ 0 h 2500133"/>
                <a:gd name="connsiteX1" fmla="*/ 76503 w 3980585"/>
                <a:gd name="connsiteY1" fmla="*/ 0 h 2500133"/>
                <a:gd name="connsiteX2" fmla="*/ 3588878 w 3980585"/>
                <a:gd name="connsiteY2" fmla="*/ 0 h 2500133"/>
                <a:gd name="connsiteX3" fmla="*/ 3980585 w 3980585"/>
                <a:gd name="connsiteY3" fmla="*/ 0 h 2500133"/>
                <a:gd name="connsiteX4" fmla="*/ 3980585 w 3980585"/>
                <a:gd name="connsiteY4" fmla="*/ 779428 h 2500133"/>
                <a:gd name="connsiteX5" fmla="*/ 3588878 w 3980585"/>
                <a:gd name="connsiteY5" fmla="*/ 779428 h 2500133"/>
                <a:gd name="connsiteX6" fmla="*/ 3588878 w 3980585"/>
                <a:gd name="connsiteY6" fmla="*/ 2500133 h 2500133"/>
                <a:gd name="connsiteX7" fmla="*/ 0 w 3980585"/>
                <a:gd name="connsiteY7" fmla="*/ 2500133 h 250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0585" h="2500133">
                  <a:moveTo>
                    <a:pt x="0" y="0"/>
                  </a:moveTo>
                  <a:lnTo>
                    <a:pt x="76503" y="0"/>
                  </a:lnTo>
                  <a:lnTo>
                    <a:pt x="3588878" y="0"/>
                  </a:lnTo>
                  <a:lnTo>
                    <a:pt x="3980585" y="0"/>
                  </a:lnTo>
                  <a:lnTo>
                    <a:pt x="3980585" y="779428"/>
                  </a:lnTo>
                  <a:lnTo>
                    <a:pt x="3588878" y="779428"/>
                  </a:lnTo>
                  <a:lnTo>
                    <a:pt x="3588878" y="2500133"/>
                  </a:lnTo>
                  <a:lnTo>
                    <a:pt x="0" y="2500133"/>
                  </a:lnTo>
                  <a:close/>
                </a:path>
              </a:pathLst>
            </a:custGeom>
            <a:solidFill>
              <a:srgbClr val="C21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菱形 20"/>
          <p:cNvSpPr/>
          <p:nvPr/>
        </p:nvSpPr>
        <p:spPr>
          <a:xfrm rot="5400000">
            <a:off x="3403600" y="728663"/>
            <a:ext cx="5384800" cy="5384800"/>
          </a:xfrm>
          <a:prstGeom prst="diamond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8" name="组合 4"/>
          <p:cNvGrpSpPr/>
          <p:nvPr/>
        </p:nvGrpSpPr>
        <p:grpSpPr>
          <a:xfrm rot="-5400000">
            <a:off x="4577451" y="1376239"/>
            <a:ext cx="3175951" cy="3521075"/>
            <a:chOff x="4774641" y="1661727"/>
            <a:chExt cx="3175417" cy="3521645"/>
          </a:xfrm>
        </p:grpSpPr>
        <p:sp>
          <p:nvSpPr>
            <p:cNvPr id="8201" name="文本框 31"/>
            <p:cNvSpPr txBox="1"/>
            <p:nvPr/>
          </p:nvSpPr>
          <p:spPr>
            <a:xfrm rot="5400000">
              <a:off x="3674742" y="2761626"/>
              <a:ext cx="3521645" cy="13218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40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Problem Statement</a:t>
              </a:r>
            </a:p>
          </p:txBody>
        </p:sp>
        <p:sp>
          <p:nvSpPr>
            <p:cNvPr id="8202" name="文本框 31"/>
            <p:cNvSpPr txBox="1"/>
            <p:nvPr/>
          </p:nvSpPr>
          <p:spPr>
            <a:xfrm rot="5400000">
              <a:off x="5518598" y="2490574"/>
              <a:ext cx="3002048" cy="18608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zh-CN" sz="115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en-US" altLang="zh-CN" sz="115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接连接符 25"/>
            <p:cNvCxnSpPr>
              <a:cxnSpLocks/>
            </p:cNvCxnSpPr>
            <p:nvPr/>
          </p:nvCxnSpPr>
          <p:spPr>
            <a:xfrm rot="5400000">
              <a:off x="4462294" y="3400032"/>
              <a:ext cx="3268929" cy="0"/>
            </a:xfrm>
            <a:prstGeom prst="line">
              <a:avLst/>
            </a:prstGeom>
            <a:ln w="19050" cap="rnd">
              <a:solidFill>
                <a:srgbClr val="815915"/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55" y="-762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A2EBC"/>
              </a:gs>
              <a:gs pos="100000">
                <a:srgbClr val="C21F0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" y="2396490"/>
            <a:ext cx="12183745" cy="23126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Have you ever found it time-consuming and frustrating to compare prices across different online platforms?</a:t>
            </a:r>
          </a:p>
          <a:p>
            <a:r>
              <a:rPr lang="en-US" dirty="0">
                <a:solidFill>
                  <a:schemeClr val="bg1"/>
                </a:solidFill>
              </a:rPr>
              <a:t>Our tool addresses this challenge by providing a convenient and efficient solution.</a:t>
            </a:r>
          </a:p>
          <a:p>
            <a:r>
              <a:rPr lang="en-US" dirty="0">
                <a:solidFill>
                  <a:schemeClr val="bg1"/>
                </a:solidFill>
              </a:rPr>
              <a:t>It eliminates the need for manual searches and helps you find the best deals effortlessly.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566</Words>
  <Application>Microsoft Office PowerPoint</Application>
  <PresentationFormat>Widescreen</PresentationFormat>
  <Paragraphs>70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Microsoft YaHei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兴兴</dc:creator>
  <cp:lastModifiedBy>Faizan Sheikh</cp:lastModifiedBy>
  <cp:revision>25</cp:revision>
  <dcterms:created xsi:type="dcterms:W3CDTF">2015-06-19T05:01:11Z</dcterms:created>
  <dcterms:modified xsi:type="dcterms:W3CDTF">2023-06-02T04:27:12Z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85F3CDFC818942C19AB8DF7BA0E22E66</vt:lpwstr>
  </property>
</Properties>
</file>