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30" r:id="rId3"/>
    <p:sldId id="379" r:id="rId4"/>
    <p:sldId id="343" r:id="rId5"/>
    <p:sldId id="378" r:id="rId6"/>
    <p:sldId id="380" r:id="rId7"/>
    <p:sldId id="382" r:id="rId8"/>
    <p:sldId id="381" r:id="rId9"/>
    <p:sldId id="385" r:id="rId10"/>
    <p:sldId id="383" r:id="rId11"/>
    <p:sldId id="384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5" r:id="rId21"/>
    <p:sldId id="394" r:id="rId22"/>
    <p:sldId id="396" r:id="rId23"/>
    <p:sldId id="397" r:id="rId24"/>
    <p:sldId id="398" r:id="rId25"/>
    <p:sldId id="399" r:id="rId26"/>
    <p:sldId id="401" r:id="rId27"/>
    <p:sldId id="400" r:id="rId28"/>
    <p:sldId id="402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50000" autoAdjust="0"/>
    <p:restoredTop sz="95370" autoAdjust="0"/>
  </p:normalViewPr>
  <p:slideViewPr>
    <p:cSldViewPr snapToGrid="0">
      <p:cViewPr varScale="1">
        <p:scale>
          <a:sx n="114" d="100"/>
          <a:sy n="114" d="100"/>
        </p:scale>
        <p:origin x="1022" y="67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翔" userId="1a7361d22c554503" providerId="LiveId" clId="{F9131DA9-4CE7-4C1D-8567-91ABCEF92290}"/>
    <pc:docChg chg="modSld">
      <pc:chgData name="高翔" userId="1a7361d22c554503" providerId="LiveId" clId="{F9131DA9-4CE7-4C1D-8567-91ABCEF92290}" dt="2017-12-02T17:12:13.099" v="0"/>
      <pc:docMkLst>
        <pc:docMk/>
      </pc:docMkLst>
      <pc:sldChg chg="addSp">
        <pc:chgData name="高翔" userId="1a7361d22c554503" providerId="LiveId" clId="{F9131DA9-4CE7-4C1D-8567-91ABCEF92290}" dt="2017-12-02T17:12:13.099" v="0"/>
        <pc:sldMkLst>
          <pc:docMk/>
          <pc:sldMk cId="0" sldId="330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0" sldId="330"/>
            <ac:inkMk id="3" creationId="{08EA1CD1-D766-4705-8DAB-221141368E57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311630456" sldId="332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311630456" sldId="332"/>
            <ac:inkMk id="3" creationId="{BF929BF1-EC54-404D-B80E-4375BD60EAD7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511390209" sldId="356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511390209" sldId="356"/>
            <ac:inkMk id="3" creationId="{0E0B1AD3-49BF-4FA3-A5E2-8E50C130954A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732959365" sldId="357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732959365" sldId="357"/>
            <ac:inkMk id="3" creationId="{B47BF710-0EE7-4782-BF40-13B127E98CBC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87380533" sldId="358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87380533" sldId="358"/>
            <ac:inkMk id="3" creationId="{3A3A4EF6-532D-46FC-AEF7-1C450F13BCA6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761271275" sldId="360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761271275" sldId="360"/>
            <ac:inkMk id="4" creationId="{B6E57B69-9B91-421C-82E1-A9F51FBF7F64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971230739" sldId="361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971230739" sldId="361"/>
            <ac:inkMk id="3" creationId="{1CE85EE5-E824-46D2-B75A-1FB86BDC2F4A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427923575" sldId="362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427923575" sldId="362"/>
            <ac:inkMk id="3" creationId="{16491B24-B191-4E1E-AD05-57EE4A6C679E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60156541" sldId="363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60156541" sldId="363"/>
            <ac:inkMk id="5" creationId="{39489BCA-3B34-4703-BBC2-86D8DE945D3A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968179389" sldId="364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968179389" sldId="364"/>
            <ac:inkMk id="3" creationId="{B293F023-BC9C-45F7-8042-456257C6846D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619044067" sldId="366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619044067" sldId="366"/>
            <ac:inkMk id="3" creationId="{8F32EF13-3FE0-4068-A93C-11540359FF18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846139741" sldId="367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846139741" sldId="367"/>
            <ac:inkMk id="4" creationId="{0D1B10D3-1460-4DEB-B4E1-CAB161D2464F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825974558" sldId="368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825974558" sldId="368"/>
            <ac:inkMk id="4" creationId="{07D5216A-BEA7-4ADA-94D9-3C1AC1BC9562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95717848" sldId="369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95717848" sldId="369"/>
            <ac:inkMk id="3" creationId="{BC10B758-ED3F-4706-A8D2-71ED950ECB4C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205332226" sldId="370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205332226" sldId="370"/>
            <ac:inkMk id="3" creationId="{3120E238-C71C-4839-B6A2-F27D04D142F1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698925422" sldId="372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698925422" sldId="372"/>
            <ac:inkMk id="6" creationId="{0497522D-9744-42DA-90A6-1293F36F7023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298387149" sldId="373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298387149" sldId="373"/>
            <ac:inkMk id="3" creationId="{903A6B24-0600-4565-84CE-99C686DBA3A6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48047073" sldId="374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48047073" sldId="374"/>
            <ac:inkMk id="16" creationId="{FEEC5DDC-80D8-4CF6-A1BC-0218D1D7E765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218816262" sldId="375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218816262" sldId="375"/>
            <ac:inkMk id="3" creationId="{954978DE-B1AB-4CF2-AD20-AEA4D68F7712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849733565" sldId="376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849733565" sldId="376"/>
            <ac:inkMk id="3" creationId="{40A2BF5F-75E1-48E6-9755-0E2C54AA4532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733529098" sldId="378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733529098" sldId="378"/>
            <ac:inkMk id="3" creationId="{3FCF5DB2-4085-464B-BF35-BF6902D5FACE}"/>
          </ac:inkMkLst>
        </pc:inkChg>
      </pc:sldChg>
    </pc:docChg>
  </pc:docChgLst>
  <pc:docChgLst>
    <pc:chgData name="高翔" userId="1a7361d22c554503" providerId="LiveId" clId="{01848C4F-A8C3-4166-A843-C8858282F8FF}"/>
    <pc:docChg chg="modSld">
      <pc:chgData name="高翔" userId="1a7361d22c554503" providerId="LiveId" clId="{01848C4F-A8C3-4166-A843-C8858282F8FF}" dt="2017-12-09T15:42:15.637" v="0"/>
      <pc:docMkLst>
        <pc:docMk/>
      </pc:docMkLst>
      <pc:sldChg chg="addSp">
        <pc:chgData name="高翔" userId="1a7361d22c554503" providerId="LiveId" clId="{01848C4F-A8C3-4166-A843-C8858282F8FF}" dt="2017-12-09T15:42:15.637" v="0"/>
        <pc:sldMkLst>
          <pc:docMk/>
          <pc:sldMk cId="1733529098" sldId="37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733529098" sldId="378"/>
            <ac:inkMk id="3" creationId="{71105FBB-D720-456A-B3C6-58C56E46CAA3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323614740" sldId="379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323614740" sldId="379"/>
            <ac:inkMk id="3" creationId="{054F70C2-F32D-4890-8366-611BEE987777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501097165" sldId="38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501097165" sldId="380"/>
            <ac:inkMk id="3" creationId="{6F8B40FB-3EA3-439D-A9D3-29BC414FCFA1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012889375" sldId="382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012889375" sldId="382"/>
            <ac:inkMk id="4" creationId="{E30BA57C-B8DE-4BBF-9516-0FF235169E7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960060420" sldId="383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960060420" sldId="383"/>
            <ac:inkMk id="3" creationId="{D0A24903-9DA8-44C5-827D-394AE4D752B1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475402" sldId="384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475402" sldId="384"/>
            <ac:inkMk id="3" creationId="{FD150382-1ABF-4978-9F71-F6EE602D8799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640488916" sldId="386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640488916" sldId="386"/>
            <ac:inkMk id="3" creationId="{2688B83E-B9CE-4380-BC91-DC8E99961053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425078226" sldId="387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425078226" sldId="387"/>
            <ac:inkMk id="4" creationId="{777D7590-CC65-4EDB-BACF-022CED82A4C3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40627257" sldId="38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40627257" sldId="388"/>
            <ac:inkMk id="3" creationId="{8ADABB6F-0881-4947-A751-36638BAE84B8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130968814" sldId="389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130968814" sldId="389"/>
            <ac:inkMk id="3" creationId="{BD204585-03A5-4528-9387-A4FA2024C964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322930496" sldId="39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322930496" sldId="390"/>
            <ac:inkMk id="3" creationId="{66FEAEF8-B8A6-4CAD-A62F-11F7A8CEEA9D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062037691" sldId="391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062037691" sldId="391"/>
            <ac:inkMk id="4" creationId="{146E1FFB-9E0E-47AA-84D6-6E952DBAE85F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944403680" sldId="392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944403680" sldId="392"/>
            <ac:inkMk id="4" creationId="{C2466C30-B214-4791-8FB8-81BB528AF1D6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035890044" sldId="393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035890044" sldId="393"/>
            <ac:inkMk id="3" creationId="{B43EF7AB-F541-4087-958C-F4DAAA3F87CC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247045540" sldId="394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247045540" sldId="394"/>
            <ac:inkMk id="3" creationId="{6D9B9EB1-9816-4A48-875A-AE22FF73CE5F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84934190" sldId="396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84934190" sldId="396"/>
            <ac:inkMk id="3" creationId="{E76F58FF-D6F0-44D7-B5D0-7D95BACB3B3D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414835536" sldId="397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414835536" sldId="397"/>
            <ac:inkMk id="4" creationId="{9E69E241-8FDD-4306-9E21-6B171DA04B9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727917589" sldId="39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727917589" sldId="398"/>
            <ac:inkMk id="4" creationId="{09FFE40A-5352-4B1D-9676-E7EF22403EBC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119477270" sldId="40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119477270" sldId="400"/>
            <ac:inkMk id="3" creationId="{7A03F5E2-83F1-4A9B-9F40-75C807C639B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502825691" sldId="402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502825691" sldId="402"/>
            <ac:inkMk id="3" creationId="{EF021E11-9F15-4516-A996-81AABF4B017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844251156" sldId="404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844251156" sldId="404"/>
            <ac:inkMk id="3" creationId="{F114C83C-71BA-462C-9A56-EEB312DEE82E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535186056" sldId="405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535186056" sldId="405"/>
            <ac:inkMk id="4" creationId="{9E6B73F1-2E34-40D2-AC5C-CE6AADFD4C5A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990197588" sldId="406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990197588" sldId="406"/>
            <ac:inkMk id="3" creationId="{E3D75814-FF35-4DD4-8901-A38A4CBF80C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041204832" sldId="407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041204832" sldId="407"/>
            <ac:inkMk id="3" creationId="{E53AA5FA-4789-4593-B41A-958107CE4A2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522808431" sldId="40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522808431" sldId="408"/>
            <ac:inkMk id="3" creationId="{7F7655CD-057A-4EB9-A508-C7E185FAC6C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44576061" sldId="409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44576061" sldId="409"/>
            <ac:inkMk id="3" creationId="{821DA83D-2F2D-48FA-A1BC-8510CC342CC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96883055" sldId="41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96883055" sldId="410"/>
            <ac:inkMk id="3" creationId="{4CE72405-CCDC-40A5-B135-99F961AAFD85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9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gao.xiang.thu@gmail.com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80.png"/><Relationship Id="rId7" Type="http://schemas.openxmlformats.org/officeDocument/2006/relationships/image" Target="../media/image2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90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30.png"/><Relationship Id="rId7" Type="http://schemas.openxmlformats.org/officeDocument/2006/relationships/image" Target="../media/image3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210.png"/><Relationship Id="rId10" Type="http://schemas.openxmlformats.org/officeDocument/2006/relationships/image" Target="../media/image30.png"/><Relationship Id="rId4" Type="http://schemas.openxmlformats.org/officeDocument/2006/relationships/image" Target="../media/image340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5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18384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视觉</a:t>
            </a:r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SLAM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：从理论到实践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第三次课 李群与李代数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高翔</a:t>
            </a: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1" y="3200204"/>
            <a:ext cx="724177" cy="724177"/>
          </a:xfrm>
          <a:prstGeom prst="ellipse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1587620" y="3819212"/>
            <a:ext cx="2682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清华大学 自动控制与工程 博士</a:t>
            </a:r>
            <a:endParaRPr kumimoji="1" lang="en-US" altLang="zh-CN" sz="1200" dirty="0"/>
          </a:p>
          <a:p>
            <a:r>
              <a:rPr kumimoji="1" lang="zh-CN" altLang="en-US" sz="1200" dirty="0"/>
              <a:t>慕尼黑工业大学计算机视觉组 博士后</a:t>
            </a:r>
            <a:endParaRPr kumimoji="1" lang="en-US" altLang="zh-CN" sz="1200" dirty="0"/>
          </a:p>
          <a:p>
            <a:r>
              <a:rPr kumimoji="1" lang="en-US" altLang="zh-CN" sz="1200" dirty="0"/>
              <a:t>Email:</a:t>
            </a:r>
            <a:r>
              <a:rPr kumimoji="1" lang="zh-CN" altLang="en-US" sz="1200" dirty="0"/>
              <a:t> </a:t>
            </a:r>
            <a:r>
              <a:rPr kumimoji="1" lang="en-US" altLang="zh-CN" sz="1200" dirty="0">
                <a:hlinkClick r:id="rId6"/>
              </a:rPr>
              <a:t>gao.xiang.thu@gmail.com</a:t>
            </a:r>
            <a:endParaRPr kumimoji="1" lang="en-US" altLang="zh-CN" sz="1200" dirty="0"/>
          </a:p>
          <a:p>
            <a:endParaRPr kumimoji="1" lang="en-US" altLang="zh-CN" sz="1200" dirty="0"/>
          </a:p>
          <a:p>
            <a:r>
              <a:rPr kumimoji="1" lang="en-US" altLang="zh-CN" sz="1200" dirty="0"/>
              <a:t>2018</a:t>
            </a:r>
            <a:r>
              <a:rPr kumimoji="1" lang="zh-CN" altLang="en-US" sz="1200" dirty="0"/>
              <a:t>年春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2.</a:t>
            </a:r>
            <a:r>
              <a:rPr lang="zh-CN" altLang="en-US" sz="2800" dirty="0">
                <a:latin typeface="+mj-ea"/>
                <a:ea typeface="+mj-ea"/>
              </a:rPr>
              <a:t> 李</a:t>
            </a:r>
            <a:r>
              <a:rPr lang="zh-CN" altLang="en-US" sz="2800" dirty="0">
                <a:latin typeface="+mj-ea"/>
              </a:rPr>
              <a:t>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</a:rPr>
              <a:t>李群（</a:t>
            </a:r>
            <a:r>
              <a:rPr lang="en-US" altLang="zh-CN" sz="2000" dirty="0">
                <a:latin typeface="+mj-ea"/>
              </a:rPr>
              <a:t>Lie Group</a:t>
            </a:r>
            <a:r>
              <a:rPr lang="zh-CN" altLang="en-US" sz="2000" dirty="0">
                <a:latin typeface="+mj-ea"/>
              </a:rPr>
              <a:t>）：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</a:rPr>
              <a:t>具有连续（光滑）性质的群。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</a:rPr>
              <a:t>既是群也是流形。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</a:rPr>
              <a:t>直观上看，一个刚体能够连续地在空间中运动，故</a:t>
            </a:r>
            <a:r>
              <a:rPr lang="en-US" altLang="zh-CN" sz="1700" dirty="0">
                <a:latin typeface="+mj-ea"/>
              </a:rPr>
              <a:t>SO(3)</a:t>
            </a:r>
            <a:r>
              <a:rPr lang="zh-CN" altLang="en-US" sz="1700" dirty="0">
                <a:latin typeface="+mj-ea"/>
              </a:rPr>
              <a:t>和</a:t>
            </a:r>
            <a:r>
              <a:rPr lang="en-US" altLang="zh-CN" sz="1700" dirty="0">
                <a:latin typeface="+mj-ea"/>
              </a:rPr>
              <a:t>SE(3)</a:t>
            </a:r>
            <a:r>
              <a:rPr lang="zh-CN" altLang="en-US" sz="1700" dirty="0">
                <a:latin typeface="+mj-ea"/>
              </a:rPr>
              <a:t>都是李群。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</a:rPr>
              <a:t>但是，</a:t>
            </a:r>
            <a:r>
              <a:rPr lang="en-US" altLang="zh-CN" sz="1700" dirty="0">
                <a:latin typeface="+mj-ea"/>
              </a:rPr>
              <a:t>SO(3)</a:t>
            </a:r>
            <a:r>
              <a:rPr lang="zh-CN" altLang="en-US" sz="1700" dirty="0">
                <a:latin typeface="+mj-ea"/>
              </a:rPr>
              <a:t>和</a:t>
            </a:r>
            <a:r>
              <a:rPr lang="en-US" altLang="zh-CN" sz="1700" dirty="0">
                <a:latin typeface="+mj-ea"/>
              </a:rPr>
              <a:t>SE(3)</a:t>
            </a:r>
            <a:r>
              <a:rPr lang="zh-CN" altLang="en-US" sz="1700" dirty="0">
                <a:latin typeface="+mj-ea"/>
              </a:rPr>
              <a:t>只有定义良好的乘法，没有加法，所以难以进行取极限、求导等操作。</a:t>
            </a:r>
          </a:p>
        </p:txBody>
      </p:sp>
    </p:spTree>
    <p:extLst>
      <p:ext uri="{BB962C8B-B14F-4D97-AF65-F5344CB8AC3E}">
        <p14:creationId xmlns:p14="http://schemas.microsoft.com/office/powerpoint/2010/main" val="96006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 dirty="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李代数：与李群对应的一种结构，位于向量空间。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通常记作小写的</a:t>
            </a:r>
            <a:r>
              <a:rPr lang="en-US" altLang="zh-CN" sz="1700" dirty="0">
                <a:latin typeface="+mj-ea"/>
                <a:ea typeface="+mj-ea"/>
              </a:rPr>
              <a:t>so(3)</a:t>
            </a:r>
            <a:r>
              <a:rPr lang="zh-CN" altLang="en-US" sz="1700" dirty="0">
                <a:latin typeface="+mj-ea"/>
                <a:ea typeface="+mj-ea"/>
              </a:rPr>
              <a:t>和</a:t>
            </a:r>
            <a:r>
              <a:rPr lang="en-US" altLang="zh-CN" sz="1700" dirty="0">
                <a:latin typeface="+mj-ea"/>
                <a:ea typeface="+mj-ea"/>
              </a:rPr>
              <a:t>se(3)</a:t>
            </a:r>
            <a:r>
              <a:rPr lang="zh-CN" altLang="en-US" sz="1700" dirty="0">
                <a:latin typeface="+mj-ea"/>
                <a:ea typeface="+mj-ea"/>
              </a:rPr>
              <a:t>。书中以哥特体突出显示。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事实上是李群单位元处的正切空间。</a:t>
            </a: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下面从旋转矩阵引出李代数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考虑任意旋转矩阵</a:t>
            </a:r>
            <a:r>
              <a:rPr lang="en-US" altLang="zh-CN" sz="2000" dirty="0">
                <a:latin typeface="+mj-ea"/>
                <a:ea typeface="+mj-ea"/>
              </a:rPr>
              <a:t>R</a:t>
            </a:r>
            <a:r>
              <a:rPr lang="zh-CN" altLang="en-US" sz="2000" dirty="0">
                <a:latin typeface="+mj-ea"/>
                <a:ea typeface="+mj-ea"/>
              </a:rPr>
              <a:t>，满足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064" y="3507091"/>
            <a:ext cx="1661304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令</a:t>
            </a:r>
            <a:r>
              <a:rPr lang="en-US" altLang="zh-CN" sz="2000" dirty="0">
                <a:latin typeface="+mj-ea"/>
                <a:ea typeface="+mj-ea"/>
              </a:rPr>
              <a:t>R</a:t>
            </a:r>
            <a:r>
              <a:rPr lang="zh-CN" altLang="en-US" sz="2000" dirty="0">
                <a:latin typeface="+mj-ea"/>
                <a:ea typeface="+mj-ea"/>
              </a:rPr>
              <a:t>随时间变化（连续运动），有：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两侧对时间求导：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整理：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060" y="1490334"/>
            <a:ext cx="1844071" cy="5082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518" y="2357681"/>
            <a:ext cx="3345470" cy="6172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769" y="2994697"/>
            <a:ext cx="3452159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8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可以看出这是一个反对称矩阵，记：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两侧右乘</a:t>
            </a:r>
            <a:r>
              <a:rPr lang="en-US" altLang="zh-CN" sz="2000" dirty="0">
                <a:latin typeface="+mj-ea"/>
                <a:ea typeface="+mj-ea"/>
              </a:rPr>
              <a:t>R(t)</a:t>
            </a:r>
            <a:r>
              <a:rPr lang="zh-CN" altLang="en-US" sz="2000" dirty="0">
                <a:latin typeface="+mj-ea"/>
                <a:ea typeface="+mj-ea"/>
              </a:rPr>
              <a:t>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可看成对</a:t>
            </a:r>
            <a:r>
              <a:rPr lang="en-US" altLang="zh-CN" sz="2000" dirty="0">
                <a:latin typeface="+mj-ea"/>
                <a:ea typeface="+mj-ea"/>
              </a:rPr>
              <a:t>R</a:t>
            </a:r>
            <a:r>
              <a:rPr lang="zh-CN" altLang="en-US" sz="2000" dirty="0">
                <a:latin typeface="+mj-ea"/>
                <a:ea typeface="+mj-ea"/>
              </a:rPr>
              <a:t>求导后，左侧多出一个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208" y="871243"/>
            <a:ext cx="3452159" cy="6325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374" y="1908027"/>
            <a:ext cx="2362405" cy="5563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890" y="2671074"/>
            <a:ext cx="1981372" cy="5105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451" y="3483731"/>
            <a:ext cx="426757" cy="3657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2147" y="2186181"/>
            <a:ext cx="3313783" cy="115171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6565080" y="18126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反对称符号</a:t>
            </a:r>
          </a:p>
        </p:txBody>
      </p:sp>
    </p:spTree>
    <p:extLst>
      <p:ext uri="{BB962C8B-B14F-4D97-AF65-F5344CB8AC3E}">
        <p14:creationId xmlns:p14="http://schemas.microsoft.com/office/powerpoint/2010/main" val="42507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>
              <a:xfrm>
                <a:off x="354822" y="1510077"/>
                <a:ext cx="8229600" cy="37858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0815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6585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9485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2385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5285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r>
                  <a:rPr lang="zh-CN" altLang="en-US" sz="2000" dirty="0">
                    <a:latin typeface="+mj-ea"/>
                    <a:ea typeface="+mj-ea"/>
                  </a:rPr>
                  <a:t>单位元附近：</a:t>
                </a:r>
                <a:endParaRPr lang="en-US" altLang="zh-CN" sz="2000" dirty="0">
                  <a:latin typeface="+mj-ea"/>
                  <a:ea typeface="+mj-ea"/>
                </a:endParaRPr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endParaRPr lang="en-US" altLang="zh-CN" sz="2000" dirty="0">
                  <a:latin typeface="+mj-ea"/>
                  <a:ea typeface="+mj-ea"/>
                </a:endParaRPr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endParaRPr lang="en-US" altLang="zh-CN" sz="2000" dirty="0">
                  <a:latin typeface="+mj-ea"/>
                  <a:ea typeface="+mj-ea"/>
                </a:endParaRPr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endParaRPr lang="en-US" altLang="zh-CN" sz="2000" dirty="0">
                  <a:latin typeface="+mj-ea"/>
                  <a:ea typeface="+mj-ea"/>
                </a:endParaRPr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r>
                  <a:rPr lang="zh-CN" altLang="en-US" sz="2000" dirty="0">
                    <a:latin typeface="+mj-ea"/>
                    <a:ea typeface="+mj-ea"/>
                  </a:rPr>
                  <a:t>可见    反映了一阶导数性质，它位于正切空间（</a:t>
                </a:r>
                <a:r>
                  <a:rPr lang="en-US" altLang="zh-CN" sz="2000" dirty="0">
                    <a:latin typeface="+mj-ea"/>
                    <a:ea typeface="+mj-ea"/>
                  </a:rPr>
                  <a:t>tangent</a:t>
                </a:r>
                <a:r>
                  <a:rPr lang="zh-CN" altLang="en-US" sz="2000" dirty="0">
                    <a:latin typeface="+mj-ea"/>
                    <a:ea typeface="+mj-ea"/>
                  </a:rPr>
                  <a:t> </a:t>
                </a:r>
                <a:r>
                  <a:rPr lang="en-US" altLang="zh-CN" sz="2000" dirty="0">
                    <a:latin typeface="+mj-ea"/>
                    <a:ea typeface="+mj-ea"/>
                  </a:rPr>
                  <a:t>space</a:t>
                </a:r>
                <a:r>
                  <a:rPr lang="zh-CN" altLang="en-US" sz="2000" dirty="0">
                    <a:latin typeface="+mj-ea"/>
                    <a:ea typeface="+mj-ea"/>
                  </a:rPr>
                  <a:t>）上</a:t>
                </a:r>
                <a:endParaRPr lang="en-US" altLang="zh-CN" sz="2000" dirty="0">
                  <a:latin typeface="+mj-ea"/>
                  <a:ea typeface="+mj-ea"/>
                </a:endParaRPr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r>
                  <a:rPr lang="zh-CN" altLang="en-US" sz="2000" dirty="0"/>
                  <a:t>在     附近，假设    不变，有微分方程：</a:t>
                </a:r>
                <a:endParaRPr lang="en-US" altLang="zh-CN" sz="2000" dirty="0"/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r>
                  <a:rPr lang="zh-CN" altLang="en-US" sz="2000" dirty="0">
                    <a:latin typeface="+mj-ea"/>
                    <a:ea typeface="+mj-ea"/>
                  </a:rPr>
                  <a:t>已知初始情况：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000" dirty="0"/>
                  <a:t> ，解之，得：</a:t>
                </a:r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endParaRPr lang="en-US" altLang="zh-CN" sz="20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22" y="1510077"/>
                <a:ext cx="8229600" cy="3785823"/>
              </a:xfrm>
              <a:prstGeom prst="rect">
                <a:avLst/>
              </a:prstGeom>
              <a:blipFill rotWithShape="0"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995" y="935554"/>
            <a:ext cx="1981372" cy="510584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576359" y="1521224"/>
                <a:ext cx="18247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59" y="1521224"/>
                <a:ext cx="182473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4076" y="2033657"/>
            <a:ext cx="4112652" cy="10870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01404" y="3065922"/>
                <a:ext cx="404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404" y="3065922"/>
                <a:ext cx="40440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182562" y="3823585"/>
                <a:ext cx="4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562" y="3823585"/>
                <a:ext cx="43768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764931" y="3823585"/>
                <a:ext cx="404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931" y="3823585"/>
                <a:ext cx="40440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0617" y="3739915"/>
            <a:ext cx="3667615" cy="53083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5329" y="4275818"/>
            <a:ext cx="2415749" cy="6248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062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该式说明，对任意</a:t>
            </a:r>
            <a:r>
              <a:rPr lang="en-US" altLang="zh-CN" sz="2000" dirty="0">
                <a:latin typeface="+mj-ea"/>
                <a:ea typeface="+mj-ea"/>
              </a:rPr>
              <a:t>t</a:t>
            </a:r>
            <a:r>
              <a:rPr lang="zh-CN" altLang="en-US" sz="2000" dirty="0">
                <a:latin typeface="+mj-ea"/>
                <a:ea typeface="+mj-ea"/>
              </a:rPr>
              <a:t>，都可以找到一个</a:t>
            </a:r>
            <a:r>
              <a:rPr lang="en-US" altLang="zh-CN" sz="2000" dirty="0">
                <a:latin typeface="+mj-ea"/>
                <a:ea typeface="+mj-ea"/>
              </a:rPr>
              <a:t>R</a:t>
            </a:r>
            <a:r>
              <a:rPr lang="zh-CN" altLang="en-US" sz="2000" dirty="0">
                <a:latin typeface="+mj-ea"/>
                <a:ea typeface="+mj-ea"/>
              </a:rPr>
              <a:t>和一个    的对应关系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该关系称为指数映射（</a:t>
            </a:r>
            <a:r>
              <a:rPr lang="en-US" altLang="zh-CN" sz="2000" dirty="0">
                <a:latin typeface="+mj-ea"/>
                <a:ea typeface="+mj-ea"/>
              </a:rPr>
              <a:t>Exponential Map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这里的     称为</a:t>
            </a:r>
            <a:r>
              <a:rPr lang="en-US" altLang="zh-CN" sz="2000" dirty="0">
                <a:latin typeface="+mj-ea"/>
                <a:ea typeface="+mj-ea"/>
              </a:rPr>
              <a:t>SO(3)</a:t>
            </a:r>
            <a:r>
              <a:rPr lang="zh-CN" altLang="en-US" sz="2000" dirty="0">
                <a:latin typeface="+mj-ea"/>
                <a:ea typeface="+mj-ea"/>
              </a:rPr>
              <a:t>对应的李代数：</a:t>
            </a:r>
            <a:r>
              <a:rPr lang="en-US" altLang="zh-CN" sz="2000" dirty="0">
                <a:latin typeface="+mj-ea"/>
                <a:ea typeface="+mj-ea"/>
              </a:rPr>
              <a:t>so(3)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问题：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1700" dirty="0">
                <a:latin typeface="+mj-ea"/>
                <a:ea typeface="+mj-ea"/>
              </a:rPr>
              <a:t>so(3)</a:t>
            </a:r>
            <a:r>
              <a:rPr lang="zh-CN" altLang="en-US" sz="1700" dirty="0">
                <a:latin typeface="+mj-ea"/>
                <a:ea typeface="+mj-ea"/>
              </a:rPr>
              <a:t>的定义和性质？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指数映射如何求？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990311" y="1547145"/>
                <a:ext cx="404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311" y="1547145"/>
                <a:ext cx="40440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690160" y="2293759"/>
                <a:ext cx="404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160" y="2293759"/>
                <a:ext cx="40440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96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李代数（</a:t>
            </a:r>
            <a:r>
              <a:rPr lang="en-US" altLang="zh-CN" sz="2000" dirty="0">
                <a:latin typeface="+mj-ea"/>
                <a:ea typeface="+mj-ea"/>
              </a:rPr>
              <a:t>Lie Algebra</a:t>
            </a:r>
            <a:r>
              <a:rPr lang="zh-CN" altLang="en-US" sz="2000" dirty="0">
                <a:latin typeface="+mj-ea"/>
                <a:ea typeface="+mj-ea"/>
              </a:rPr>
              <a:t>）：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每个李群都有与之对应的李代数。李代数描述了李群单位元附近的正切空间性质。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772" y="2520778"/>
            <a:ext cx="5891050" cy="24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30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 dirty="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二元运算</a:t>
            </a:r>
            <a:r>
              <a:rPr lang="en-US" altLang="zh-CN" sz="2000" dirty="0">
                <a:latin typeface="+mj-ea"/>
                <a:ea typeface="+mj-ea"/>
              </a:rPr>
              <a:t>[,]</a:t>
            </a:r>
            <a:r>
              <a:rPr lang="zh-CN" altLang="en-US" sz="2000" dirty="0">
                <a:latin typeface="+mj-ea"/>
                <a:ea typeface="+mj-ea"/>
              </a:rPr>
              <a:t>被称为李括号（</a:t>
            </a:r>
            <a:r>
              <a:rPr lang="en-US" altLang="zh-CN" sz="2000" dirty="0">
                <a:latin typeface="+mj-ea"/>
                <a:ea typeface="+mj-ea"/>
              </a:rPr>
              <a:t>Lie Bracket</a:t>
            </a:r>
            <a:r>
              <a:rPr lang="zh-CN" altLang="en-US" sz="2000" dirty="0">
                <a:latin typeface="+mj-ea"/>
                <a:ea typeface="+mj-ea"/>
              </a:rPr>
              <a:t>）。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直观上说，李括号表达了两个元素的差异。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例子：三维空间向量</a:t>
            </a:r>
            <a:r>
              <a:rPr lang="en-US" altLang="zh-CN" sz="2000" dirty="0">
                <a:latin typeface="+mj-ea"/>
                <a:ea typeface="+mj-ea"/>
              </a:rPr>
              <a:t>+</a:t>
            </a:r>
            <a:r>
              <a:rPr lang="zh-CN" altLang="en-US" sz="2000" dirty="0">
                <a:latin typeface="+mj-ea"/>
                <a:ea typeface="+mj-ea"/>
              </a:rPr>
              <a:t>叉积运算 构成李代数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李代数 </a:t>
            </a:r>
            <a:r>
              <a:rPr lang="en-US" altLang="zh-CN" sz="2000" dirty="0">
                <a:latin typeface="+mj-ea"/>
                <a:ea typeface="+mj-ea"/>
              </a:rPr>
              <a:t>so(3)</a:t>
            </a:r>
            <a:r>
              <a:rPr lang="zh-CN" altLang="en-US" sz="2000" dirty="0">
                <a:latin typeface="+mj-ea"/>
                <a:ea typeface="+mj-ea"/>
              </a:rPr>
              <a:t>：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其中：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39" y="2621419"/>
            <a:ext cx="4206605" cy="571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095" y="3451892"/>
            <a:ext cx="4519052" cy="14326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147" y="4168234"/>
            <a:ext cx="3391194" cy="5867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41848" y="3907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李括号：</a:t>
            </a:r>
          </a:p>
        </p:txBody>
      </p:sp>
    </p:spTree>
    <p:extLst>
      <p:ext uri="{BB962C8B-B14F-4D97-AF65-F5344CB8AC3E}">
        <p14:creationId xmlns:p14="http://schemas.microsoft.com/office/powerpoint/2010/main" val="106203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同理，</a:t>
            </a:r>
            <a:r>
              <a:rPr lang="en-US" altLang="zh-CN" sz="2000" dirty="0">
                <a:latin typeface="+mj-ea"/>
                <a:ea typeface="+mj-ea"/>
              </a:rPr>
              <a:t>SE(3)</a:t>
            </a:r>
            <a:r>
              <a:rPr lang="zh-CN" altLang="en-US" sz="2000" dirty="0">
                <a:latin typeface="+mj-ea"/>
                <a:ea typeface="+mj-ea"/>
              </a:rPr>
              <a:t>亦有李代数</a:t>
            </a:r>
            <a:r>
              <a:rPr lang="en-US" altLang="zh-CN" sz="2000" dirty="0">
                <a:latin typeface="+mj-ea"/>
                <a:ea typeface="+mj-ea"/>
              </a:rPr>
              <a:t>se(3)</a:t>
            </a:r>
            <a:r>
              <a:rPr lang="zh-CN" altLang="en-US" sz="2000" dirty="0">
                <a:latin typeface="+mj-ea"/>
                <a:ea typeface="+mj-ea"/>
              </a:rPr>
              <a:t>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/>
              <a:t>上尖尖</a:t>
            </a:r>
            <a:r>
              <a:rPr lang="en-US" altLang="zh-CN" sz="2000" dirty="0"/>
              <a:t>^ </a:t>
            </a:r>
            <a:r>
              <a:rPr lang="zh-CN" altLang="en-US" sz="2000" dirty="0"/>
              <a:t>不再是反对称矩阵，但仍保留记法：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69" y="1938816"/>
            <a:ext cx="7051784" cy="11533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114" y="3914523"/>
            <a:ext cx="3078747" cy="10973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310" y="4133139"/>
            <a:ext cx="2781541" cy="70872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88443" y="3939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李括号：</a:t>
            </a:r>
          </a:p>
        </p:txBody>
      </p:sp>
    </p:spTree>
    <p:extLst>
      <p:ext uri="{BB962C8B-B14F-4D97-AF65-F5344CB8AC3E}">
        <p14:creationId xmlns:p14="http://schemas.microsoft.com/office/powerpoint/2010/main" val="944403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习题部分请你验证</a:t>
            </a:r>
            <a:r>
              <a:rPr lang="en-US" altLang="zh-CN" sz="2000" dirty="0">
                <a:latin typeface="+mj-ea"/>
                <a:ea typeface="+mj-ea"/>
              </a:rPr>
              <a:t>se(3)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so(3)</a:t>
            </a:r>
            <a:r>
              <a:rPr lang="zh-CN" altLang="en-US" sz="2000" dirty="0">
                <a:latin typeface="+mj-ea"/>
                <a:ea typeface="+mj-ea"/>
              </a:rPr>
              <a:t>的李代数性质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注：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不同书籍对</a:t>
            </a:r>
            <a:r>
              <a:rPr lang="en-US" altLang="zh-CN" sz="1700" dirty="0">
                <a:latin typeface="+mj-ea"/>
                <a:ea typeface="+mj-ea"/>
              </a:rPr>
              <a:t>se(3)</a:t>
            </a:r>
            <a:r>
              <a:rPr lang="zh-CN" altLang="en-US" sz="1700" dirty="0">
                <a:latin typeface="+mj-ea"/>
                <a:ea typeface="+mj-ea"/>
              </a:rPr>
              <a:t>的平移</a:t>
            </a:r>
            <a:r>
              <a:rPr lang="en-US" altLang="zh-CN" sz="1700" dirty="0">
                <a:latin typeface="+mj-ea"/>
                <a:ea typeface="+mj-ea"/>
              </a:rPr>
              <a:t>/</a:t>
            </a:r>
            <a:r>
              <a:rPr lang="zh-CN" altLang="en-US" sz="1700" dirty="0">
                <a:latin typeface="+mj-ea"/>
                <a:ea typeface="+mj-ea"/>
              </a:rPr>
              <a:t>旋转分量的先后顺序定义不同。这里使用平移在前的方式，也有地方是旋转在前的。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把李代数理解成向量形式或矩阵形式都是可以的。向量形式更加自然一些。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589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+mj-ea"/>
                <a:ea typeface="+mj-ea"/>
              </a:rPr>
              <a:t>第三讲 李群与李代数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群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李群与李代数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指数映射与对数映射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求导与扰动模型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实践：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Sophus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3.</a:t>
            </a:r>
            <a:r>
              <a:rPr kumimoji="1" lang="zh-CN" altLang="en-US" dirty="0">
                <a:latin typeface="+mj-ea"/>
              </a:rPr>
              <a:t> 指数映射和对数映射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71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3.</a:t>
            </a:r>
            <a:r>
              <a:rPr lang="zh-CN" altLang="en-US" sz="2800" dirty="0">
                <a:latin typeface="+mj-ea"/>
              </a:rPr>
              <a:t> 指数映射和对数映射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指数映射反映了从李代数到李群的对应关系：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但是      是一个矩阵，对于矩阵，如何定义求指数运算？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由于     是向量，定义其角度和模长：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角度乘单位向量：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关于    ，可以验证以下性质：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196130" y="1566428"/>
                <a:ext cx="1517659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130" y="1566428"/>
                <a:ext cx="151765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44018" y="1935760"/>
                <a:ext cx="5178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∧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18" y="1935760"/>
                <a:ext cx="51783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444018" y="2305092"/>
                <a:ext cx="404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18" y="2305092"/>
                <a:ext cx="40440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967134" y="2630348"/>
                <a:ext cx="969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34" y="2630348"/>
                <a:ext cx="96949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702935" y="2985632"/>
                <a:ext cx="376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935" y="2985632"/>
                <a:ext cx="37625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7709" y="3522489"/>
            <a:ext cx="2453853" cy="56392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5814" y="4158211"/>
            <a:ext cx="2118544" cy="54868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456922" y="3730986"/>
            <a:ext cx="3170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这为化解</a:t>
            </a:r>
            <a:r>
              <a:rPr lang="en-US" altLang="zh-CN" dirty="0"/>
              <a:t>Taylor</a:t>
            </a:r>
            <a:r>
              <a:rPr lang="zh-CN" altLang="en-US" dirty="0"/>
              <a:t>展式中的高阶项提供了有效方法</a:t>
            </a:r>
          </a:p>
        </p:txBody>
      </p:sp>
      <p:sp>
        <p:nvSpPr>
          <p:cNvPr id="18" name="右箭头 17"/>
          <p:cNvSpPr/>
          <p:nvPr/>
        </p:nvSpPr>
        <p:spPr>
          <a:xfrm rot="10800000">
            <a:off x="3464200" y="3970280"/>
            <a:ext cx="744727" cy="16774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8388" y="2308777"/>
            <a:ext cx="2872989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45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3.</a:t>
            </a:r>
            <a:r>
              <a:rPr lang="zh-CN" altLang="en-US" sz="2800" dirty="0">
                <a:latin typeface="+mj-ea"/>
              </a:rPr>
              <a:t> 指数映射和对数映射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2000" dirty="0">
                <a:latin typeface="+mj-ea"/>
                <a:ea typeface="+mj-ea"/>
              </a:rPr>
              <a:t>Taylor</a:t>
            </a:r>
            <a:r>
              <a:rPr lang="zh-CN" altLang="en-US" sz="2000" dirty="0">
                <a:latin typeface="+mj-ea"/>
                <a:ea typeface="+mj-ea"/>
              </a:rPr>
              <a:t>展开：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结果：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742" y="1642943"/>
            <a:ext cx="5301049" cy="2384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093" y="4160314"/>
            <a:ext cx="5090601" cy="5258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4934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3.</a:t>
            </a:r>
            <a:r>
              <a:rPr lang="zh-CN" altLang="en-US" sz="2800" dirty="0">
                <a:latin typeface="+mj-ea"/>
              </a:rPr>
              <a:t> 指数映射和对数映射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上一讲的罗德里格斯公式：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这说明 </a:t>
            </a:r>
            <a:r>
              <a:rPr lang="en-US" altLang="zh-CN" sz="2000" dirty="0">
                <a:latin typeface="+mj-ea"/>
                <a:ea typeface="+mj-ea"/>
              </a:rPr>
              <a:t>so(3) </a:t>
            </a:r>
            <a:r>
              <a:rPr lang="zh-CN" altLang="en-US" sz="2000" dirty="0">
                <a:latin typeface="+mj-ea"/>
                <a:ea typeface="+mj-ea"/>
              </a:rPr>
              <a:t>的物理意义就是旋转向量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反之，给定旋转矩阵时，亦能求李代数：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zh-CN" altLang="en-US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zh-CN" altLang="en-US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但实际当中没必要这样求，在旋转向量小节已经介绍了矩阵到向量的转换关系：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zh-CN" altLang="en-US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至此，说明了 </a:t>
            </a:r>
            <a:r>
              <a:rPr lang="en-US" altLang="zh-CN" sz="2000" dirty="0">
                <a:latin typeface="+mj-ea"/>
                <a:ea typeface="+mj-ea"/>
              </a:rPr>
              <a:t>SO(3) </a:t>
            </a:r>
            <a:r>
              <a:rPr lang="zh-CN" altLang="en-US" sz="2000" dirty="0">
                <a:latin typeface="+mj-ea"/>
                <a:ea typeface="+mj-ea"/>
              </a:rPr>
              <a:t>与 </a:t>
            </a:r>
            <a:r>
              <a:rPr lang="en-US" altLang="zh-CN" sz="2000" dirty="0">
                <a:latin typeface="+mj-ea"/>
                <a:ea typeface="+mj-ea"/>
              </a:rPr>
              <a:t>so(3) </a:t>
            </a:r>
            <a:r>
              <a:rPr lang="zh-CN" altLang="en-US" sz="2000" dirty="0">
                <a:latin typeface="+mj-ea"/>
                <a:ea typeface="+mj-ea"/>
              </a:rPr>
              <a:t>的对应关系。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505" y="1490334"/>
            <a:ext cx="4440717" cy="4890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388" y="2721436"/>
            <a:ext cx="3513094" cy="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6524367" y="28812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对数映射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701" y="3917833"/>
            <a:ext cx="2697714" cy="5791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579" y="3955936"/>
            <a:ext cx="1508891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35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3.</a:t>
            </a:r>
            <a:r>
              <a:rPr lang="zh-CN" altLang="en-US" sz="2800" dirty="0">
                <a:latin typeface="+mj-ea"/>
              </a:rPr>
              <a:t> 指数映射和对数映射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2000" dirty="0">
                <a:latin typeface="+mj-ea"/>
                <a:ea typeface="+mj-ea"/>
              </a:rPr>
              <a:t>se(3)</a:t>
            </a:r>
            <a:r>
              <a:rPr lang="zh-CN" altLang="en-US" sz="2000" dirty="0">
                <a:latin typeface="+mj-ea"/>
                <a:ea typeface="+mj-ea"/>
              </a:rPr>
              <a:t>到</a:t>
            </a:r>
            <a:r>
              <a:rPr lang="en-US" altLang="zh-CN" sz="2000" dirty="0">
                <a:latin typeface="+mj-ea"/>
                <a:ea typeface="+mj-ea"/>
              </a:rPr>
              <a:t>SE(3)</a:t>
            </a:r>
            <a:r>
              <a:rPr lang="zh-CN" altLang="en-US" sz="2000" dirty="0">
                <a:latin typeface="+mj-ea"/>
                <a:ea typeface="+mj-ea"/>
              </a:rPr>
              <a:t>的指数映射：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2" y="2187213"/>
            <a:ext cx="4568659" cy="19514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36215" y="2079331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其中</a:t>
            </a:r>
            <a:r>
              <a:rPr kumimoji="1" lang="en-US" altLang="zh-CN" dirty="0"/>
              <a:t>J</a:t>
            </a:r>
            <a:r>
              <a:rPr kumimoji="1" lang="zh-CN" altLang="en-US" dirty="0"/>
              <a:t>为雅可比矩阵</a:t>
            </a:r>
            <a:r>
              <a:rPr kumimoji="1" lang="zh-CN" altLang="en-US" dirty="0">
                <a:sym typeface="Wingdings"/>
              </a:rPr>
              <a:t>（留作习题）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147" y="2524258"/>
            <a:ext cx="3278100" cy="54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17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3.</a:t>
            </a:r>
            <a:r>
              <a:rPr lang="zh-CN" altLang="en-US" sz="2800" dirty="0">
                <a:latin typeface="+mj-ea"/>
              </a:rPr>
              <a:t> 指数映射和对数映射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093" y="1303338"/>
            <a:ext cx="5391696" cy="372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50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4.</a:t>
            </a:r>
            <a:r>
              <a:rPr kumimoji="1" lang="zh-CN" altLang="en-US" dirty="0">
                <a:latin typeface="+mj-ea"/>
              </a:rPr>
              <a:t> 李代数求导与扰动模型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50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673" y="1800426"/>
            <a:ext cx="2202371" cy="579170"/>
          </a:xfrm>
          <a:prstGeom prst="rect">
            <a:avLst/>
          </a:prstGeom>
        </p:spPr>
      </p:pic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2000" dirty="0">
                <a:latin typeface="+mj-ea"/>
                <a:ea typeface="+mj-ea"/>
              </a:rPr>
              <a:t>SLAM</a:t>
            </a:r>
            <a:r>
              <a:rPr lang="zh-CN" altLang="en-US" sz="2000" dirty="0">
                <a:latin typeface="+mj-ea"/>
                <a:ea typeface="+mj-ea"/>
              </a:rPr>
              <a:t>的定位即位姿估计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但李群无加法：                             导数无从定义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解决办法：</a:t>
            </a:r>
            <a:endParaRPr lang="en-US" altLang="zh-CN" sz="20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利用李代数上加法定义李群元素的导数？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使用指数映射和对数映射完成变换关系。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/>
              <a:t>基本问题：当在李代数中做加法时，是否等价于在李群上做乘法？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510" y="3906562"/>
            <a:ext cx="4229467" cy="60965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 rot="1387213">
            <a:off x="6483352" y="3749722"/>
            <a:ext cx="826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119477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在使用标量的情况下，该式明显成立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但这里的     为矩阵！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完整形式由 </a:t>
            </a:r>
            <a:r>
              <a:rPr lang="en-US" altLang="zh-CN" sz="2000" dirty="0">
                <a:latin typeface="+mj-ea"/>
                <a:ea typeface="+mj-ea"/>
              </a:rPr>
              <a:t>BCH</a:t>
            </a: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Baker-Campbell-</a:t>
            </a:r>
            <a:r>
              <a:rPr lang="en-US" altLang="zh-CN" sz="2000" dirty="0" err="1">
                <a:latin typeface="+mj-ea"/>
                <a:ea typeface="+mj-ea"/>
              </a:rPr>
              <a:t>Hausdorff</a:t>
            </a:r>
            <a:r>
              <a:rPr lang="zh-CN" altLang="en-US" sz="2000" dirty="0">
                <a:latin typeface="+mj-ea"/>
                <a:ea typeface="+mj-ea"/>
              </a:rPr>
              <a:t>） 公式给出：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完整形式非常复杂，见：</a:t>
            </a:r>
            <a:r>
              <a:rPr lang="en-US" altLang="zh-CN" sz="1700" dirty="0">
                <a:latin typeface="+mj-ea"/>
                <a:ea typeface="+mj-ea"/>
              </a:rPr>
              <a:t>https://</a:t>
            </a:r>
            <a:r>
              <a:rPr lang="en-US" altLang="zh-CN" sz="1700" dirty="0" err="1">
                <a:latin typeface="+mj-ea"/>
                <a:ea typeface="+mj-ea"/>
              </a:rPr>
              <a:t>en.wikipedia.org</a:t>
            </a:r>
            <a:r>
              <a:rPr lang="en-US" altLang="zh-CN" sz="1700" dirty="0">
                <a:latin typeface="+mj-ea"/>
                <a:ea typeface="+mj-ea"/>
              </a:rPr>
              <a:t>/wiki/Baker-Campbell-</a:t>
            </a:r>
            <a:r>
              <a:rPr lang="en-US" altLang="zh-CN" sz="1700" dirty="0" err="1">
                <a:latin typeface="+mj-ea"/>
                <a:ea typeface="+mj-ea"/>
              </a:rPr>
              <a:t>Hausdorff</a:t>
            </a:r>
            <a:r>
              <a:rPr lang="en-US" altLang="zh-CN" sz="1700" dirty="0">
                <a:latin typeface="+mj-ea"/>
                <a:ea typeface="+mj-ea"/>
              </a:rPr>
              <a:t>\_formula 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部分展开式：（方括号为李括号）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606" y="824224"/>
            <a:ext cx="4229467" cy="609653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904782" y="1929290"/>
                <a:ext cx="5178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∧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782" y="1929290"/>
                <a:ext cx="51783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22" y="3854466"/>
            <a:ext cx="8367485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25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/>
              <a:t>当其中一个量为小量时，忽略其高阶项，</a:t>
            </a:r>
            <a:r>
              <a:rPr lang="en-US" altLang="zh-CN" sz="2000" dirty="0"/>
              <a:t>BCH</a:t>
            </a:r>
            <a:r>
              <a:rPr lang="zh-CN" altLang="en-US" sz="2000" dirty="0"/>
              <a:t>具有线性近似形式：</a:t>
            </a: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/>
              <a:t>这里的</a:t>
            </a: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150" y="1862209"/>
            <a:ext cx="6408975" cy="94496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221" y="2900037"/>
            <a:ext cx="5387807" cy="70110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221" y="3617873"/>
            <a:ext cx="4686706" cy="75444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369" y="4424081"/>
            <a:ext cx="1851820" cy="58679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436391" y="30139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左雅可比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423567" y="450876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右雅</a:t>
            </a:r>
            <a:r>
              <a:rPr lang="zh-CN" altLang="en-US" dirty="0"/>
              <a:t>可比</a:t>
            </a:r>
          </a:p>
        </p:txBody>
      </p:sp>
    </p:spTree>
    <p:extLst>
      <p:ext uri="{BB962C8B-B14F-4D97-AF65-F5344CB8AC3E}">
        <p14:creationId xmlns:p14="http://schemas.microsoft.com/office/powerpoint/2010/main" val="84425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+mj-ea"/>
              </a:rPr>
              <a:t>往期内容回顾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SLAM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的运动与观测模型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的具体表达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的估计值不够准确时？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614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直观写法（以左乘为例）</a:t>
            </a:r>
            <a:endParaRPr lang="en-US" altLang="zh-CN" sz="20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600" dirty="0"/>
              <a:t>在李群上左乘小量时，李代数上的加法相差左雅可比的逆</a:t>
            </a:r>
            <a:endParaRPr lang="en-US" altLang="zh-CN" sz="16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900" dirty="0"/>
              <a:t>反之</a:t>
            </a:r>
            <a:endParaRPr lang="en-US" altLang="zh-CN" sz="19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9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900" dirty="0"/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600" dirty="0"/>
              <a:t>李代数上进行小量加法时，相当于李群上左（右）乘一个带左（右）雅可比的量</a:t>
            </a:r>
            <a:endParaRPr lang="en-US" altLang="zh-CN" sz="16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1900" dirty="0"/>
              <a:t>SE(3)</a:t>
            </a:r>
            <a:r>
              <a:rPr lang="zh-CN" altLang="en-US" sz="1900" dirty="0"/>
              <a:t>比</a:t>
            </a:r>
            <a:r>
              <a:rPr lang="en-US" altLang="zh-CN" sz="1900" dirty="0"/>
              <a:t>SO(3)</a:t>
            </a:r>
            <a:r>
              <a:rPr lang="zh-CN" altLang="en-US" sz="1900" dirty="0"/>
              <a:t>更复杂：</a:t>
            </a:r>
            <a:endParaRPr lang="en-US" altLang="zh-CN" sz="19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900" dirty="0"/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600" dirty="0"/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269" y="1170681"/>
            <a:ext cx="4839553" cy="5946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71" y="2512314"/>
            <a:ext cx="7285351" cy="6553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29" y="3837418"/>
            <a:ext cx="4968671" cy="12421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26210" y="39146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这里不展开花体雅可比</a:t>
            </a:r>
          </a:p>
        </p:txBody>
      </p:sp>
    </p:spTree>
    <p:extLst>
      <p:ext uri="{BB962C8B-B14F-4D97-AF65-F5344CB8AC3E}">
        <p14:creationId xmlns:p14="http://schemas.microsoft.com/office/powerpoint/2010/main" val="535186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通过</a:t>
            </a:r>
            <a:r>
              <a:rPr lang="en-US" altLang="zh-CN" sz="2000" dirty="0">
                <a:latin typeface="+mj-ea"/>
                <a:ea typeface="+mj-ea"/>
              </a:rPr>
              <a:t>BCH</a:t>
            </a:r>
            <a:r>
              <a:rPr lang="zh-CN" altLang="en-US" sz="2000" dirty="0">
                <a:latin typeface="+mj-ea"/>
                <a:ea typeface="+mj-ea"/>
              </a:rPr>
              <a:t>线性近似，可以定义李代数上的导数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考虑一个基本问题：旋转后的点关于旋转的导数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/>
              <a:t>由于</a:t>
            </a:r>
            <a:r>
              <a:rPr lang="en-US" altLang="zh-CN" sz="2000" dirty="0"/>
              <a:t>R</a:t>
            </a:r>
            <a:r>
              <a:rPr lang="zh-CN" altLang="en-US" sz="2000" dirty="0"/>
              <a:t>没有加法，导数无从定义</a:t>
            </a: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存在两种解决办法：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对 </a:t>
            </a:r>
            <a:r>
              <a:rPr lang="en-US" altLang="zh-CN" sz="1700" dirty="0">
                <a:latin typeface="+mj-ea"/>
                <a:ea typeface="+mj-ea"/>
              </a:rPr>
              <a:t>R </a:t>
            </a:r>
            <a:r>
              <a:rPr lang="zh-CN" altLang="en-US" sz="1700" dirty="0">
                <a:latin typeface="+mj-ea"/>
                <a:ea typeface="+mj-ea"/>
              </a:rPr>
              <a:t>对应的李代数加上小量，求相对于小量的变化率（导数模型）；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对 </a:t>
            </a:r>
            <a:r>
              <a:rPr lang="en-US" altLang="zh-CN" sz="1700" dirty="0">
                <a:latin typeface="+mj-ea"/>
                <a:ea typeface="+mj-ea"/>
              </a:rPr>
              <a:t>R </a:t>
            </a:r>
            <a:r>
              <a:rPr lang="zh-CN" altLang="en-US" sz="1700" dirty="0">
                <a:latin typeface="+mj-ea"/>
                <a:ea typeface="+mj-ea"/>
              </a:rPr>
              <a:t>左乘或右乘一个小量，求相对于小量的李代数的变化率（扰动模型）。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zh-CN" altLang="en-US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358" y="2299156"/>
            <a:ext cx="1143099" cy="6325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589216" y="24307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不严谨地记为：</a:t>
            </a:r>
          </a:p>
        </p:txBody>
      </p:sp>
    </p:spTree>
    <p:extLst>
      <p:ext uri="{BB962C8B-B14F-4D97-AF65-F5344CB8AC3E}">
        <p14:creationId xmlns:p14="http://schemas.microsoft.com/office/powerpoint/2010/main" val="1990197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737" y="1303338"/>
            <a:ext cx="6431837" cy="35512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/>
              <a:t>导数模型：</a:t>
            </a: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希望避免雅可比计算</a:t>
            </a:r>
            <a:endParaRPr lang="en-US" altLang="zh-CN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1204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扰动模型（左乘）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左乘小量，令其李代数为零</a:t>
            </a: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更加简洁实用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829" y="1320354"/>
            <a:ext cx="4492993" cy="17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08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2000" dirty="0">
                <a:latin typeface="+mj-ea"/>
                <a:ea typeface="+mj-ea"/>
              </a:rPr>
              <a:t>SE(3)</a:t>
            </a:r>
            <a:r>
              <a:rPr lang="zh-CN" altLang="en-US" sz="2000" dirty="0">
                <a:latin typeface="+mj-ea"/>
                <a:ea typeface="+mj-ea"/>
              </a:rPr>
              <a:t>上的扰动模型：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449" y="1414743"/>
            <a:ext cx="4920918" cy="29329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576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小结</a:t>
            </a:r>
            <a:endParaRPr lang="en-US" altLang="zh-CN" sz="20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利用</a:t>
            </a:r>
            <a:r>
              <a:rPr lang="en-US" altLang="zh-CN" sz="1700" dirty="0">
                <a:latin typeface="+mj-ea"/>
                <a:ea typeface="+mj-ea"/>
              </a:rPr>
              <a:t>BCH</a:t>
            </a:r>
            <a:r>
              <a:rPr lang="zh-CN" altLang="en-US" sz="1700" dirty="0">
                <a:latin typeface="+mj-ea"/>
                <a:ea typeface="+mj-ea"/>
              </a:rPr>
              <a:t>线性近似，可以推导</a:t>
            </a:r>
            <a:r>
              <a:rPr lang="en-US" altLang="zh-CN" sz="1700" dirty="0">
                <a:latin typeface="+mj-ea"/>
                <a:ea typeface="+mj-ea"/>
              </a:rPr>
              <a:t>so(3)</a:t>
            </a:r>
            <a:r>
              <a:rPr lang="zh-CN" altLang="en-US" sz="1700" dirty="0">
                <a:latin typeface="+mj-ea"/>
                <a:ea typeface="+mj-ea"/>
              </a:rPr>
              <a:t>与</a:t>
            </a:r>
            <a:r>
              <a:rPr lang="en-US" altLang="zh-CN" sz="1700" dirty="0">
                <a:latin typeface="+mj-ea"/>
                <a:ea typeface="+mj-ea"/>
              </a:rPr>
              <a:t>se(3)</a:t>
            </a:r>
            <a:r>
              <a:rPr lang="zh-CN" altLang="en-US" sz="1700" dirty="0">
                <a:latin typeface="+mj-ea"/>
                <a:ea typeface="+mj-ea"/>
              </a:rPr>
              <a:t>上的导数和扰动模型</a:t>
            </a: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通常情况下，扰动模型更为简洁实用</a:t>
            </a:r>
            <a:endParaRPr lang="en-US" altLang="zh-CN" sz="17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883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5.</a:t>
            </a:r>
            <a:r>
              <a:rPr kumimoji="1" lang="zh-CN" altLang="en-US" dirty="0">
                <a:latin typeface="+mj-ea"/>
              </a:rPr>
              <a:t> 实践：</a:t>
            </a:r>
            <a:r>
              <a:rPr kumimoji="1" lang="en-US" altLang="zh-CN" dirty="0">
                <a:latin typeface="+mj-ea"/>
              </a:rPr>
              <a:t>Sophus</a:t>
            </a:r>
            <a:r>
              <a:rPr kumimoji="1" lang="zh-CN" altLang="en-US" dirty="0">
                <a:latin typeface="+mj-ea"/>
              </a:rPr>
              <a:t>库的使用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4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1.</a:t>
            </a:r>
            <a:r>
              <a:rPr kumimoji="1" lang="zh-CN" altLang="en-US" dirty="0">
                <a:latin typeface="+mj-ea"/>
              </a:rPr>
              <a:t> 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0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1.</a:t>
            </a:r>
            <a:r>
              <a:rPr lang="zh-CN" altLang="en-US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</a:rPr>
              <a:t>群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三维旋转矩阵构成了特殊正交群（</a:t>
            </a:r>
            <a:r>
              <a:rPr lang="en-US" altLang="zh-CN" sz="2000" dirty="0">
                <a:latin typeface="+mj-ea"/>
                <a:ea typeface="+mj-ea"/>
              </a:rPr>
              <a:t>Special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Orthogonal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Group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三维变换矩阵构成了特殊欧氏群（</a:t>
            </a:r>
            <a:r>
              <a:rPr lang="en-US" altLang="zh-CN" sz="2000" dirty="0">
                <a:latin typeface="+mj-ea"/>
                <a:ea typeface="+mj-ea"/>
              </a:rPr>
              <a:t>Special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Euclidean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Group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033" y="1916879"/>
            <a:ext cx="3901778" cy="5410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544" y="3210122"/>
            <a:ext cx="6050804" cy="11812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3352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1.</a:t>
            </a:r>
            <a:r>
              <a:rPr lang="zh-CN" altLang="en-US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</a:rPr>
              <a:t>群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什么是群？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群（</a:t>
            </a:r>
            <a:r>
              <a:rPr lang="en-US" altLang="zh-CN" sz="2000" dirty="0">
                <a:latin typeface="+mj-ea"/>
                <a:ea typeface="+mj-ea"/>
              </a:rPr>
              <a:t>Group</a:t>
            </a:r>
            <a:r>
              <a:rPr lang="zh-CN" altLang="en-US" sz="2000" dirty="0">
                <a:latin typeface="+mj-ea"/>
                <a:ea typeface="+mj-ea"/>
              </a:rPr>
              <a:t>）是一种集合加上一种运算的代数结构。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/>
              <a:t>记集合为</a:t>
            </a:r>
            <a:r>
              <a:rPr lang="en-US" altLang="zh-CN" sz="2000" dirty="0"/>
              <a:t>A</a:t>
            </a:r>
            <a:r>
              <a:rPr lang="zh-CN" altLang="en-US" sz="2000" dirty="0"/>
              <a:t>，运算为 </a:t>
            </a:r>
            <a:r>
              <a:rPr lang="en-US" altLang="zh-CN" sz="2000" dirty="0"/>
              <a:t>· </a:t>
            </a:r>
            <a:r>
              <a:rPr lang="zh-CN" altLang="en-US" sz="2000" dirty="0"/>
              <a:t>，那么当运算满足以下性质时，称 </a:t>
            </a:r>
            <a:r>
              <a:rPr lang="en-US" altLang="zh-CN" sz="2000" dirty="0"/>
              <a:t>(A,</a:t>
            </a:r>
            <a:r>
              <a:rPr lang="zh-CN" altLang="en-US" sz="2000" dirty="0"/>
              <a:t> </a:t>
            </a:r>
            <a:r>
              <a:rPr lang="en-US" altLang="zh-CN" sz="2000" dirty="0"/>
              <a:t>· )</a:t>
            </a:r>
            <a:r>
              <a:rPr lang="zh-CN" altLang="en-US" sz="2000" dirty="0"/>
              <a:t>成群：</a:t>
            </a: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73" y="2785781"/>
            <a:ext cx="6416596" cy="217950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946372" y="348175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封结幺逆</a:t>
            </a:r>
            <a:endParaRPr lang="en-US" altLang="zh-CN" dirty="0"/>
          </a:p>
          <a:p>
            <a:pPr algn="ctr"/>
            <a:r>
              <a:rPr lang="zh-CN" altLang="en-US" dirty="0"/>
              <a:t>“凤姐咬你”</a:t>
            </a:r>
          </a:p>
        </p:txBody>
      </p:sp>
    </p:spTree>
    <p:extLst>
      <p:ext uri="{BB962C8B-B14F-4D97-AF65-F5344CB8AC3E}">
        <p14:creationId xmlns:p14="http://schemas.microsoft.com/office/powerpoint/2010/main" val="50109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1.</a:t>
            </a:r>
            <a:r>
              <a:rPr lang="zh-CN" altLang="en-US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</a:rPr>
              <a:t>群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容易验证</a:t>
            </a:r>
            <a:endParaRPr lang="en-US" altLang="zh-CN" sz="20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旋转矩阵集合与矩阵乘法构成群</a:t>
            </a: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</a:rPr>
              <a:t>变换矩阵集合与矩阵乘法构成群</a:t>
            </a:r>
            <a:endParaRPr lang="en-US" altLang="zh-CN" sz="1700" dirty="0">
              <a:latin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因此称它们为旋转矩阵群和变换矩阵群</a:t>
            </a:r>
            <a:endParaRPr lang="en-US" altLang="zh-CN" sz="17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其他群的例子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53" y="3655719"/>
            <a:ext cx="7890278" cy="1097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665" y="1225020"/>
            <a:ext cx="1713750" cy="23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8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1.</a:t>
            </a:r>
            <a:r>
              <a:rPr lang="zh-CN" altLang="en-US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</a:rPr>
              <a:t>群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群结构保证了在群上的运算具有良好的性质。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群论是研究群的各种结构和性质的理论，具体介绍见各抽象代数或近世代数教材。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428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2.</a:t>
            </a:r>
            <a:r>
              <a:rPr kumimoji="1" lang="zh-CN" altLang="en-US" dirty="0">
                <a:latin typeface="+mj-ea"/>
              </a:rPr>
              <a:t> 李群与李代数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19678</TotalTime>
  <Words>1415</Words>
  <Application>Microsoft Office PowerPoint</Application>
  <PresentationFormat>全屏显示(16:9)</PresentationFormat>
  <Paragraphs>218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黑体</vt:lpstr>
      <vt:lpstr>宋体</vt:lpstr>
      <vt:lpstr>微软雅黑</vt:lpstr>
      <vt:lpstr>Arial</vt:lpstr>
      <vt:lpstr>Arial Black</vt:lpstr>
      <vt:lpstr>Calibri</vt:lpstr>
      <vt:lpstr>Cambria Math</vt:lpstr>
      <vt:lpstr>Wingdings</vt:lpstr>
      <vt:lpstr>Office 主题</vt:lpstr>
      <vt:lpstr>PowerPoint 演示文稿</vt:lpstr>
      <vt:lpstr>第三讲 李群与李代数</vt:lpstr>
      <vt:lpstr>往期内容回顾</vt:lpstr>
      <vt:lpstr>1. 群</vt:lpstr>
      <vt:lpstr>1. 群</vt:lpstr>
      <vt:lpstr>1. 群</vt:lpstr>
      <vt:lpstr>1. 群</vt:lpstr>
      <vt:lpstr>1. 群</vt:lpstr>
      <vt:lpstr>2. 李群与李代数</vt:lpstr>
      <vt:lpstr>2. 李群与李代数</vt:lpstr>
      <vt:lpstr>2. 李群与李代数</vt:lpstr>
      <vt:lpstr>2. 李群与李代数</vt:lpstr>
      <vt:lpstr>2. 李群与李代数</vt:lpstr>
      <vt:lpstr>2. 李群与李代数</vt:lpstr>
      <vt:lpstr>2. 李群与李代数</vt:lpstr>
      <vt:lpstr>2. 李群与李代数</vt:lpstr>
      <vt:lpstr>2. 李群与李代数</vt:lpstr>
      <vt:lpstr>2. 李群与李代数</vt:lpstr>
      <vt:lpstr>2. 李群与李代数</vt:lpstr>
      <vt:lpstr>3. 指数映射和对数映射</vt:lpstr>
      <vt:lpstr>3. 指数映射和对数映射</vt:lpstr>
      <vt:lpstr>3. 指数映射和对数映射</vt:lpstr>
      <vt:lpstr>3. 指数映射和对数映射</vt:lpstr>
      <vt:lpstr>3. 指数映射和对数映射</vt:lpstr>
      <vt:lpstr>3. 指数映射和对数映射</vt:lpstr>
      <vt:lpstr>4. 李代数求导与扰动模型</vt:lpstr>
      <vt:lpstr>4. 求导与扰动模型</vt:lpstr>
      <vt:lpstr>4. 求导与扰动模型</vt:lpstr>
      <vt:lpstr>4. 求导与扰动模型</vt:lpstr>
      <vt:lpstr>4. 求导与扰动模型</vt:lpstr>
      <vt:lpstr>4. 求导与扰动模型</vt:lpstr>
      <vt:lpstr>4. 求导与扰动模型</vt:lpstr>
      <vt:lpstr>4. 求导与扰动模型</vt:lpstr>
      <vt:lpstr>4. 求导与扰动模型</vt:lpstr>
      <vt:lpstr>4. 求导与扰动模型</vt:lpstr>
      <vt:lpstr>5. 实践：Sophus库的使用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深蓝学院</cp:lastModifiedBy>
  <cp:revision>996</cp:revision>
  <dcterms:created xsi:type="dcterms:W3CDTF">2017-03-07T07:29:00Z</dcterms:created>
  <dcterms:modified xsi:type="dcterms:W3CDTF">2018-03-10T04:02:18Z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