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30" r:id="rId3"/>
    <p:sldId id="332" r:id="rId4"/>
    <p:sldId id="331" r:id="rId5"/>
    <p:sldId id="333" r:id="rId6"/>
    <p:sldId id="336" r:id="rId7"/>
    <p:sldId id="337" r:id="rId8"/>
    <p:sldId id="338" r:id="rId9"/>
    <p:sldId id="339" r:id="rId10"/>
    <p:sldId id="340" r:id="rId11"/>
    <p:sldId id="343" r:id="rId12"/>
    <p:sldId id="344" r:id="rId13"/>
    <p:sldId id="345" r:id="rId14"/>
    <p:sldId id="342" r:id="rId15"/>
    <p:sldId id="341" r:id="rId16"/>
    <p:sldId id="347" r:id="rId17"/>
    <p:sldId id="346" r:id="rId18"/>
    <p:sldId id="348" r:id="rId19"/>
    <p:sldId id="350" r:id="rId20"/>
    <p:sldId id="351" r:id="rId21"/>
    <p:sldId id="349" r:id="rId22"/>
    <p:sldId id="352" r:id="rId23"/>
    <p:sldId id="353" r:id="rId24"/>
    <p:sldId id="354" r:id="rId25"/>
    <p:sldId id="355" r:id="rId26"/>
    <p:sldId id="356" r:id="rId27"/>
    <p:sldId id="357" r:id="rId28"/>
    <p:sldId id="359" r:id="rId29"/>
    <p:sldId id="358" r:id="rId30"/>
    <p:sldId id="360" r:id="rId31"/>
    <p:sldId id="361" r:id="rId32"/>
    <p:sldId id="364" r:id="rId33"/>
    <p:sldId id="362" r:id="rId34"/>
    <p:sldId id="363" r:id="rId35"/>
    <p:sldId id="365" r:id="rId36"/>
    <p:sldId id="366" r:id="rId37"/>
    <p:sldId id="367" r:id="rId38"/>
    <p:sldId id="371" r:id="rId39"/>
    <p:sldId id="372" r:id="rId40"/>
    <p:sldId id="369" r:id="rId41"/>
    <p:sldId id="373" r:id="rId42"/>
    <p:sldId id="368" r:id="rId43"/>
    <p:sldId id="370" r:id="rId44"/>
    <p:sldId id="374" r:id="rId45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86398" autoAdjust="0"/>
  </p:normalViewPr>
  <p:slideViewPr>
    <p:cSldViewPr snapToGrid="0">
      <p:cViewPr varScale="1">
        <p:scale>
          <a:sx n="98" d="100"/>
          <a:sy n="98" d="100"/>
        </p:scale>
        <p:origin x="1133" y="8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ao.xiang.thu@gmail.com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03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第四次课 相机模型 非线性优化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2018</a:t>
            </a:r>
            <a:r>
              <a:rPr kumimoji="1" lang="zh-CN" altLang="en-US" sz="1200" dirty="0"/>
              <a:t>年春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42474"/>
            <a:ext cx="9603275" cy="3450613"/>
          </a:xfrm>
        </p:spPr>
        <p:txBody>
          <a:bodyPr/>
          <a:lstStyle/>
          <a:p>
            <a:r>
              <a:rPr lang="zh-CN" altLang="en-US" dirty="0"/>
              <a:t>除内参外，相机坐标系与世界坐标系还相差一个变换：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 </a:t>
            </a:r>
            <a:r>
              <a:rPr lang="en-US" altLang="zh-CN" dirty="0"/>
              <a:t>R, t </a:t>
            </a:r>
            <a:r>
              <a:rPr lang="zh-CN" altLang="en-US" dirty="0"/>
              <a:t>或 </a:t>
            </a:r>
            <a:r>
              <a:rPr lang="en-US" altLang="zh-CN" dirty="0"/>
              <a:t>T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外参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注：右侧式子隐含了一次非齐次到齐次的变换（见书）</a:t>
            </a:r>
            <a:endParaRPr lang="en-US" altLang="zh-CN" dirty="0"/>
          </a:p>
          <a:p>
            <a:r>
              <a:rPr lang="zh-CN" altLang="en-US" dirty="0"/>
              <a:t>外参是</a:t>
            </a:r>
            <a:r>
              <a:rPr lang="en-US" altLang="zh-CN" dirty="0"/>
              <a:t>SLAM</a:t>
            </a:r>
            <a:r>
              <a:rPr lang="zh-CN" altLang="en-US" dirty="0"/>
              <a:t>估计的目标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3" y="1921203"/>
            <a:ext cx="4761905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5899889" y="2283751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先把</a:t>
            </a:r>
            <a:r>
              <a:rPr lang="en-US" altLang="zh-CN" dirty="0"/>
              <a:t>P</a:t>
            </a:r>
            <a:r>
              <a:rPr lang="zh-CN" altLang="en-US" dirty="0"/>
              <a:t>从世界坐标变到</a:t>
            </a:r>
            <a:endParaRPr lang="en-US" altLang="zh-CN" dirty="0"/>
          </a:p>
          <a:p>
            <a:pPr algn="ctr"/>
            <a:r>
              <a:rPr lang="zh-CN" altLang="en-US" dirty="0"/>
              <a:t>相机坐标系下</a:t>
            </a:r>
          </a:p>
        </p:txBody>
      </p:sp>
    </p:spTree>
    <p:extLst>
      <p:ext uri="{BB962C8B-B14F-4D97-AF65-F5344CB8AC3E}">
        <p14:creationId xmlns:p14="http://schemas.microsoft.com/office/powerpoint/2010/main" val="137107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投影顺序：世界</a:t>
            </a:r>
            <a:r>
              <a:rPr lang="en-US" altLang="zh-CN" dirty="0"/>
              <a:t>——</a:t>
            </a:r>
            <a:r>
              <a:rPr lang="zh-CN" altLang="en-US" dirty="0"/>
              <a:t>相机</a:t>
            </a:r>
            <a:r>
              <a:rPr lang="en-US" altLang="zh-CN" dirty="0"/>
              <a:t>——</a:t>
            </a:r>
            <a:r>
              <a:rPr lang="zh-CN" altLang="en-US" dirty="0"/>
              <a:t>归一化平面</a:t>
            </a:r>
            <a:r>
              <a:rPr lang="en-US" altLang="zh-CN" dirty="0"/>
              <a:t>——</a:t>
            </a:r>
            <a:r>
              <a:rPr lang="zh-CN" altLang="en-US" dirty="0"/>
              <a:t>像素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9" y="2170097"/>
            <a:ext cx="6638023" cy="24427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84607" y="20374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激光数据的观测</a:t>
            </a:r>
            <a:r>
              <a:rPr kumimoji="1" lang="zh-CN" altLang="en-US"/>
              <a:t>模型更加简单</a:t>
            </a:r>
          </a:p>
        </p:txBody>
      </p:sp>
    </p:spTree>
    <p:extLst>
      <p:ext uri="{BB962C8B-B14F-4D97-AF65-F5344CB8AC3E}">
        <p14:creationId xmlns:p14="http://schemas.microsoft.com/office/powerpoint/2010/main" val="6501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5450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畸变</a:t>
            </a:r>
            <a:endParaRPr lang="en-US" altLang="zh-CN" dirty="0"/>
          </a:p>
          <a:p>
            <a:pPr lvl="1"/>
            <a:r>
              <a:rPr lang="zh-CN" altLang="en-US" dirty="0"/>
              <a:t>针孔前的镜头会引入畸变</a:t>
            </a:r>
          </a:p>
        </p:txBody>
      </p:sp>
      <p:pic>
        <p:nvPicPr>
          <p:cNvPr id="8" name="Picture 2" descr="http://img01.hc360.com/security/201510/201510191618336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6" y="2247040"/>
            <a:ext cx="3495596" cy="19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397474" y="44166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广角镜头畸变</a:t>
            </a:r>
          </a:p>
        </p:txBody>
      </p:sp>
      <p:pic>
        <p:nvPicPr>
          <p:cNvPr id="10" name="Picture 4" descr="http://image60.360doc.com/DownloadImg/2013/04/2211/31813107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31" y="1493166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938237" y="4759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鱼眼镜头畸变</a:t>
            </a:r>
          </a:p>
        </p:txBody>
      </p:sp>
    </p:spTree>
    <p:extLst>
      <p:ext uri="{BB962C8B-B14F-4D97-AF65-F5344CB8AC3E}">
        <p14:creationId xmlns:p14="http://schemas.microsoft.com/office/powerpoint/2010/main" val="76378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主要的畸变类型：径向畸变和切向畸变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143891"/>
            <a:ext cx="4546997" cy="1713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44" y="1928920"/>
            <a:ext cx="3223365" cy="19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畸变可以用归一化坐标的变换来描述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167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径向畸变：多项式描述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3853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切向畸变：多项式描述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744" y="4200622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放在一起：</a:t>
            </a:r>
            <a:endParaRPr lang="en-US" altLang="zh-CN" dirty="0"/>
          </a:p>
          <a:p>
            <a:r>
              <a:rPr lang="zh-CN" altLang="en-US" dirty="0"/>
              <a:t>实际当中可灵活保留各项系数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7" y="2167707"/>
            <a:ext cx="3781850" cy="109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67" y="2184316"/>
            <a:ext cx="3801955" cy="1059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599" y="4193813"/>
            <a:ext cx="4304324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2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16358"/>
            <a:ext cx="9603275" cy="3450613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4" y="1862209"/>
            <a:ext cx="8229600" cy="2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3853" y="1307810"/>
            <a:ext cx="3931603" cy="3450613"/>
          </a:xfrm>
        </p:spPr>
        <p:txBody>
          <a:bodyPr/>
          <a:lstStyle/>
          <a:p>
            <a:r>
              <a:rPr lang="zh-CN" altLang="en-US" dirty="0"/>
              <a:t>双目模型</a:t>
            </a:r>
            <a:endParaRPr lang="en-US" altLang="zh-CN" dirty="0"/>
          </a:p>
          <a:p>
            <a:pPr lvl="1"/>
            <a:r>
              <a:rPr lang="zh-CN" altLang="en-US" dirty="0"/>
              <a:t>左右相机中心距离称为基线</a:t>
            </a:r>
            <a:endParaRPr lang="en-US" altLang="zh-CN" dirty="0"/>
          </a:p>
          <a:p>
            <a:pPr lvl="1"/>
            <a:r>
              <a:rPr lang="zh-CN" altLang="en-US" dirty="0"/>
              <a:t>左右像素的几何关系：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整理得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26" y="1345133"/>
            <a:ext cx="4897290" cy="1905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04" y="2376011"/>
            <a:ext cx="2695238" cy="7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04" y="3446492"/>
            <a:ext cx="2609524" cy="6952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50942" y="3460873"/>
            <a:ext cx="5142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r>
              <a:rPr lang="zh-CN" altLang="en-US" sz="1400" dirty="0"/>
              <a:t>称为视差（</a:t>
            </a:r>
            <a:r>
              <a:rPr lang="en-US" altLang="zh-CN" sz="1400" dirty="0"/>
              <a:t>disparity</a:t>
            </a:r>
            <a:r>
              <a:rPr lang="zh-CN" altLang="en-US" sz="1400" dirty="0"/>
              <a:t>），描述同一个点在左右目上成像的距离</a:t>
            </a:r>
            <a:endParaRPr lang="en-US" altLang="zh-CN" sz="1400" dirty="0"/>
          </a:p>
          <a:p>
            <a:r>
              <a:rPr lang="en-US" altLang="zh-CN" sz="1400" dirty="0"/>
              <a:t>d</a:t>
            </a:r>
            <a:r>
              <a:rPr lang="zh-CN" altLang="en-US" sz="1400" dirty="0"/>
              <a:t>最小为</a:t>
            </a:r>
            <a:r>
              <a:rPr lang="en-US" altLang="zh-CN" sz="1400" dirty="0"/>
              <a:t>1</a:t>
            </a:r>
            <a:r>
              <a:rPr lang="zh-CN" altLang="en-US" sz="1400" dirty="0"/>
              <a:t>个像素，因此双目能测量的</a:t>
            </a:r>
            <a:r>
              <a:rPr lang="en-US" altLang="zh-CN" sz="1400" dirty="0"/>
              <a:t>z</a:t>
            </a:r>
            <a:r>
              <a:rPr lang="zh-CN" altLang="en-US" sz="1400" dirty="0"/>
              <a:t>有最大值：</a:t>
            </a:r>
            <a:r>
              <a:rPr lang="en-US" altLang="zh-CN" sz="1400" dirty="0"/>
              <a:t>fb</a:t>
            </a:r>
          </a:p>
          <a:p>
            <a:r>
              <a:rPr lang="zh-CN" altLang="en-US" sz="1400" dirty="0"/>
              <a:t>虽然距离公式简单，但</a:t>
            </a:r>
            <a:r>
              <a:rPr lang="en-US" altLang="zh-CN" sz="1400" dirty="0"/>
              <a:t>d</a:t>
            </a:r>
            <a:r>
              <a:rPr lang="zh-CN" altLang="en-US" sz="1400" dirty="0"/>
              <a:t>不容易计算</a:t>
            </a:r>
          </a:p>
        </p:txBody>
      </p:sp>
    </p:spTree>
    <p:extLst>
      <p:ext uri="{BB962C8B-B14F-4D97-AF65-F5344CB8AC3E}">
        <p14:creationId xmlns:p14="http://schemas.microsoft.com/office/powerpoint/2010/main" val="112850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42122" y="1253691"/>
            <a:ext cx="9603275" cy="3450613"/>
          </a:xfrm>
        </p:spPr>
        <p:txBody>
          <a:bodyPr/>
          <a:lstStyle/>
          <a:p>
            <a:r>
              <a:rPr lang="en-US" altLang="zh-CN" dirty="0"/>
              <a:t>RGB-D</a:t>
            </a:r>
            <a:r>
              <a:rPr lang="zh-CN" altLang="en-US" dirty="0"/>
              <a:t>相机：物理手段测量深度</a:t>
            </a:r>
            <a:endParaRPr lang="en-US" altLang="zh-CN" dirty="0"/>
          </a:p>
          <a:p>
            <a:pPr lvl="1"/>
            <a:r>
              <a:rPr lang="en-US" altLang="zh-CN" dirty="0" err="1"/>
              <a:t>ToF</a:t>
            </a:r>
            <a:r>
              <a:rPr lang="zh-CN" altLang="en-US" dirty="0"/>
              <a:t>或结构光两种主要原理</a:t>
            </a:r>
            <a:endParaRPr lang="en-US" altLang="zh-CN" dirty="0"/>
          </a:p>
          <a:p>
            <a:pPr lvl="1"/>
            <a:r>
              <a:rPr lang="zh-CN" altLang="en-US" dirty="0"/>
              <a:t>通常能得到与</a:t>
            </a:r>
            <a:r>
              <a:rPr lang="en-US" altLang="zh-CN" dirty="0"/>
              <a:t>RGB</a:t>
            </a:r>
            <a:r>
              <a:rPr lang="zh-CN" altLang="en-US" dirty="0"/>
              <a:t>图对应的深度图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44" y="1234758"/>
            <a:ext cx="4127464" cy="3366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3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相机成像后，生成了图像</a:t>
            </a:r>
            <a:endParaRPr lang="en-US" altLang="zh-CN" dirty="0"/>
          </a:p>
          <a:p>
            <a:r>
              <a:rPr lang="zh-CN" altLang="en-US" dirty="0"/>
              <a:t>图像在计算机中以矩阵形式存储（二维数组）</a:t>
            </a:r>
            <a:endParaRPr lang="en-US" altLang="zh-CN" dirty="0"/>
          </a:p>
          <a:p>
            <a:pPr lvl="1"/>
            <a:r>
              <a:rPr lang="zh-CN" altLang="en-US" dirty="0"/>
              <a:t>需要对感光度量化成数值，例如</a:t>
            </a:r>
            <a:r>
              <a:rPr lang="en-US" altLang="zh-CN" dirty="0"/>
              <a:t>0~255</a:t>
            </a:r>
            <a:r>
              <a:rPr lang="zh-CN" altLang="en-US" dirty="0"/>
              <a:t>之间的整数（彩色图像还有通道）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5" y="2533367"/>
            <a:ext cx="6077974" cy="2495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887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 err="1">
                <a:latin typeface="+mj-ea"/>
              </a:rPr>
              <a:t>OpenCV</a:t>
            </a:r>
            <a:r>
              <a:rPr kumimoji="1" lang="en-US" altLang="zh-CN" dirty="0">
                <a:latin typeface="+mj-ea"/>
              </a:rPr>
              <a:t>/</a:t>
            </a:r>
            <a:r>
              <a:rPr kumimoji="1" lang="zh-CN" altLang="en-US" dirty="0">
                <a:latin typeface="+mj-ea"/>
              </a:rPr>
              <a:t>图像拼接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5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第四讲 </a:t>
            </a:r>
            <a:r>
              <a:rPr lang="zh-CN" altLang="en-US" sz="3600" b="1" dirty="0">
                <a:solidFill>
                  <a:srgbClr val="464646"/>
                </a:solidFill>
                <a:latin typeface="微软雅黑" panose="020B0503020204020204" charset="-122"/>
              </a:rPr>
              <a:t>相机模型 非线性优化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针孔相机模型与图像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/RGBD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图像拼接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批量状态估计问题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非线性最小二乘法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Ceres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g2o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>
                <a:latin typeface="+mj-ea"/>
              </a:rPr>
              <a:t> 批量状态估计问题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0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199" y="13375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现在我们已探讨了观测模型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391959"/>
            <a:ext cx="3804418" cy="13783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3399" y="186220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为旋转</a:t>
            </a:r>
            <a:r>
              <a:rPr kumimoji="1" lang="en-US" altLang="zh-CN" dirty="0"/>
              <a:t>+</a:t>
            </a:r>
            <a:r>
              <a:rPr kumimoji="1" lang="zh-CN" altLang="en-US" dirty="0"/>
              <a:t>平移</a:t>
            </a:r>
            <a:endParaRPr kumimoji="1" lang="en-US" altLang="zh-CN" dirty="0"/>
          </a:p>
          <a:p>
            <a:r>
              <a:rPr kumimoji="1" lang="en-US" altLang="zh-CN" dirty="0"/>
              <a:t>h</a:t>
            </a:r>
            <a:r>
              <a:rPr kumimoji="1" lang="zh-CN" altLang="en-US" dirty="0"/>
              <a:t>为相机观测模型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3399" y="308112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问题：在给定模型和具体观测数据时，</a:t>
            </a:r>
            <a:endParaRPr kumimoji="1" lang="en-US" altLang="zh-CN" dirty="0"/>
          </a:p>
          <a:p>
            <a:r>
              <a:rPr kumimoji="1" lang="zh-CN" altLang="en-US" dirty="0"/>
              <a:t>如何估计状态变量？</a:t>
            </a:r>
          </a:p>
        </p:txBody>
      </p:sp>
    </p:spTree>
    <p:extLst>
      <p:ext uri="{BB962C8B-B14F-4D97-AF65-F5344CB8AC3E}">
        <p14:creationId xmlns:p14="http://schemas.microsoft.com/office/powerpoint/2010/main" val="162694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02" y="2560482"/>
            <a:ext cx="1447925" cy="5944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55" y="2164474"/>
            <a:ext cx="3673158" cy="617273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批量式（</a:t>
            </a:r>
            <a:r>
              <a:rPr lang="en-US" altLang="zh-CN" dirty="0"/>
              <a:t>batch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一次给定所有的数据，估计所有的变量</a:t>
            </a:r>
            <a:endParaRPr lang="en-US" altLang="zh-CN" dirty="0"/>
          </a:p>
          <a:p>
            <a:pPr lvl="1"/>
            <a:r>
              <a:rPr lang="zh-CN" altLang="en-US" dirty="0"/>
              <a:t>状态变量：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求解：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先不考虑运动方程，仅看观测方程（类似于</a:t>
            </a:r>
            <a:r>
              <a:rPr lang="en-US" altLang="zh-CN" dirty="0" err="1"/>
              <a:t>SfM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贝叶斯法则：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47" y="1337511"/>
            <a:ext cx="2542111" cy="920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746" y="3741367"/>
            <a:ext cx="4244708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 </a:t>
            </a:r>
            <a:r>
              <a:rPr lang="zh-CN" altLang="en-US" dirty="0"/>
              <a:t>条件分布很难求解，但可以求：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accent1"/>
                </a:solidFill>
              </a:rPr>
              <a:t>最大后验估计</a:t>
            </a:r>
            <a:r>
              <a:rPr lang="zh-CN" altLang="en-US" dirty="0"/>
              <a:t>（</a:t>
            </a:r>
            <a:r>
              <a:rPr lang="en-US" altLang="zh-CN" dirty="0"/>
              <a:t>Maximize a Posterior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accent1"/>
                </a:solidFill>
              </a:rPr>
              <a:t>最大似然估计</a:t>
            </a:r>
            <a:r>
              <a:rPr lang="zh-CN" altLang="en-US" dirty="0"/>
              <a:t>（</a:t>
            </a:r>
            <a:r>
              <a:rPr lang="en-US" altLang="zh-CN" dirty="0"/>
              <a:t>Maximize Likelihood Estimation, MLE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“在哪种状态下，最容易产生当前的观测”</a:t>
            </a: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77" y="885623"/>
            <a:ext cx="3439288" cy="648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297" y="1853193"/>
            <a:ext cx="5174428" cy="571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367" y="2811665"/>
            <a:ext cx="3877235" cy="5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从最大似然到最小二乘</a:t>
            </a:r>
            <a:endParaRPr lang="en-US" altLang="zh-CN" dirty="0"/>
          </a:p>
          <a:p>
            <a:pPr lvl="1"/>
            <a:r>
              <a:rPr lang="zh-CN" altLang="en-US" dirty="0"/>
              <a:t>例子：某次观测</a:t>
            </a:r>
            <a:endParaRPr lang="en-US" altLang="zh-CN" dirty="0"/>
          </a:p>
          <a:p>
            <a:pPr lvl="1"/>
            <a:r>
              <a:rPr lang="zh-CN" altLang="en-US" dirty="0"/>
              <a:t>由于噪声是高斯的：</a:t>
            </a:r>
            <a:endParaRPr lang="en-US" altLang="zh-CN" dirty="0"/>
          </a:p>
          <a:p>
            <a:pPr lvl="1"/>
            <a:r>
              <a:rPr lang="zh-CN" altLang="en-US" dirty="0"/>
              <a:t>于是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现在要求</a:t>
            </a:r>
            <a:r>
              <a:rPr lang="en-US" altLang="zh-CN" dirty="0" err="1"/>
              <a:t>x,y</a:t>
            </a:r>
            <a:r>
              <a:rPr lang="zh-CN" altLang="en-US" dirty="0"/>
              <a:t>的最大似然估计，怎么求？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14" y="1524085"/>
            <a:ext cx="2499577" cy="480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90" y="1960407"/>
            <a:ext cx="1638442" cy="411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05" y="2489778"/>
            <a:ext cx="362743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一般的高斯分布：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负对数形式：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原问题的</a:t>
            </a:r>
            <a:r>
              <a:rPr lang="zh-CN" altLang="en-US" dirty="0">
                <a:solidFill>
                  <a:schemeClr val="accent1"/>
                </a:solidFill>
              </a:rPr>
              <a:t>最大化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/>
                </a:solidFill>
              </a:rPr>
              <a:t>相当于负对数最小化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因此，关于原问题的最大似然：</a:t>
            </a:r>
            <a:endParaRPr lang="en-US" altLang="zh-CN" dirty="0"/>
          </a:p>
          <a:p>
            <a:r>
              <a:rPr lang="zh-CN" altLang="en-US" dirty="0"/>
              <a:t>相当于最小化：</a:t>
            </a:r>
            <a:endParaRPr lang="en-US" altLang="zh-CN" dirty="0"/>
          </a:p>
          <a:p>
            <a:r>
              <a:rPr lang="zh-CN" altLang="en-US" dirty="0"/>
              <a:t>所有量加在一起：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34" y="1169499"/>
            <a:ext cx="3921512" cy="708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049" y="1972036"/>
            <a:ext cx="5819725" cy="576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219" y="3902516"/>
            <a:ext cx="6043184" cy="6706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73869" y="1913122"/>
            <a:ext cx="2266689" cy="64042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96282" y="2562273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最小化</a:t>
            </a:r>
            <a:r>
              <a:rPr lang="en-US" altLang="zh-CN" sz="1400" dirty="0"/>
              <a:t>x</a:t>
            </a:r>
            <a:r>
              <a:rPr lang="zh-CN" altLang="en-US" sz="1400" dirty="0"/>
              <a:t>时，只和它有关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163" y="3540668"/>
            <a:ext cx="3627434" cy="5105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30551" y="462144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这货就是所谓的最小二乘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24197" y="203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马氏距离</a:t>
            </a:r>
          </a:p>
        </p:txBody>
      </p:sp>
    </p:spTree>
    <p:extLst>
      <p:ext uri="{BB962C8B-B14F-4D97-AF65-F5344CB8AC3E}">
        <p14:creationId xmlns:p14="http://schemas.microsoft.com/office/powerpoint/2010/main" val="177912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我们把状态最大似然估计变成了最小二乘问题</a:t>
            </a:r>
            <a:endParaRPr lang="en-US" altLang="zh-CN" dirty="0"/>
          </a:p>
          <a:p>
            <a:r>
              <a:rPr lang="zh-CN" altLang="en-US" dirty="0"/>
              <a:t>对于原问题：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最小化误差的二范数：</a:t>
            </a:r>
            <a:r>
              <a:rPr lang="en-US" altLang="zh-CN" b="1" dirty="0"/>
              <a:t>min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4" y="2100306"/>
            <a:ext cx="3269951" cy="1184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71" y="2164965"/>
            <a:ext cx="2953818" cy="1055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4720053" y="1730974"/>
            <a:ext cx="15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定义误差：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95" y="3395516"/>
            <a:ext cx="5159187" cy="784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23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7813735" cy="3450613"/>
          </a:xfrm>
        </p:spPr>
        <p:txBody>
          <a:bodyPr/>
          <a:lstStyle/>
          <a:p>
            <a:r>
              <a:rPr lang="zh-CN" altLang="en-US" dirty="0"/>
              <a:t>直观解释</a:t>
            </a:r>
            <a:endParaRPr lang="en-US" altLang="zh-CN" dirty="0"/>
          </a:p>
          <a:p>
            <a:pPr lvl="1"/>
            <a:r>
              <a:rPr lang="zh-CN" altLang="en-US" dirty="0"/>
              <a:t>由于噪声的存在，当我们把估计的轨迹与地图代入</a:t>
            </a:r>
            <a:r>
              <a:rPr lang="en-US" altLang="zh-CN" dirty="0"/>
              <a:t>SLAM</a:t>
            </a:r>
            <a:r>
              <a:rPr lang="zh-CN" altLang="en-US" dirty="0"/>
              <a:t>的运动、观测方程中时，它们并不会完美的成立。</a:t>
            </a:r>
            <a:endParaRPr lang="en-US" altLang="zh-CN" dirty="0"/>
          </a:p>
          <a:p>
            <a:pPr lvl="1"/>
            <a:r>
              <a:rPr lang="zh-CN" altLang="en-US" dirty="0"/>
              <a:t>此时就调整状态的估计，使得误差最小化</a:t>
            </a:r>
            <a:endParaRPr lang="en-US" altLang="zh-CN" dirty="0"/>
          </a:p>
          <a:p>
            <a:r>
              <a:rPr lang="zh-CN" altLang="en-US" dirty="0"/>
              <a:t>该问题有何结构？</a:t>
            </a:r>
            <a:endParaRPr lang="en-US" altLang="zh-CN" dirty="0"/>
          </a:p>
          <a:p>
            <a:pPr lvl="1"/>
            <a:r>
              <a:rPr lang="zh-CN" altLang="en-US" dirty="0"/>
              <a:t>由许多个误差的平方和（或</a:t>
            </a:r>
            <a:r>
              <a:rPr lang="en-US" altLang="zh-CN" dirty="0"/>
              <a:t>Sigma</a:t>
            </a:r>
            <a:r>
              <a:rPr lang="zh-CN" altLang="en-US" dirty="0"/>
              <a:t>范数和）组成。</a:t>
            </a:r>
            <a:endParaRPr lang="en-US" altLang="zh-CN" dirty="0"/>
          </a:p>
          <a:p>
            <a:pPr lvl="1"/>
            <a:r>
              <a:rPr lang="zh-CN" altLang="en-US" dirty="0"/>
              <a:t>虽然总体维度高，但每个项很简单，只关联</a:t>
            </a:r>
            <a:r>
              <a:rPr lang="en-US" altLang="zh-CN" dirty="0"/>
              <a:t>2</a:t>
            </a:r>
            <a:r>
              <a:rPr lang="zh-CN" altLang="en-US" dirty="0"/>
              <a:t>个变量。</a:t>
            </a:r>
            <a:endParaRPr lang="en-US" altLang="zh-CN" dirty="0"/>
          </a:p>
          <a:p>
            <a:pPr lvl="1"/>
            <a:r>
              <a:rPr lang="zh-CN" altLang="en-US" dirty="0"/>
              <a:t>如果用李代数表达位姿，那么是无约束优化问题。</a:t>
            </a:r>
            <a:endParaRPr lang="en-US" altLang="zh-CN" dirty="0"/>
          </a:p>
          <a:p>
            <a:r>
              <a:rPr lang="zh-CN" altLang="en-US" dirty="0"/>
              <a:t>如何求解？</a:t>
            </a:r>
            <a:endParaRPr lang="en-US" altLang="zh-CN" dirty="0"/>
          </a:p>
          <a:p>
            <a:pPr lvl="1"/>
            <a:r>
              <a:rPr lang="zh-CN" altLang="en-US" dirty="0"/>
              <a:t>下面先来介绍通用的非线性最小二乘问题。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77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>
                <a:latin typeface="+mj-ea"/>
              </a:rPr>
              <a:t> 非线性最小二乘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3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93" y="1917581"/>
            <a:ext cx="1211685" cy="74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44" y="1072197"/>
            <a:ext cx="1981372" cy="75444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先考虑简单的问题：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f </a:t>
            </a:r>
            <a:r>
              <a:rPr lang="zh-CN" altLang="en-US" dirty="0"/>
              <a:t>很简单时：</a:t>
            </a:r>
            <a:endParaRPr lang="en-US" altLang="zh-CN" dirty="0"/>
          </a:p>
          <a:p>
            <a:pPr lvl="1"/>
            <a:r>
              <a:rPr lang="zh-CN" altLang="en-US" dirty="0"/>
              <a:t>解：                            将得到极值点或鞍点，比较这些解即可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f </a:t>
            </a:r>
            <a:r>
              <a:rPr lang="zh-CN" altLang="en-US" dirty="0"/>
              <a:t>复杂时：</a:t>
            </a:r>
            <a:endParaRPr lang="en-US" altLang="zh-CN" dirty="0"/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/dx</a:t>
            </a:r>
            <a:r>
              <a:rPr lang="zh-CN" altLang="en-US" dirty="0"/>
              <a:t>难求，或</a:t>
            </a:r>
            <a:r>
              <a:rPr lang="en-US" altLang="zh-CN" dirty="0" err="1"/>
              <a:t>df</a:t>
            </a:r>
            <a:r>
              <a:rPr lang="en-US" altLang="zh-CN" dirty="0"/>
              <a:t>/dx=0</a:t>
            </a:r>
            <a:r>
              <a:rPr lang="zh-CN" altLang="en-US" dirty="0"/>
              <a:t>很难解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/>
                </a:solidFill>
              </a:rPr>
              <a:t>迭代方式</a:t>
            </a:r>
            <a:r>
              <a:rPr lang="zh-CN" altLang="en-US" dirty="0"/>
              <a:t>求解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74323" y="117538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                 ，</a:t>
            </a:r>
            <a:r>
              <a:rPr lang="en-US" altLang="zh-CN" dirty="0"/>
              <a:t>f </a:t>
            </a:r>
            <a:r>
              <a:rPr lang="zh-CN" altLang="en-US" dirty="0"/>
              <a:t>为任意函数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00" y="1142860"/>
            <a:ext cx="823031" cy="434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90" y="2862066"/>
            <a:ext cx="3569677" cy="19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</a:rPr>
              <a:t>往期内容回顾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的运动与观测模型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观测模型具体形式？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59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8504" y="125877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迭代方式：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909"/>
            <a:ext cx="9175275" cy="2911092"/>
          </a:xfrm>
          <a:prstGeom prst="rect">
            <a:avLst/>
          </a:prstGeom>
        </p:spPr>
      </p:pic>
      <p:cxnSp>
        <p:nvCxnSpPr>
          <p:cNvPr id="15" name="直接箭头连接符 8"/>
          <p:cNvCxnSpPr/>
          <p:nvPr/>
        </p:nvCxnSpPr>
        <p:spPr>
          <a:xfrm flipH="1">
            <a:off x="4456922" y="2453054"/>
            <a:ext cx="817685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74607" y="20684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问题：如何确定这个增量？</a:t>
            </a:r>
          </a:p>
        </p:txBody>
      </p:sp>
    </p:spTree>
    <p:extLst>
      <p:ext uri="{BB962C8B-B14F-4D97-AF65-F5344CB8AC3E}">
        <p14:creationId xmlns:p14="http://schemas.microsoft.com/office/powerpoint/2010/main" val="66393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确定增量的方法（即梯度下降策略）：一阶的或二阶的</a:t>
            </a:r>
            <a:endParaRPr lang="en-US" altLang="zh-CN" dirty="0"/>
          </a:p>
          <a:p>
            <a:r>
              <a:rPr lang="zh-CN" altLang="en-US" dirty="0"/>
              <a:t>泰勒展开：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若只保留一阶梯度：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称为最速下降法（</a:t>
            </a:r>
            <a:r>
              <a:rPr lang="en-US" altLang="zh-CN" dirty="0"/>
              <a:t>Steepest Method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25" y="1617891"/>
            <a:ext cx="5570703" cy="624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1860" y="2930858"/>
                <a:ext cx="2068835" cy="462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0" y="2930858"/>
                <a:ext cx="2068835" cy="462819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924" y="2898650"/>
            <a:ext cx="2011854" cy="5105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0238" y="29434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增量的方向：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77877" y="28986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（通常还需要计算步长）</a:t>
            </a:r>
          </a:p>
        </p:txBody>
      </p:sp>
    </p:spTree>
    <p:extLst>
      <p:ext uri="{BB962C8B-B14F-4D97-AF65-F5344CB8AC3E}">
        <p14:creationId xmlns:p14="http://schemas.microsoft.com/office/powerpoint/2010/main" val="90131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07" y="1621453"/>
            <a:ext cx="5387807" cy="74682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2122" y="120121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若保留二阶梯度：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则得到（令上式关于</a:t>
            </a:r>
            <a:r>
              <a:rPr lang="en-US" altLang="zh-CN" dirty="0"/>
              <a:t>       </a:t>
            </a:r>
            <a:r>
              <a:rPr lang="zh-CN" altLang="en-US" dirty="0"/>
              <a:t>的导数为零）：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该方法又称为牛顿法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826" y="922311"/>
            <a:ext cx="5570703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69" y="2366205"/>
            <a:ext cx="2088061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67134" y="2366205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34" y="2366205"/>
                <a:ext cx="5138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557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最速下降法和牛顿法虽然直观，但实用当中存在一些缺点</a:t>
            </a:r>
            <a:endParaRPr lang="en-US" altLang="zh-CN" dirty="0"/>
          </a:p>
          <a:p>
            <a:pPr lvl="1"/>
            <a:r>
              <a:rPr lang="zh-CN" altLang="en-US" dirty="0"/>
              <a:t>最速下降法会碰到</a:t>
            </a:r>
            <a:r>
              <a:rPr lang="en-US" altLang="zh-CN" dirty="0"/>
              <a:t>zigzag</a:t>
            </a:r>
            <a:r>
              <a:rPr lang="zh-CN" altLang="en-US" dirty="0"/>
              <a:t>问题（过于贪婪）</a:t>
            </a:r>
            <a:endParaRPr lang="en-US" altLang="zh-CN" dirty="0"/>
          </a:p>
          <a:p>
            <a:pPr lvl="1"/>
            <a:r>
              <a:rPr lang="zh-CN" altLang="en-US" dirty="0"/>
              <a:t>牛顿法迭代次数少，但需要计算复杂的</a:t>
            </a:r>
            <a:r>
              <a:rPr lang="en-US" altLang="zh-CN" dirty="0"/>
              <a:t>Hessian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能否回避</a:t>
            </a:r>
            <a:r>
              <a:rPr lang="en-US" altLang="zh-CN" dirty="0"/>
              <a:t>Hessian</a:t>
            </a:r>
            <a:r>
              <a:rPr lang="zh-CN" altLang="en-US" dirty="0"/>
              <a:t>的计算？</a:t>
            </a:r>
            <a:endParaRPr lang="en-US" altLang="zh-CN" dirty="0"/>
          </a:p>
          <a:p>
            <a:pPr lvl="1"/>
            <a:r>
              <a:rPr lang="en-US" altLang="zh-CN" dirty="0"/>
              <a:t>Gauss-Newton</a:t>
            </a:r>
          </a:p>
          <a:p>
            <a:pPr lvl="1"/>
            <a:r>
              <a:rPr lang="en-US" altLang="zh-CN" dirty="0" err="1"/>
              <a:t>Levenberg-Marquadt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2" descr="figure1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50" y="2135532"/>
            <a:ext cx="3850881" cy="28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42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2122" y="1206547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Gauss-Newton</a:t>
            </a:r>
          </a:p>
          <a:p>
            <a:pPr lvl="1"/>
            <a:r>
              <a:rPr lang="zh-CN" altLang="en-US" dirty="0"/>
              <a:t>一阶近似 </a:t>
            </a:r>
            <a:r>
              <a:rPr lang="en-US" altLang="zh-CN" dirty="0"/>
              <a:t>f(x)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平方误差变为：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令关于      导数为零：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58" y="1337511"/>
            <a:ext cx="3604572" cy="6096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89" y="2174303"/>
            <a:ext cx="7141157" cy="10996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153" y="3697334"/>
            <a:ext cx="3764606" cy="518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53" y="4354091"/>
            <a:ext cx="3299746" cy="4953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126" y="3948816"/>
            <a:ext cx="1440305" cy="53344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163818" y="4063582"/>
            <a:ext cx="1010194" cy="3563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74877" y="3301001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7" y="3301001"/>
                <a:ext cx="513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6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3616" y="1202776"/>
            <a:ext cx="9603275" cy="3450613"/>
          </a:xfrm>
        </p:spPr>
        <p:txBody>
          <a:bodyPr/>
          <a:lstStyle/>
          <a:p>
            <a:r>
              <a:rPr lang="en-US" altLang="zh-CN" dirty="0"/>
              <a:t>G-N</a:t>
            </a:r>
            <a:r>
              <a:rPr lang="zh-CN" altLang="en-US" dirty="0"/>
              <a:t>用</a:t>
            </a:r>
            <a:r>
              <a:rPr lang="en-US" altLang="zh-CN" dirty="0"/>
              <a:t>J</a:t>
            </a:r>
            <a:r>
              <a:rPr lang="zh-CN" altLang="en-US" dirty="0"/>
              <a:t>的表达式近似了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步骤：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70" y="831707"/>
            <a:ext cx="2888356" cy="4335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32" y="821153"/>
            <a:ext cx="1117052" cy="413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右箭头 11"/>
          <p:cNvSpPr/>
          <p:nvPr/>
        </p:nvSpPr>
        <p:spPr>
          <a:xfrm>
            <a:off x="7271371" y="924271"/>
            <a:ext cx="527117" cy="18594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9" y="2109222"/>
            <a:ext cx="7150053" cy="1256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70" y="3274625"/>
            <a:ext cx="7245218" cy="12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3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Gauss-Newton</a:t>
            </a:r>
            <a:r>
              <a:rPr lang="zh-CN" altLang="en-US" dirty="0"/>
              <a:t>简单实用，但</a:t>
            </a:r>
            <a:r>
              <a:rPr lang="en-US" altLang="zh-CN" dirty="0"/>
              <a:t>		 </a:t>
            </a:r>
            <a:r>
              <a:rPr lang="zh-CN" altLang="en-US" dirty="0"/>
              <a:t>无法保证</a:t>
            </a:r>
            <a:r>
              <a:rPr lang="en-US" altLang="zh-CN" dirty="0"/>
              <a:t>H</a:t>
            </a:r>
            <a:r>
              <a:rPr lang="zh-CN" altLang="en-US" dirty="0"/>
              <a:t>可逆</a:t>
            </a:r>
            <a:endParaRPr lang="en-US" altLang="zh-CN" dirty="0"/>
          </a:p>
          <a:p>
            <a:r>
              <a:rPr lang="en-US" altLang="zh-CN" dirty="0" err="1"/>
              <a:t>Levenberg-Marquadt</a:t>
            </a:r>
            <a:r>
              <a:rPr lang="en-US" altLang="zh-CN" dirty="0"/>
              <a:t> </a:t>
            </a:r>
            <a:r>
              <a:rPr lang="zh-CN" altLang="en-US" dirty="0"/>
              <a:t>方法一定程度上改善了它</a:t>
            </a:r>
            <a:endParaRPr lang="en-US" altLang="zh-CN" dirty="0"/>
          </a:p>
          <a:p>
            <a:pPr lvl="1"/>
            <a:r>
              <a:rPr lang="en-US" altLang="zh-CN" dirty="0"/>
              <a:t>G-N</a:t>
            </a:r>
            <a:r>
              <a:rPr lang="zh-CN" altLang="en-US" dirty="0"/>
              <a:t>属于线搜索方法：先找到方向，再确定长度</a:t>
            </a:r>
            <a:endParaRPr lang="en-US" altLang="zh-CN" dirty="0"/>
          </a:p>
          <a:p>
            <a:pPr lvl="1"/>
            <a:r>
              <a:rPr lang="en-US" altLang="zh-CN" dirty="0"/>
              <a:t>L-M</a:t>
            </a:r>
            <a:r>
              <a:rPr lang="zh-CN" altLang="en-US" dirty="0"/>
              <a:t>属于信赖区域方法（</a:t>
            </a:r>
            <a:r>
              <a:rPr lang="en-US" altLang="zh-CN" dirty="0"/>
              <a:t>Trust Region</a:t>
            </a:r>
            <a:r>
              <a:rPr lang="zh-CN" altLang="en-US" dirty="0"/>
              <a:t>），认为近似只在区域内可靠</a:t>
            </a:r>
            <a:endParaRPr lang="en-US" altLang="zh-CN" dirty="0"/>
          </a:p>
          <a:p>
            <a:pPr lvl="2"/>
            <a:r>
              <a:rPr lang="zh-CN" altLang="en-US" dirty="0"/>
              <a:t>考虑近似程度的描述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若太小，则减小近似范围</a:t>
            </a:r>
            <a:endParaRPr lang="en-US" altLang="zh-CN" dirty="0"/>
          </a:p>
          <a:p>
            <a:pPr lvl="2"/>
            <a:r>
              <a:rPr lang="zh-CN" altLang="en-US" dirty="0"/>
              <a:t>若太大，则增加近似范围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75666" y="1317924"/>
                <a:ext cx="1474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666" y="1317924"/>
                <a:ext cx="147457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97" y="2900412"/>
            <a:ext cx="2629128" cy="6553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3759" y="30628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实际下降</a:t>
            </a:r>
            <a:r>
              <a:rPr lang="en-US" altLang="zh-CN" dirty="0"/>
              <a:t>/</a:t>
            </a:r>
            <a:r>
              <a:rPr lang="zh-CN" altLang="en-US" dirty="0"/>
              <a:t>近似下降</a:t>
            </a:r>
          </a:p>
        </p:txBody>
      </p:sp>
    </p:spTree>
    <p:extLst>
      <p:ext uri="{BB962C8B-B14F-4D97-AF65-F5344CB8AC3E}">
        <p14:creationId xmlns:p14="http://schemas.microsoft.com/office/powerpoint/2010/main" val="752917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改进版的</a:t>
            </a:r>
            <a:r>
              <a:rPr lang="en-US" altLang="zh-CN" dirty="0"/>
              <a:t>G-N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27" y="1204854"/>
            <a:ext cx="5853756" cy="3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Trust Region</a:t>
            </a:r>
            <a:r>
              <a:rPr lang="zh-CN" altLang="en-US" dirty="0"/>
              <a:t>内的优化，利用</a:t>
            </a:r>
            <a:r>
              <a:rPr lang="en-US" altLang="zh-CN" dirty="0"/>
              <a:t>Lagrange</a:t>
            </a:r>
            <a:r>
              <a:rPr lang="zh-CN" altLang="en-US" dirty="0"/>
              <a:t>乘子转化为无约束：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仍参照</a:t>
            </a:r>
            <a:r>
              <a:rPr lang="en-US" altLang="zh-CN" dirty="0"/>
              <a:t>G-N</a:t>
            </a:r>
            <a:r>
              <a:rPr lang="zh-CN" altLang="en-US" dirty="0"/>
              <a:t>展开，增量方程为：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Levenberg</a:t>
            </a:r>
            <a:r>
              <a:rPr lang="zh-CN" altLang="en-US" dirty="0"/>
              <a:t>方法中，取</a:t>
            </a:r>
            <a:r>
              <a:rPr lang="en-US" altLang="zh-CN" dirty="0"/>
              <a:t>D=I</a:t>
            </a:r>
            <a:r>
              <a:rPr lang="zh-CN" altLang="en-US" dirty="0"/>
              <a:t>，则：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53" y="1746468"/>
            <a:ext cx="4503810" cy="754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76" y="2500913"/>
            <a:ext cx="2484335" cy="4877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42" y="3283901"/>
            <a:ext cx="212616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9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en-US" altLang="zh-CN" dirty="0"/>
              <a:t>LM</a:t>
            </a:r>
            <a:r>
              <a:rPr lang="zh-CN" altLang="en-US" dirty="0"/>
              <a:t>相比于</a:t>
            </a:r>
            <a:r>
              <a:rPr lang="en-US" altLang="zh-CN" dirty="0"/>
              <a:t>GN</a:t>
            </a:r>
            <a:r>
              <a:rPr lang="zh-CN" altLang="en-US" dirty="0"/>
              <a:t>，能够保证增量方程的正定性</a:t>
            </a:r>
            <a:endParaRPr lang="en-US" altLang="zh-CN" dirty="0"/>
          </a:p>
          <a:p>
            <a:pPr lvl="1"/>
            <a:r>
              <a:rPr lang="zh-CN" altLang="en-US" dirty="0"/>
              <a:t>即，认为近似只在一定范围内成立，如果近似不好则缩小范围</a:t>
            </a:r>
            <a:endParaRPr lang="en-US" altLang="zh-CN" dirty="0"/>
          </a:p>
          <a:p>
            <a:r>
              <a:rPr lang="zh-CN" altLang="en-US" dirty="0"/>
              <a:t>从增量方程上来看，可以看成一阶和二阶的混合</a:t>
            </a:r>
            <a:endParaRPr lang="en-US" altLang="zh-CN" dirty="0"/>
          </a:p>
          <a:p>
            <a:pPr lvl="1"/>
            <a:r>
              <a:rPr lang="zh-CN" altLang="en-US" dirty="0"/>
              <a:t>参数     控制着两边的权重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03" y="942669"/>
            <a:ext cx="2126164" cy="457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83344" y="2243455"/>
                <a:ext cx="366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44" y="2243455"/>
                <a:ext cx="3665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92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针孔相机模型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70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非线性优化是个很大的主题，研究者们为之奋斗多年</a:t>
            </a:r>
            <a:endParaRPr lang="en-US" altLang="zh-CN" dirty="0"/>
          </a:p>
          <a:p>
            <a:pPr lvl="1"/>
            <a:r>
              <a:rPr lang="zh-CN" altLang="en-US" dirty="0"/>
              <a:t>主要方法：最速下降、牛顿、</a:t>
            </a:r>
            <a:r>
              <a:rPr lang="en-US" altLang="zh-CN" dirty="0"/>
              <a:t>G-N</a:t>
            </a:r>
            <a:r>
              <a:rPr lang="zh-CN" altLang="en-US" dirty="0"/>
              <a:t>、</a:t>
            </a:r>
            <a:r>
              <a:rPr lang="en-US" altLang="zh-CN" dirty="0"/>
              <a:t>L-M</a:t>
            </a:r>
            <a:r>
              <a:rPr lang="zh-CN" altLang="en-US" dirty="0"/>
              <a:t>、</a:t>
            </a:r>
            <a:r>
              <a:rPr lang="en-US" altLang="zh-CN" dirty="0" err="1"/>
              <a:t>DogLeg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与线性规划不同，非线性需要针对具体问题具体分析</a:t>
            </a:r>
            <a:endParaRPr lang="en-US" altLang="zh-CN" dirty="0"/>
          </a:p>
          <a:p>
            <a:pPr lvl="1"/>
            <a:r>
              <a:rPr lang="zh-CN" altLang="en-US" dirty="0"/>
              <a:t>问题非凸时，对初值敏感，会陷入局部最优</a:t>
            </a:r>
            <a:endParaRPr lang="en-US" altLang="zh-CN" dirty="0"/>
          </a:p>
          <a:p>
            <a:pPr lvl="2"/>
            <a:r>
              <a:rPr lang="zh-CN" altLang="en-US" dirty="0"/>
              <a:t>目前没有非凸问题的通用最优值的寻找办法</a:t>
            </a:r>
            <a:endParaRPr lang="en-US" altLang="zh-CN" dirty="0"/>
          </a:p>
          <a:p>
            <a:pPr lvl="2"/>
            <a:r>
              <a:rPr lang="zh-CN" altLang="en-US" dirty="0"/>
              <a:t>问题凸时，二阶方法通常一两步就能收敛</a:t>
            </a:r>
          </a:p>
        </p:txBody>
      </p:sp>
    </p:spTree>
    <p:extLst>
      <p:ext uri="{BB962C8B-B14F-4D97-AF65-F5344CB8AC3E}">
        <p14:creationId xmlns:p14="http://schemas.microsoft.com/office/powerpoint/2010/main" val="85132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5.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>
                <a:latin typeface="+mj-ea"/>
              </a:rPr>
              <a:t>Ceres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en-US" altLang="zh-CN" dirty="0">
                <a:latin typeface="+mj-ea"/>
              </a:rPr>
              <a:t>and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en-US" altLang="zh-CN" dirty="0">
                <a:latin typeface="+mj-ea"/>
              </a:rPr>
              <a:t>g2o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9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Google Ceres Solver</a:t>
            </a:r>
          </a:p>
          <a:p>
            <a:pPr lvl="1"/>
            <a:r>
              <a:rPr lang="zh-CN" altLang="en-US" dirty="0"/>
              <a:t>通用最小二乘问题求解库</a:t>
            </a:r>
            <a:endParaRPr lang="en-US" altLang="zh-CN" dirty="0"/>
          </a:p>
          <a:p>
            <a:pPr lvl="1"/>
            <a:r>
              <a:rPr lang="zh-CN" altLang="en-US" dirty="0"/>
              <a:t>最一般的形式</a:t>
            </a:r>
            <a:r>
              <a:rPr lang="zh-CN" altLang="en-US" dirty="0">
                <a:sym typeface="Wingdings" panose="05000000000000000000" pitchFamily="2" charset="2"/>
              </a:rPr>
              <a:t>（带边界的核函数最小二乘）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f </a:t>
            </a:r>
            <a:r>
              <a:rPr lang="zh-CN" altLang="en-US" dirty="0">
                <a:sym typeface="Wingdings" panose="05000000000000000000" pitchFamily="2" charset="2"/>
              </a:rPr>
              <a:t>在</a:t>
            </a:r>
            <a:r>
              <a:rPr lang="en-US" altLang="zh-CN" dirty="0">
                <a:sym typeface="Wingdings" panose="05000000000000000000" pitchFamily="2" charset="2"/>
              </a:rPr>
              <a:t>Ceres</a:t>
            </a:r>
            <a:r>
              <a:rPr lang="zh-CN" altLang="en-US" dirty="0">
                <a:sym typeface="Wingdings" panose="05000000000000000000" pitchFamily="2" charset="2"/>
              </a:rPr>
              <a:t>中称为代价函数（</a:t>
            </a:r>
            <a:r>
              <a:rPr lang="en-US" altLang="zh-CN" dirty="0">
                <a:sym typeface="Wingdings" panose="05000000000000000000" pitchFamily="2" charset="2"/>
              </a:rPr>
              <a:t>Cost Function</a:t>
            </a:r>
            <a:r>
              <a:rPr lang="zh-CN" altLang="en-US" dirty="0">
                <a:sym typeface="Wingdings" panose="05000000000000000000" pitchFamily="2" charset="2"/>
              </a:rPr>
              <a:t>），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称为参数块（</a:t>
            </a:r>
            <a:r>
              <a:rPr lang="en-US" altLang="zh-CN" dirty="0">
                <a:sym typeface="Wingdings" panose="05000000000000000000" pitchFamily="2" charset="2"/>
              </a:rPr>
              <a:t>Parameter Block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69" y="2330034"/>
            <a:ext cx="2690731" cy="7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实验：曲线拟合</a:t>
            </a:r>
            <a:endParaRPr lang="en-US" altLang="zh-CN" dirty="0"/>
          </a:p>
          <a:p>
            <a:r>
              <a:rPr lang="zh-CN" altLang="en-US" dirty="0"/>
              <a:t>设曲线方程：</a:t>
            </a:r>
            <a:endParaRPr lang="en-US" altLang="zh-CN" dirty="0"/>
          </a:p>
          <a:p>
            <a:r>
              <a:rPr lang="zh-CN" altLang="en-US" dirty="0"/>
              <a:t>我们得到一些带噪声的样本数据：</a:t>
            </a:r>
            <a:r>
              <a:rPr lang="en-US" altLang="zh-CN" dirty="0"/>
              <a:t>x, y </a:t>
            </a:r>
          </a:p>
          <a:p>
            <a:r>
              <a:rPr lang="zh-CN" altLang="en-US" dirty="0"/>
              <a:t>希望拟合（回归）曲线参数：</a:t>
            </a:r>
            <a:r>
              <a:rPr lang="en-US" altLang="zh-CN" dirty="0"/>
              <a:t>a, b, c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76" y="1553989"/>
            <a:ext cx="2880610" cy="4877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59" y="2127976"/>
            <a:ext cx="3838677" cy="28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5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G2O</a:t>
            </a:r>
            <a:r>
              <a:rPr lang="zh-CN" altLang="en-US" dirty="0"/>
              <a:t>中以图模型表达上述最小二乘问题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" y="1923898"/>
            <a:ext cx="3269132" cy="18369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61" y="1994866"/>
            <a:ext cx="3945194" cy="2138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77144" y="427606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曲线拟合实验</a:t>
            </a:r>
          </a:p>
        </p:txBody>
      </p:sp>
    </p:spTree>
    <p:extLst>
      <p:ext uri="{BB962C8B-B14F-4D97-AF65-F5344CB8AC3E}">
        <p14:creationId xmlns:p14="http://schemas.microsoft.com/office/powerpoint/2010/main" val="164723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现实生活中存在大量的照片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照片记录了真实世界在成像平面上的投影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这个过程丢弃了“距离”维度上的信息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普通相机可以用针孔模型很好地近似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3" y="1337511"/>
            <a:ext cx="3049645" cy="20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643" y="1862209"/>
            <a:ext cx="2066667" cy="8476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6223" y="21013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原始形式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226" y="2761973"/>
            <a:ext cx="1657143" cy="6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6223" y="29154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翻转到前面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036" y="3558022"/>
            <a:ext cx="1133333" cy="8095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223" y="375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整理之：</a:t>
            </a:r>
          </a:p>
        </p:txBody>
      </p:sp>
    </p:spTree>
    <p:extLst>
      <p:ext uri="{BB962C8B-B14F-4D97-AF65-F5344CB8AC3E}">
        <p14:creationId xmlns:p14="http://schemas.microsoft.com/office/powerpoint/2010/main" val="84710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42122" y="1916443"/>
            <a:ext cx="3042633" cy="2888059"/>
          </a:xfrm>
        </p:spPr>
        <p:txBody>
          <a:bodyPr/>
          <a:lstStyle/>
          <a:p>
            <a:r>
              <a:rPr lang="zh-CN" altLang="en-US" dirty="0"/>
              <a:t>成像平面到像素坐标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82" y="2301678"/>
            <a:ext cx="1727911" cy="8608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84" y="3464634"/>
            <a:ext cx="1059903" cy="6775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0166" y="3414263"/>
            <a:ext cx="60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代入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495" y="4173189"/>
            <a:ext cx="1825884" cy="8608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4219" y="4455213"/>
            <a:ext cx="3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121278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194" y="1337511"/>
            <a:ext cx="1952381" cy="10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2122" y="27493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矩阵形式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2122" y="17583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展开形式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383" y="2497207"/>
            <a:ext cx="3178482" cy="115642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8315" y="38445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左侧是齐次坐标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01559" y="3844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右侧是非齐次坐标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36055" y="42667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中间矩阵称为</a:t>
            </a:r>
            <a:r>
              <a:rPr lang="zh-CN" altLang="en-US" dirty="0">
                <a:solidFill>
                  <a:schemeClr val="accent1"/>
                </a:solidFill>
              </a:rPr>
              <a:t>内参数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1061" y="46888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内参通常在相机生产之后就已固定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081" y="2473878"/>
            <a:ext cx="3319396" cy="107899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52134" y="2072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传统习惯</a:t>
            </a:r>
          </a:p>
        </p:txBody>
      </p:sp>
    </p:spTree>
    <p:extLst>
      <p:ext uri="{BB962C8B-B14F-4D97-AF65-F5344CB8AC3E}">
        <p14:creationId xmlns:p14="http://schemas.microsoft.com/office/powerpoint/2010/main" val="38103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75" y="2948589"/>
            <a:ext cx="5354937" cy="1970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2" y="1364049"/>
            <a:ext cx="4219048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907368" y="1810200"/>
            <a:ext cx="341632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同一直线上的投影</a:t>
            </a:r>
            <a:r>
              <a:rPr lang="zh-CN" altLang="en-US" dirty="0"/>
              <a:t>点仍是同一个</a:t>
            </a:r>
          </a:p>
        </p:txBody>
      </p:sp>
    </p:spTree>
    <p:extLst>
      <p:ext uri="{BB962C8B-B14F-4D97-AF65-F5344CB8AC3E}">
        <p14:creationId xmlns:p14="http://schemas.microsoft.com/office/powerpoint/2010/main" val="2328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19926</TotalTime>
  <Words>1462</Words>
  <Application>Microsoft Office PowerPoint</Application>
  <PresentationFormat>全屏显示(16:9)</PresentationFormat>
  <Paragraphs>269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黑体</vt:lpstr>
      <vt:lpstr>宋体</vt:lpstr>
      <vt:lpstr>微软雅黑</vt:lpstr>
      <vt:lpstr>Arial</vt:lpstr>
      <vt:lpstr>Arial Black</vt:lpstr>
      <vt:lpstr>Calibri</vt:lpstr>
      <vt:lpstr>Cambria Math</vt:lpstr>
      <vt:lpstr>Wingdings</vt:lpstr>
      <vt:lpstr>Office 主题</vt:lpstr>
      <vt:lpstr>PowerPoint 演示文稿</vt:lpstr>
      <vt:lpstr>第四讲 相机模型 非线性优化</vt:lpstr>
      <vt:lpstr>往期内容回顾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2. 实践：OpenCV/图像拼接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5. 实践：Ceres and g2o</vt:lpstr>
      <vt:lpstr>5. 实践</vt:lpstr>
      <vt:lpstr>5. 实践</vt:lpstr>
      <vt:lpstr>5. 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深蓝学院</cp:lastModifiedBy>
  <cp:revision>1053</cp:revision>
  <dcterms:created xsi:type="dcterms:W3CDTF">2017-03-07T07:29:00Z</dcterms:created>
  <dcterms:modified xsi:type="dcterms:W3CDTF">2018-03-18T04:21:45Z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