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886" r:id="rId2"/>
    <p:sldId id="779" r:id="rId3"/>
    <p:sldId id="818" r:id="rId4"/>
    <p:sldId id="783" r:id="rId5"/>
    <p:sldId id="784" r:id="rId6"/>
    <p:sldId id="834" r:id="rId7"/>
    <p:sldId id="835" r:id="rId8"/>
    <p:sldId id="535" r:id="rId9"/>
    <p:sldId id="838" r:id="rId10"/>
    <p:sldId id="839" r:id="rId11"/>
    <p:sldId id="840" r:id="rId12"/>
    <p:sldId id="841" r:id="rId13"/>
    <p:sldId id="842" r:id="rId14"/>
    <p:sldId id="844" r:id="rId15"/>
    <p:sldId id="845" r:id="rId16"/>
    <p:sldId id="847" r:id="rId17"/>
    <p:sldId id="848" r:id="rId18"/>
    <p:sldId id="880" r:id="rId19"/>
    <p:sldId id="849" r:id="rId20"/>
    <p:sldId id="850" r:id="rId21"/>
    <p:sldId id="851" r:id="rId22"/>
    <p:sldId id="867" r:id="rId23"/>
    <p:sldId id="868" r:id="rId24"/>
    <p:sldId id="852" r:id="rId25"/>
    <p:sldId id="827" r:id="rId26"/>
    <p:sldId id="828" r:id="rId27"/>
    <p:sldId id="829" r:id="rId28"/>
    <p:sldId id="830" r:id="rId29"/>
    <p:sldId id="831" r:id="rId30"/>
    <p:sldId id="887" r:id="rId31"/>
    <p:sldId id="853" r:id="rId32"/>
    <p:sldId id="854" r:id="rId33"/>
    <p:sldId id="855" r:id="rId34"/>
    <p:sldId id="856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99FF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5" autoAdjust="0"/>
    <p:restoredTop sz="94680" autoAdjust="0"/>
  </p:normalViewPr>
  <p:slideViewPr>
    <p:cSldViewPr>
      <p:cViewPr varScale="1">
        <p:scale>
          <a:sx n="81" d="100"/>
          <a:sy n="81" d="100"/>
        </p:scale>
        <p:origin x="13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26E0E-CE5B-494B-88BD-BBA1AE447BFB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E6A0195-6A3F-EC48-875F-B295975AFCA8}">
      <dgm:prSet phldrT="[Text]"/>
      <dgm:spPr/>
      <dgm:t>
        <a:bodyPr/>
        <a:lstStyle/>
        <a:p>
          <a:r>
            <a:rPr lang="en-GB" dirty="0"/>
            <a:t>MAC Protocols</a:t>
          </a:r>
        </a:p>
      </dgm:t>
    </dgm:pt>
    <dgm:pt modelId="{89D9B045-88AF-6347-BF27-554958008CA7}" type="parTrans" cxnId="{9D488C02-64CE-5B40-BE4A-C36285EFF81C}">
      <dgm:prSet/>
      <dgm:spPr/>
      <dgm:t>
        <a:bodyPr/>
        <a:lstStyle/>
        <a:p>
          <a:endParaRPr lang="en-GB"/>
        </a:p>
      </dgm:t>
    </dgm:pt>
    <dgm:pt modelId="{8ED03571-9F15-BE4E-BAB0-CC8194F23112}" type="sibTrans" cxnId="{9D488C02-64CE-5B40-BE4A-C36285EFF81C}">
      <dgm:prSet/>
      <dgm:spPr/>
      <dgm:t>
        <a:bodyPr/>
        <a:lstStyle/>
        <a:p>
          <a:endParaRPr lang="en-GB"/>
        </a:p>
      </dgm:t>
    </dgm:pt>
    <dgm:pt modelId="{6AE6A83C-47B6-EE4F-8E58-2F37FE4284CE}">
      <dgm:prSet phldrT="[Text]"/>
      <dgm:spPr>
        <a:solidFill>
          <a:srgbClr val="92D050"/>
        </a:solidFill>
      </dgm:spPr>
      <dgm:t>
        <a:bodyPr/>
        <a:lstStyle/>
        <a:p>
          <a:r>
            <a:rPr lang="en-GB" dirty="0"/>
            <a:t>Channel Partitioning</a:t>
          </a:r>
        </a:p>
      </dgm:t>
    </dgm:pt>
    <dgm:pt modelId="{92E76C9F-80FD-9740-86DC-F63A6511995C}" type="parTrans" cxnId="{72768151-56ED-D642-9202-66C55CD11F2E}">
      <dgm:prSet/>
      <dgm:spPr/>
      <dgm:t>
        <a:bodyPr/>
        <a:lstStyle/>
        <a:p>
          <a:endParaRPr lang="en-GB"/>
        </a:p>
      </dgm:t>
    </dgm:pt>
    <dgm:pt modelId="{F59612CC-5668-6B49-A679-CD1684C2FC6B}" type="sibTrans" cxnId="{72768151-56ED-D642-9202-66C55CD11F2E}">
      <dgm:prSet/>
      <dgm:spPr/>
      <dgm:t>
        <a:bodyPr/>
        <a:lstStyle/>
        <a:p>
          <a:endParaRPr lang="en-GB"/>
        </a:p>
      </dgm:t>
    </dgm:pt>
    <dgm:pt modelId="{428A11DC-650E-A04A-8440-C1166DFE23C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GB" dirty="0"/>
            <a:t>Random Access</a:t>
          </a:r>
        </a:p>
      </dgm:t>
    </dgm:pt>
    <dgm:pt modelId="{2E94560C-1305-4D47-9760-2E04AE756467}" type="parTrans" cxnId="{2800CD90-02AF-AB47-B39D-3A8120E0B646}">
      <dgm:prSet/>
      <dgm:spPr/>
      <dgm:t>
        <a:bodyPr/>
        <a:lstStyle/>
        <a:p>
          <a:endParaRPr lang="en-GB"/>
        </a:p>
      </dgm:t>
    </dgm:pt>
    <dgm:pt modelId="{E4FDAE42-EC96-DD40-B016-1D806794B979}" type="sibTrans" cxnId="{2800CD90-02AF-AB47-B39D-3A8120E0B646}">
      <dgm:prSet/>
      <dgm:spPr/>
      <dgm:t>
        <a:bodyPr/>
        <a:lstStyle/>
        <a:p>
          <a:endParaRPr lang="en-GB"/>
        </a:p>
      </dgm:t>
    </dgm:pt>
    <dgm:pt modelId="{48590F9A-F13A-FA4B-8AE1-93C9418CF1C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/>
            <a:t>Taking Turns </a:t>
          </a:r>
        </a:p>
      </dgm:t>
    </dgm:pt>
    <dgm:pt modelId="{2A93DE02-C164-F44C-8DAD-D704847BBC8A}" type="parTrans" cxnId="{D48BF48B-C527-7F46-A6AE-FAE92AABEE17}">
      <dgm:prSet/>
      <dgm:spPr/>
      <dgm:t>
        <a:bodyPr/>
        <a:lstStyle/>
        <a:p>
          <a:endParaRPr lang="en-GB"/>
        </a:p>
      </dgm:t>
    </dgm:pt>
    <dgm:pt modelId="{30B8C33E-D9BC-E842-839F-5791B8DFCE08}" type="sibTrans" cxnId="{D48BF48B-C527-7F46-A6AE-FAE92AABEE17}">
      <dgm:prSet/>
      <dgm:spPr/>
      <dgm:t>
        <a:bodyPr/>
        <a:lstStyle/>
        <a:p>
          <a:endParaRPr lang="en-GB"/>
        </a:p>
      </dgm:t>
    </dgm:pt>
    <dgm:pt modelId="{C8C986BB-E433-8241-886B-0816AA3750F8}" type="pres">
      <dgm:prSet presAssocID="{0B926E0E-CE5B-494B-88BD-BBA1AE447BF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E739AE-C26A-284C-AE7A-BE99DB70F3D4}" type="pres">
      <dgm:prSet presAssocID="{2E6A0195-6A3F-EC48-875F-B295975AFCA8}" presName="root1" presStyleCnt="0"/>
      <dgm:spPr/>
    </dgm:pt>
    <dgm:pt modelId="{2BF54907-F8C3-C34C-82D1-C3A78916E445}" type="pres">
      <dgm:prSet presAssocID="{2E6A0195-6A3F-EC48-875F-B295975AFCA8}" presName="LevelOneTextNode" presStyleLbl="node0" presStyleIdx="0" presStyleCnt="1">
        <dgm:presLayoutVars>
          <dgm:chPref val="3"/>
        </dgm:presLayoutVars>
      </dgm:prSet>
      <dgm:spPr/>
    </dgm:pt>
    <dgm:pt modelId="{F6DDF50B-19B2-B64C-B409-143CDA335E34}" type="pres">
      <dgm:prSet presAssocID="{2E6A0195-6A3F-EC48-875F-B295975AFCA8}" presName="level2hierChild" presStyleCnt="0"/>
      <dgm:spPr/>
    </dgm:pt>
    <dgm:pt modelId="{DD77253B-1152-2C42-B890-9FC8A001B7BC}" type="pres">
      <dgm:prSet presAssocID="{92E76C9F-80FD-9740-86DC-F63A6511995C}" presName="conn2-1" presStyleLbl="parChTrans1D2" presStyleIdx="0" presStyleCnt="3"/>
      <dgm:spPr/>
    </dgm:pt>
    <dgm:pt modelId="{88D0CD9B-54F2-F046-9DD6-EE6516272C26}" type="pres">
      <dgm:prSet presAssocID="{92E76C9F-80FD-9740-86DC-F63A6511995C}" presName="connTx" presStyleLbl="parChTrans1D2" presStyleIdx="0" presStyleCnt="3"/>
      <dgm:spPr/>
    </dgm:pt>
    <dgm:pt modelId="{FB5AEE2D-D230-5D4E-913B-9739DCA0888C}" type="pres">
      <dgm:prSet presAssocID="{6AE6A83C-47B6-EE4F-8E58-2F37FE4284CE}" presName="root2" presStyleCnt="0"/>
      <dgm:spPr/>
    </dgm:pt>
    <dgm:pt modelId="{DDF1DE5D-8CFB-A24C-A39C-ED69D873CC05}" type="pres">
      <dgm:prSet presAssocID="{6AE6A83C-47B6-EE4F-8E58-2F37FE4284CE}" presName="LevelTwoTextNode" presStyleLbl="node2" presStyleIdx="0" presStyleCnt="3">
        <dgm:presLayoutVars>
          <dgm:chPref val="3"/>
        </dgm:presLayoutVars>
      </dgm:prSet>
      <dgm:spPr/>
    </dgm:pt>
    <dgm:pt modelId="{6D7347C9-3816-6C41-A7D7-554D4E892C78}" type="pres">
      <dgm:prSet presAssocID="{6AE6A83C-47B6-EE4F-8E58-2F37FE4284CE}" presName="level3hierChild" presStyleCnt="0"/>
      <dgm:spPr/>
    </dgm:pt>
    <dgm:pt modelId="{01C00B4C-FEEC-E643-BA9F-B9D59A8FF059}" type="pres">
      <dgm:prSet presAssocID="{2E94560C-1305-4D47-9760-2E04AE756467}" presName="conn2-1" presStyleLbl="parChTrans1D2" presStyleIdx="1" presStyleCnt="3"/>
      <dgm:spPr/>
    </dgm:pt>
    <dgm:pt modelId="{39DF3E79-8A39-1A43-AFAB-326203F2565B}" type="pres">
      <dgm:prSet presAssocID="{2E94560C-1305-4D47-9760-2E04AE756467}" presName="connTx" presStyleLbl="parChTrans1D2" presStyleIdx="1" presStyleCnt="3"/>
      <dgm:spPr/>
    </dgm:pt>
    <dgm:pt modelId="{F0F29B3F-C491-7047-AF3D-B3CB12FC0823}" type="pres">
      <dgm:prSet presAssocID="{428A11DC-650E-A04A-8440-C1166DFE23C5}" presName="root2" presStyleCnt="0"/>
      <dgm:spPr/>
    </dgm:pt>
    <dgm:pt modelId="{3F1EA533-3C7C-6C46-BDC4-FA7974A81ABA}" type="pres">
      <dgm:prSet presAssocID="{428A11DC-650E-A04A-8440-C1166DFE23C5}" presName="LevelTwoTextNode" presStyleLbl="node2" presStyleIdx="1" presStyleCnt="3">
        <dgm:presLayoutVars>
          <dgm:chPref val="3"/>
        </dgm:presLayoutVars>
      </dgm:prSet>
      <dgm:spPr/>
    </dgm:pt>
    <dgm:pt modelId="{CF66B979-9A72-E740-882A-936FEC0C83DF}" type="pres">
      <dgm:prSet presAssocID="{428A11DC-650E-A04A-8440-C1166DFE23C5}" presName="level3hierChild" presStyleCnt="0"/>
      <dgm:spPr/>
    </dgm:pt>
    <dgm:pt modelId="{61AE6B28-EC0A-ED41-BF3D-D3469A137F30}" type="pres">
      <dgm:prSet presAssocID="{2A93DE02-C164-F44C-8DAD-D704847BBC8A}" presName="conn2-1" presStyleLbl="parChTrans1D2" presStyleIdx="2" presStyleCnt="3"/>
      <dgm:spPr/>
    </dgm:pt>
    <dgm:pt modelId="{859275F5-34F1-E74D-972D-6E2E413AB889}" type="pres">
      <dgm:prSet presAssocID="{2A93DE02-C164-F44C-8DAD-D704847BBC8A}" presName="connTx" presStyleLbl="parChTrans1D2" presStyleIdx="2" presStyleCnt="3"/>
      <dgm:spPr/>
    </dgm:pt>
    <dgm:pt modelId="{BB8CC883-4EC6-2B49-9FFF-78D18D471814}" type="pres">
      <dgm:prSet presAssocID="{48590F9A-F13A-FA4B-8AE1-93C9418CF1C5}" presName="root2" presStyleCnt="0"/>
      <dgm:spPr/>
    </dgm:pt>
    <dgm:pt modelId="{D85C3D52-369B-8746-9E06-08ECA4155F6C}" type="pres">
      <dgm:prSet presAssocID="{48590F9A-F13A-FA4B-8AE1-93C9418CF1C5}" presName="LevelTwoTextNode" presStyleLbl="node2" presStyleIdx="2" presStyleCnt="3">
        <dgm:presLayoutVars>
          <dgm:chPref val="3"/>
        </dgm:presLayoutVars>
      </dgm:prSet>
      <dgm:spPr/>
    </dgm:pt>
    <dgm:pt modelId="{119C3E07-BB1A-8842-9435-FFDCD74656FF}" type="pres">
      <dgm:prSet presAssocID="{48590F9A-F13A-FA4B-8AE1-93C9418CF1C5}" presName="level3hierChild" presStyleCnt="0"/>
      <dgm:spPr/>
    </dgm:pt>
  </dgm:ptLst>
  <dgm:cxnLst>
    <dgm:cxn modelId="{9D488C02-64CE-5B40-BE4A-C36285EFF81C}" srcId="{0B926E0E-CE5B-494B-88BD-BBA1AE447BFB}" destId="{2E6A0195-6A3F-EC48-875F-B295975AFCA8}" srcOrd="0" destOrd="0" parTransId="{89D9B045-88AF-6347-BF27-554958008CA7}" sibTransId="{8ED03571-9F15-BE4E-BAB0-CC8194F23112}"/>
    <dgm:cxn modelId="{030F2419-AFCC-A94B-93DE-585E18DC5673}" type="presOf" srcId="{92E76C9F-80FD-9740-86DC-F63A6511995C}" destId="{88D0CD9B-54F2-F046-9DD6-EE6516272C26}" srcOrd="1" destOrd="0" presId="urn:microsoft.com/office/officeart/2008/layout/HorizontalMultiLevelHierarchy"/>
    <dgm:cxn modelId="{BAC5AE33-A937-7E4B-B248-400BE56AAC29}" type="presOf" srcId="{48590F9A-F13A-FA4B-8AE1-93C9418CF1C5}" destId="{D85C3D52-369B-8746-9E06-08ECA4155F6C}" srcOrd="0" destOrd="0" presId="urn:microsoft.com/office/officeart/2008/layout/HorizontalMultiLevelHierarchy"/>
    <dgm:cxn modelId="{15C4BB35-D4F5-4B4D-BD18-1A1B8DBB307C}" type="presOf" srcId="{2A93DE02-C164-F44C-8DAD-D704847BBC8A}" destId="{859275F5-34F1-E74D-972D-6E2E413AB889}" srcOrd="1" destOrd="0" presId="urn:microsoft.com/office/officeart/2008/layout/HorizontalMultiLevelHierarchy"/>
    <dgm:cxn modelId="{2DBA8639-8CFE-0143-A1F7-AB6C3F5793C9}" type="presOf" srcId="{2E94560C-1305-4D47-9760-2E04AE756467}" destId="{01C00B4C-FEEC-E643-BA9F-B9D59A8FF059}" srcOrd="0" destOrd="0" presId="urn:microsoft.com/office/officeart/2008/layout/HorizontalMultiLevelHierarchy"/>
    <dgm:cxn modelId="{4B0D9866-816E-C84F-BE75-04A7485A58A4}" type="presOf" srcId="{2E6A0195-6A3F-EC48-875F-B295975AFCA8}" destId="{2BF54907-F8C3-C34C-82D1-C3A78916E445}" srcOrd="0" destOrd="0" presId="urn:microsoft.com/office/officeart/2008/layout/HorizontalMultiLevelHierarchy"/>
    <dgm:cxn modelId="{A0B9EB47-5B9F-CD41-BE8A-7DE90082BFAD}" type="presOf" srcId="{92E76C9F-80FD-9740-86DC-F63A6511995C}" destId="{DD77253B-1152-2C42-B890-9FC8A001B7BC}" srcOrd="0" destOrd="0" presId="urn:microsoft.com/office/officeart/2008/layout/HorizontalMultiLevelHierarchy"/>
    <dgm:cxn modelId="{65BFFB47-1247-F84D-80B0-0ED345A30A18}" type="presOf" srcId="{428A11DC-650E-A04A-8440-C1166DFE23C5}" destId="{3F1EA533-3C7C-6C46-BDC4-FA7974A81ABA}" srcOrd="0" destOrd="0" presId="urn:microsoft.com/office/officeart/2008/layout/HorizontalMultiLevelHierarchy"/>
    <dgm:cxn modelId="{72768151-56ED-D642-9202-66C55CD11F2E}" srcId="{2E6A0195-6A3F-EC48-875F-B295975AFCA8}" destId="{6AE6A83C-47B6-EE4F-8E58-2F37FE4284CE}" srcOrd="0" destOrd="0" parTransId="{92E76C9F-80FD-9740-86DC-F63A6511995C}" sibTransId="{F59612CC-5668-6B49-A679-CD1684C2FC6B}"/>
    <dgm:cxn modelId="{AC8D4854-07E9-3B45-BD33-68A0CB97F651}" type="presOf" srcId="{0B926E0E-CE5B-494B-88BD-BBA1AE447BFB}" destId="{C8C986BB-E433-8241-886B-0816AA3750F8}" srcOrd="0" destOrd="0" presId="urn:microsoft.com/office/officeart/2008/layout/HorizontalMultiLevelHierarchy"/>
    <dgm:cxn modelId="{58E04685-D1A9-5B43-97E4-6DB5D6F5D5F8}" type="presOf" srcId="{2A93DE02-C164-F44C-8DAD-D704847BBC8A}" destId="{61AE6B28-EC0A-ED41-BF3D-D3469A137F30}" srcOrd="0" destOrd="0" presId="urn:microsoft.com/office/officeart/2008/layout/HorizontalMultiLevelHierarchy"/>
    <dgm:cxn modelId="{D48BF48B-C527-7F46-A6AE-FAE92AABEE17}" srcId="{2E6A0195-6A3F-EC48-875F-B295975AFCA8}" destId="{48590F9A-F13A-FA4B-8AE1-93C9418CF1C5}" srcOrd="2" destOrd="0" parTransId="{2A93DE02-C164-F44C-8DAD-D704847BBC8A}" sibTransId="{30B8C33E-D9BC-E842-839F-5791B8DFCE08}"/>
    <dgm:cxn modelId="{2800CD90-02AF-AB47-B39D-3A8120E0B646}" srcId="{2E6A0195-6A3F-EC48-875F-B295975AFCA8}" destId="{428A11DC-650E-A04A-8440-C1166DFE23C5}" srcOrd="1" destOrd="0" parTransId="{2E94560C-1305-4D47-9760-2E04AE756467}" sibTransId="{E4FDAE42-EC96-DD40-B016-1D806794B979}"/>
    <dgm:cxn modelId="{499A2DBA-1B81-124C-BA79-526CCEB2669E}" type="presOf" srcId="{6AE6A83C-47B6-EE4F-8E58-2F37FE4284CE}" destId="{DDF1DE5D-8CFB-A24C-A39C-ED69D873CC05}" srcOrd="0" destOrd="0" presId="urn:microsoft.com/office/officeart/2008/layout/HorizontalMultiLevelHierarchy"/>
    <dgm:cxn modelId="{1D2435DD-A33E-BD49-B7E9-22CB4CEE81E4}" type="presOf" srcId="{2E94560C-1305-4D47-9760-2E04AE756467}" destId="{39DF3E79-8A39-1A43-AFAB-326203F2565B}" srcOrd="1" destOrd="0" presId="urn:microsoft.com/office/officeart/2008/layout/HorizontalMultiLevelHierarchy"/>
    <dgm:cxn modelId="{CFF79C7E-7883-0245-8626-0BD13BE26354}" type="presParOf" srcId="{C8C986BB-E433-8241-886B-0816AA3750F8}" destId="{34E739AE-C26A-284C-AE7A-BE99DB70F3D4}" srcOrd="0" destOrd="0" presId="urn:microsoft.com/office/officeart/2008/layout/HorizontalMultiLevelHierarchy"/>
    <dgm:cxn modelId="{3EAD09AF-53F6-1D4E-9909-9145FC86D654}" type="presParOf" srcId="{34E739AE-C26A-284C-AE7A-BE99DB70F3D4}" destId="{2BF54907-F8C3-C34C-82D1-C3A78916E445}" srcOrd="0" destOrd="0" presId="urn:microsoft.com/office/officeart/2008/layout/HorizontalMultiLevelHierarchy"/>
    <dgm:cxn modelId="{FE5BDF6E-CA2B-A74F-908A-EC7F5D04D7E4}" type="presParOf" srcId="{34E739AE-C26A-284C-AE7A-BE99DB70F3D4}" destId="{F6DDF50B-19B2-B64C-B409-143CDA335E34}" srcOrd="1" destOrd="0" presId="urn:microsoft.com/office/officeart/2008/layout/HorizontalMultiLevelHierarchy"/>
    <dgm:cxn modelId="{042EBCAC-B84E-A64B-9A90-F60498AC13B5}" type="presParOf" srcId="{F6DDF50B-19B2-B64C-B409-143CDA335E34}" destId="{DD77253B-1152-2C42-B890-9FC8A001B7BC}" srcOrd="0" destOrd="0" presId="urn:microsoft.com/office/officeart/2008/layout/HorizontalMultiLevelHierarchy"/>
    <dgm:cxn modelId="{3B79CA85-7318-C844-9FEB-85FF401CF0FB}" type="presParOf" srcId="{DD77253B-1152-2C42-B890-9FC8A001B7BC}" destId="{88D0CD9B-54F2-F046-9DD6-EE6516272C26}" srcOrd="0" destOrd="0" presId="urn:microsoft.com/office/officeart/2008/layout/HorizontalMultiLevelHierarchy"/>
    <dgm:cxn modelId="{8B4B1604-95F2-4B49-BDBB-6128DC054786}" type="presParOf" srcId="{F6DDF50B-19B2-B64C-B409-143CDA335E34}" destId="{FB5AEE2D-D230-5D4E-913B-9739DCA0888C}" srcOrd="1" destOrd="0" presId="urn:microsoft.com/office/officeart/2008/layout/HorizontalMultiLevelHierarchy"/>
    <dgm:cxn modelId="{5C7AE3D4-AB90-6A4D-A019-DCCA92419279}" type="presParOf" srcId="{FB5AEE2D-D230-5D4E-913B-9739DCA0888C}" destId="{DDF1DE5D-8CFB-A24C-A39C-ED69D873CC05}" srcOrd="0" destOrd="0" presId="urn:microsoft.com/office/officeart/2008/layout/HorizontalMultiLevelHierarchy"/>
    <dgm:cxn modelId="{0B56F575-4DEC-C047-AF17-0BCBF0D76D7B}" type="presParOf" srcId="{FB5AEE2D-D230-5D4E-913B-9739DCA0888C}" destId="{6D7347C9-3816-6C41-A7D7-554D4E892C78}" srcOrd="1" destOrd="0" presId="urn:microsoft.com/office/officeart/2008/layout/HorizontalMultiLevelHierarchy"/>
    <dgm:cxn modelId="{EF3FA543-EA22-FC42-8CDE-1DC11575D9C5}" type="presParOf" srcId="{F6DDF50B-19B2-B64C-B409-143CDA335E34}" destId="{01C00B4C-FEEC-E643-BA9F-B9D59A8FF059}" srcOrd="2" destOrd="0" presId="urn:microsoft.com/office/officeart/2008/layout/HorizontalMultiLevelHierarchy"/>
    <dgm:cxn modelId="{250E15C5-10C8-F74C-B57A-0A1C77A6BB0C}" type="presParOf" srcId="{01C00B4C-FEEC-E643-BA9F-B9D59A8FF059}" destId="{39DF3E79-8A39-1A43-AFAB-326203F2565B}" srcOrd="0" destOrd="0" presId="urn:microsoft.com/office/officeart/2008/layout/HorizontalMultiLevelHierarchy"/>
    <dgm:cxn modelId="{F8C3E3F1-6C01-C849-BF32-CD62AC811238}" type="presParOf" srcId="{F6DDF50B-19B2-B64C-B409-143CDA335E34}" destId="{F0F29B3F-C491-7047-AF3D-B3CB12FC0823}" srcOrd="3" destOrd="0" presId="urn:microsoft.com/office/officeart/2008/layout/HorizontalMultiLevelHierarchy"/>
    <dgm:cxn modelId="{7ED08854-AC61-5443-A208-7222DF845D86}" type="presParOf" srcId="{F0F29B3F-C491-7047-AF3D-B3CB12FC0823}" destId="{3F1EA533-3C7C-6C46-BDC4-FA7974A81ABA}" srcOrd="0" destOrd="0" presId="urn:microsoft.com/office/officeart/2008/layout/HorizontalMultiLevelHierarchy"/>
    <dgm:cxn modelId="{432E2AC9-1001-DC4F-BCF6-D00F7145D37B}" type="presParOf" srcId="{F0F29B3F-C491-7047-AF3D-B3CB12FC0823}" destId="{CF66B979-9A72-E740-882A-936FEC0C83DF}" srcOrd="1" destOrd="0" presId="urn:microsoft.com/office/officeart/2008/layout/HorizontalMultiLevelHierarchy"/>
    <dgm:cxn modelId="{3A6C3102-9B4C-9748-A94F-08200B8DC717}" type="presParOf" srcId="{F6DDF50B-19B2-B64C-B409-143CDA335E34}" destId="{61AE6B28-EC0A-ED41-BF3D-D3469A137F30}" srcOrd="4" destOrd="0" presId="urn:microsoft.com/office/officeart/2008/layout/HorizontalMultiLevelHierarchy"/>
    <dgm:cxn modelId="{81F2B76F-822C-D94B-9FBB-4FD3871B0397}" type="presParOf" srcId="{61AE6B28-EC0A-ED41-BF3D-D3469A137F30}" destId="{859275F5-34F1-E74D-972D-6E2E413AB889}" srcOrd="0" destOrd="0" presId="urn:microsoft.com/office/officeart/2008/layout/HorizontalMultiLevelHierarchy"/>
    <dgm:cxn modelId="{A609F5B3-2F39-2448-BAF1-8C47534F4FCA}" type="presParOf" srcId="{F6DDF50B-19B2-B64C-B409-143CDA335E34}" destId="{BB8CC883-4EC6-2B49-9FFF-78D18D471814}" srcOrd="5" destOrd="0" presId="urn:microsoft.com/office/officeart/2008/layout/HorizontalMultiLevelHierarchy"/>
    <dgm:cxn modelId="{D05588D0-E2BF-BE40-BA12-6C7B7274B701}" type="presParOf" srcId="{BB8CC883-4EC6-2B49-9FFF-78D18D471814}" destId="{D85C3D52-369B-8746-9E06-08ECA4155F6C}" srcOrd="0" destOrd="0" presId="urn:microsoft.com/office/officeart/2008/layout/HorizontalMultiLevelHierarchy"/>
    <dgm:cxn modelId="{80D0AC91-D8E6-5541-A467-C74CE03ED639}" type="presParOf" srcId="{BB8CC883-4EC6-2B49-9FFF-78D18D471814}" destId="{119C3E07-BB1A-8842-9435-FFDCD74656F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E6B28-EC0A-ED41-BF3D-D3469A137F30}">
      <dsp:nvSpPr>
        <dsp:cNvPr id="0" name=""/>
        <dsp:cNvSpPr/>
      </dsp:nvSpPr>
      <dsp:spPr>
        <a:xfrm>
          <a:off x="1758014" y="1939924"/>
          <a:ext cx="483584" cy="921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792" y="0"/>
              </a:lnTo>
              <a:lnTo>
                <a:pt x="241792" y="921463"/>
              </a:lnTo>
              <a:lnTo>
                <a:pt x="483584" y="9214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973790" y="2374639"/>
        <a:ext cx="52032" cy="52032"/>
      </dsp:txXfrm>
    </dsp:sp>
    <dsp:sp modelId="{01C00B4C-FEEC-E643-BA9F-B9D59A8FF059}">
      <dsp:nvSpPr>
        <dsp:cNvPr id="0" name=""/>
        <dsp:cNvSpPr/>
      </dsp:nvSpPr>
      <dsp:spPr>
        <a:xfrm>
          <a:off x="1758014" y="1894204"/>
          <a:ext cx="4835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58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987717" y="1927834"/>
        <a:ext cx="24179" cy="24179"/>
      </dsp:txXfrm>
    </dsp:sp>
    <dsp:sp modelId="{DD77253B-1152-2C42-B890-9FC8A001B7BC}">
      <dsp:nvSpPr>
        <dsp:cNvPr id="0" name=""/>
        <dsp:cNvSpPr/>
      </dsp:nvSpPr>
      <dsp:spPr>
        <a:xfrm>
          <a:off x="1758014" y="1018460"/>
          <a:ext cx="483584" cy="921463"/>
        </a:xfrm>
        <a:custGeom>
          <a:avLst/>
          <a:gdLst/>
          <a:ahLst/>
          <a:cxnLst/>
          <a:rect l="0" t="0" r="0" b="0"/>
          <a:pathLst>
            <a:path>
              <a:moveTo>
                <a:pt x="0" y="921463"/>
              </a:moveTo>
              <a:lnTo>
                <a:pt x="241792" y="921463"/>
              </a:lnTo>
              <a:lnTo>
                <a:pt x="241792" y="0"/>
              </a:lnTo>
              <a:lnTo>
                <a:pt x="48358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973790" y="1453175"/>
        <a:ext cx="52032" cy="52032"/>
      </dsp:txXfrm>
    </dsp:sp>
    <dsp:sp modelId="{2BF54907-F8C3-C34C-82D1-C3A78916E445}">
      <dsp:nvSpPr>
        <dsp:cNvPr id="0" name=""/>
        <dsp:cNvSpPr/>
      </dsp:nvSpPr>
      <dsp:spPr>
        <a:xfrm rot="16200000">
          <a:off x="-550494" y="1571338"/>
          <a:ext cx="3879848" cy="737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/>
            <a:t>MAC Protocols</a:t>
          </a:r>
        </a:p>
      </dsp:txBody>
      <dsp:txXfrm>
        <a:off x="-550494" y="1571338"/>
        <a:ext cx="3879848" cy="737171"/>
      </dsp:txXfrm>
    </dsp:sp>
    <dsp:sp modelId="{DDF1DE5D-8CFB-A24C-A39C-ED69D873CC05}">
      <dsp:nvSpPr>
        <dsp:cNvPr id="0" name=""/>
        <dsp:cNvSpPr/>
      </dsp:nvSpPr>
      <dsp:spPr>
        <a:xfrm>
          <a:off x="2241599" y="649874"/>
          <a:ext cx="2417921" cy="737171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Channel Partitioning</a:t>
          </a:r>
        </a:p>
      </dsp:txBody>
      <dsp:txXfrm>
        <a:off x="2241599" y="649874"/>
        <a:ext cx="2417921" cy="737171"/>
      </dsp:txXfrm>
    </dsp:sp>
    <dsp:sp modelId="{3F1EA533-3C7C-6C46-BDC4-FA7974A81ABA}">
      <dsp:nvSpPr>
        <dsp:cNvPr id="0" name=""/>
        <dsp:cNvSpPr/>
      </dsp:nvSpPr>
      <dsp:spPr>
        <a:xfrm>
          <a:off x="2241599" y="1571338"/>
          <a:ext cx="2417921" cy="73717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Random Access</a:t>
          </a:r>
        </a:p>
      </dsp:txBody>
      <dsp:txXfrm>
        <a:off x="2241599" y="1571338"/>
        <a:ext cx="2417921" cy="737171"/>
      </dsp:txXfrm>
    </dsp:sp>
    <dsp:sp modelId="{D85C3D52-369B-8746-9E06-08ECA4155F6C}">
      <dsp:nvSpPr>
        <dsp:cNvPr id="0" name=""/>
        <dsp:cNvSpPr/>
      </dsp:nvSpPr>
      <dsp:spPr>
        <a:xfrm>
          <a:off x="2241599" y="2492802"/>
          <a:ext cx="2417921" cy="737171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Taking Turns </a:t>
          </a:r>
        </a:p>
      </dsp:txBody>
      <dsp:txXfrm>
        <a:off x="2241599" y="2492802"/>
        <a:ext cx="2417921" cy="737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>
            <a:extLst>
              <a:ext uri="{FF2B5EF4-FFF2-40B4-BE49-F238E27FC236}">
                <a16:creationId xmlns:a16="http://schemas.microsoft.com/office/drawing/2014/main" id="{B76C87A6-9C6A-D096-E180-392836C227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endParaRPr lang="en-US" altLang="en-US"/>
          </a:p>
        </p:txBody>
      </p:sp>
      <p:sp>
        <p:nvSpPr>
          <p:cNvPr id="962563" name="Rectangle 3">
            <a:extLst>
              <a:ext uri="{FF2B5EF4-FFF2-40B4-BE49-F238E27FC236}">
                <a16:creationId xmlns:a16="http://schemas.microsoft.com/office/drawing/2014/main" id="{E0F4949B-C913-7987-44D9-66A5EC639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endParaRPr lang="en-US" altLang="en-US"/>
          </a:p>
        </p:txBody>
      </p:sp>
      <p:sp>
        <p:nvSpPr>
          <p:cNvPr id="962564" name="Rectangle 4">
            <a:extLst>
              <a:ext uri="{FF2B5EF4-FFF2-40B4-BE49-F238E27FC236}">
                <a16:creationId xmlns:a16="http://schemas.microsoft.com/office/drawing/2014/main" id="{8FD13D79-FF60-F32E-68A8-1FC614A6866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65" name="Rectangle 5">
            <a:extLst>
              <a:ext uri="{FF2B5EF4-FFF2-40B4-BE49-F238E27FC236}">
                <a16:creationId xmlns:a16="http://schemas.microsoft.com/office/drawing/2014/main" id="{5B90896E-3D83-0AC0-5C20-9C2DC0A3601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62566" name="Rectangle 6">
            <a:extLst>
              <a:ext uri="{FF2B5EF4-FFF2-40B4-BE49-F238E27FC236}">
                <a16:creationId xmlns:a16="http://schemas.microsoft.com/office/drawing/2014/main" id="{8DF37F78-C520-D7B7-D54B-64B3BA9D23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endParaRPr lang="en-US" altLang="en-US"/>
          </a:p>
        </p:txBody>
      </p:sp>
      <p:sp>
        <p:nvSpPr>
          <p:cNvPr id="962567" name="Rectangle 7">
            <a:extLst>
              <a:ext uri="{FF2B5EF4-FFF2-40B4-BE49-F238E27FC236}">
                <a16:creationId xmlns:a16="http://schemas.microsoft.com/office/drawing/2014/main" id="{9FAB5F09-2968-879C-E995-CC14AF3DA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fld id="{FEDE26C9-9FF9-4011-973F-0D925ACDE3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8E658A7-1F89-BA63-28A0-371D4584BD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ED4EC-0D78-4B65-9E87-358B80E91B3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83746" name="Rectangle 2">
            <a:extLst>
              <a:ext uri="{FF2B5EF4-FFF2-40B4-BE49-F238E27FC236}">
                <a16:creationId xmlns:a16="http://schemas.microsoft.com/office/drawing/2014/main" id="{0FFE78B1-0B30-B242-22B1-5B71C35871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3747" name="Rectangle 3">
            <a:extLst>
              <a:ext uri="{FF2B5EF4-FFF2-40B4-BE49-F238E27FC236}">
                <a16:creationId xmlns:a16="http://schemas.microsoft.com/office/drawing/2014/main" id="{40454951-6F2E-E562-7B5C-52495A636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4B86F23-D16E-FA01-C2D5-DE6CA2CAB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DE2484-A4A7-41F7-A553-624C75CC7BC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87490" name="Rectangle 2">
            <a:extLst>
              <a:ext uri="{FF2B5EF4-FFF2-40B4-BE49-F238E27FC236}">
                <a16:creationId xmlns:a16="http://schemas.microsoft.com/office/drawing/2014/main" id="{74B8D49D-151F-F805-91B2-D087277F9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>
            <a:extLst>
              <a:ext uri="{FF2B5EF4-FFF2-40B4-BE49-F238E27FC236}">
                <a16:creationId xmlns:a16="http://schemas.microsoft.com/office/drawing/2014/main" id="{0DD37FDF-FB45-4646-65D6-56542ED52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EC5CD46-BE49-CFAE-3345-00877E102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8B45F-5EDE-4304-ADC7-F17AEBBA46F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89538" name="Rectangle 2">
            <a:extLst>
              <a:ext uri="{FF2B5EF4-FFF2-40B4-BE49-F238E27FC236}">
                <a16:creationId xmlns:a16="http://schemas.microsoft.com/office/drawing/2014/main" id="{47FEF822-4101-9E59-4BF9-8EEAB7833E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>
            <a:extLst>
              <a:ext uri="{FF2B5EF4-FFF2-40B4-BE49-F238E27FC236}">
                <a16:creationId xmlns:a16="http://schemas.microsoft.com/office/drawing/2014/main" id="{85509580-EAFC-11F8-760B-321D6B169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570F7E3-0B1A-27A9-CD43-ED7B1A0990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5FBF9-AEA7-4168-81F1-06E2CFBAAD9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78DA8E34-FEE2-4E40-CAA6-A6AE8C723F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>
            <a:extLst>
              <a:ext uri="{FF2B5EF4-FFF2-40B4-BE49-F238E27FC236}">
                <a16:creationId xmlns:a16="http://schemas.microsoft.com/office/drawing/2014/main" id="{7EAC7F66-A5A1-F4DE-C70A-51820AD0E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2005153-2906-93C8-378A-2EC5F2EC05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0D5AE-9D5D-4F27-AC3F-9E4678B7099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93634" name="Rectangle 2">
            <a:extLst>
              <a:ext uri="{FF2B5EF4-FFF2-40B4-BE49-F238E27FC236}">
                <a16:creationId xmlns:a16="http://schemas.microsoft.com/office/drawing/2014/main" id="{5C84BA6D-968F-64B9-3E3C-CCCDED52D6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>
            <a:extLst>
              <a:ext uri="{FF2B5EF4-FFF2-40B4-BE49-F238E27FC236}">
                <a16:creationId xmlns:a16="http://schemas.microsoft.com/office/drawing/2014/main" id="{9AC5B175-D94F-61E9-3658-30111D1D3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556D83-2AFF-E6F7-900F-C1F6F76746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542C2-6EEA-480B-9F7D-7856EEA21E3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97730" name="Rectangle 2">
            <a:extLst>
              <a:ext uri="{FF2B5EF4-FFF2-40B4-BE49-F238E27FC236}">
                <a16:creationId xmlns:a16="http://schemas.microsoft.com/office/drawing/2014/main" id="{B28518E2-6D92-1FBC-63CA-97B3DD4F23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>
            <a:extLst>
              <a:ext uri="{FF2B5EF4-FFF2-40B4-BE49-F238E27FC236}">
                <a16:creationId xmlns:a16="http://schemas.microsoft.com/office/drawing/2014/main" id="{F38DE503-1164-EA1E-2AA5-2CAA616EC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DBA7269-AFA6-629A-E57A-389AD01E8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0331D-A0A0-47FA-8F23-F787B573728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99778" name="Rectangle 2">
            <a:extLst>
              <a:ext uri="{FF2B5EF4-FFF2-40B4-BE49-F238E27FC236}">
                <a16:creationId xmlns:a16="http://schemas.microsoft.com/office/drawing/2014/main" id="{13295574-076E-DE17-2138-EBE4A2313F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79" name="Rectangle 3">
            <a:extLst>
              <a:ext uri="{FF2B5EF4-FFF2-40B4-BE49-F238E27FC236}">
                <a16:creationId xmlns:a16="http://schemas.microsoft.com/office/drawing/2014/main" id="{4BDB4136-0E16-90E9-0993-B63E6CE17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F6D71C7-7313-F821-9D87-A2BAE93405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E6AF5-F8EB-4370-AB7F-B781C08491D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03874" name="Rectangle 2">
            <a:extLst>
              <a:ext uri="{FF2B5EF4-FFF2-40B4-BE49-F238E27FC236}">
                <a16:creationId xmlns:a16="http://schemas.microsoft.com/office/drawing/2014/main" id="{4362ED95-1816-2B73-E03C-07DEBD4EB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id="{2092C8AF-07BD-7F3C-3424-0FE368241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925FBBC-8DB9-9E24-2533-29C279853B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C2C74-ED06-4CE3-A86E-77CFBF326A1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05922" name="Rectangle 2">
            <a:extLst>
              <a:ext uri="{FF2B5EF4-FFF2-40B4-BE49-F238E27FC236}">
                <a16:creationId xmlns:a16="http://schemas.microsoft.com/office/drawing/2014/main" id="{B3CD3136-5822-275F-4C37-E2BCBF51B2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>
            <a:extLst>
              <a:ext uri="{FF2B5EF4-FFF2-40B4-BE49-F238E27FC236}">
                <a16:creationId xmlns:a16="http://schemas.microsoft.com/office/drawing/2014/main" id="{01D64CD3-BFAD-E6E2-9566-2A548AC91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54CF414-9C46-8FBE-5AF1-2C6FC07F53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7CC5E-DA41-4FA1-A3A8-05F4BE5CA03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71458" name="Rectangle 2">
            <a:extLst>
              <a:ext uri="{FF2B5EF4-FFF2-40B4-BE49-F238E27FC236}">
                <a16:creationId xmlns:a16="http://schemas.microsoft.com/office/drawing/2014/main" id="{313272E3-1340-5077-B747-616AC66120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1459" name="Rectangle 3">
            <a:extLst>
              <a:ext uri="{FF2B5EF4-FFF2-40B4-BE49-F238E27FC236}">
                <a16:creationId xmlns:a16="http://schemas.microsoft.com/office/drawing/2014/main" id="{47E4FB94-9DBE-7F19-EF87-9361774CE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CD84A91-848A-8AAE-B465-EA5202269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561C3C-9742-41F4-B6DD-0F1BE70F132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07970" name="Rectangle 2">
            <a:extLst>
              <a:ext uri="{FF2B5EF4-FFF2-40B4-BE49-F238E27FC236}">
                <a16:creationId xmlns:a16="http://schemas.microsoft.com/office/drawing/2014/main" id="{3C39E163-9A14-CF73-DAB3-C48BED2237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>
            <a:extLst>
              <a:ext uri="{FF2B5EF4-FFF2-40B4-BE49-F238E27FC236}">
                <a16:creationId xmlns:a16="http://schemas.microsoft.com/office/drawing/2014/main" id="{FDD321D4-6DB7-27B5-184B-343EEB2F3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3C97A68-011F-3241-A5A6-6EAD0C86B7D6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046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969BE7E-C12E-D92F-CC16-152F31B9B6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9F6EA-7821-4975-BF00-345A787711D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10018" name="Rectangle 2">
            <a:extLst>
              <a:ext uri="{FF2B5EF4-FFF2-40B4-BE49-F238E27FC236}">
                <a16:creationId xmlns:a16="http://schemas.microsoft.com/office/drawing/2014/main" id="{5BD52518-BC2E-0E8B-DB29-370E5B976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>
            <a:extLst>
              <a:ext uri="{FF2B5EF4-FFF2-40B4-BE49-F238E27FC236}">
                <a16:creationId xmlns:a16="http://schemas.microsoft.com/office/drawing/2014/main" id="{4AF744A2-B33B-D012-B08D-323333165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C9D590B-3C54-D797-D98A-7C41FFB8B4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7FA5F-F7EB-4CCD-ACD4-F07EC8F7A2A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12066" name="Rectangle 2">
            <a:extLst>
              <a:ext uri="{FF2B5EF4-FFF2-40B4-BE49-F238E27FC236}">
                <a16:creationId xmlns:a16="http://schemas.microsoft.com/office/drawing/2014/main" id="{C644C8C3-86E4-D227-6B7E-D655C66E61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>
            <a:extLst>
              <a:ext uri="{FF2B5EF4-FFF2-40B4-BE49-F238E27FC236}">
                <a16:creationId xmlns:a16="http://schemas.microsoft.com/office/drawing/2014/main" id="{F6872FE6-A44F-D009-4F72-35315B149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C954328-7E7B-ADB4-C3DE-08167A1791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948FF-1231-4F8C-AA5A-6E4EB46E5FF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44834" name="Rectangle 2">
            <a:extLst>
              <a:ext uri="{FF2B5EF4-FFF2-40B4-BE49-F238E27FC236}">
                <a16:creationId xmlns:a16="http://schemas.microsoft.com/office/drawing/2014/main" id="{DDA9CB56-ECA7-9BE5-C40A-ED20318006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4835" name="Rectangle 3">
            <a:extLst>
              <a:ext uri="{FF2B5EF4-FFF2-40B4-BE49-F238E27FC236}">
                <a16:creationId xmlns:a16="http://schemas.microsoft.com/office/drawing/2014/main" id="{94375CF1-8BB6-936D-F686-053ECE8DC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A8E7662-F902-41E5-11A3-44C11419EF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9451A-44EA-4C3B-94F2-828000E90B8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46882" name="Rectangle 2">
            <a:extLst>
              <a:ext uri="{FF2B5EF4-FFF2-40B4-BE49-F238E27FC236}">
                <a16:creationId xmlns:a16="http://schemas.microsoft.com/office/drawing/2014/main" id="{D876AC12-1C31-FD40-8451-8378721C88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883" name="Rectangle 3">
            <a:extLst>
              <a:ext uri="{FF2B5EF4-FFF2-40B4-BE49-F238E27FC236}">
                <a16:creationId xmlns:a16="http://schemas.microsoft.com/office/drawing/2014/main" id="{BEA6F515-54B2-82C2-4A59-156E2D4A5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6E4EC33-3587-91B3-8B73-474DF9FE7B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8D64A2-F1B3-4262-BD86-D4D49649340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14114" name="Rectangle 2">
            <a:extLst>
              <a:ext uri="{FF2B5EF4-FFF2-40B4-BE49-F238E27FC236}">
                <a16:creationId xmlns:a16="http://schemas.microsoft.com/office/drawing/2014/main" id="{5095AFA2-259A-6118-E5AD-160532BE0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>
            <a:extLst>
              <a:ext uri="{FF2B5EF4-FFF2-40B4-BE49-F238E27FC236}">
                <a16:creationId xmlns:a16="http://schemas.microsoft.com/office/drawing/2014/main" id="{C3A99797-A65F-8FFA-AC34-FB9A0E26D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9EA52E9-146D-8E49-BEC5-237E611F9B44}" type="slidenum">
              <a:rPr lang="en-US" i="0" smtClean="0">
                <a:latin typeface="Times New Roman" charset="0"/>
              </a:rPr>
              <a:pPr>
                <a:defRPr/>
              </a:pPr>
              <a:t>27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310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30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799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A0023F9-7F73-6F45-8A3B-F6442733AA12}" type="slidenum">
              <a:rPr lang="en-US" i="0" smtClean="0">
                <a:latin typeface="Times New Roman" charset="0"/>
              </a:rPr>
              <a:pPr>
                <a:defRPr/>
              </a:pPr>
              <a:t>31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2349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5E476F6-027F-C548-B0EB-110C5BD65377}" type="slidenum">
              <a:rPr lang="en-US" i="0" smtClean="0">
                <a:latin typeface="Times New Roman" charset="0"/>
              </a:rPr>
              <a:pPr>
                <a:defRPr/>
              </a:pPr>
              <a:t>32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4365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4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8AA7049-8658-2C4B-A161-18F367F0585E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41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DB44EAB-FE29-FA45-963B-6DA8F6A2E717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528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A091A2-45B2-1B55-0D77-1E6FE68BA7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E23C5-77F1-4B98-A390-95A66ECB998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77250" name="Rectangle 2">
            <a:extLst>
              <a:ext uri="{FF2B5EF4-FFF2-40B4-BE49-F238E27FC236}">
                <a16:creationId xmlns:a16="http://schemas.microsoft.com/office/drawing/2014/main" id="{3D837E55-7CCB-89E2-B208-FF2D7EEB2E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>
            <a:extLst>
              <a:ext uri="{FF2B5EF4-FFF2-40B4-BE49-F238E27FC236}">
                <a16:creationId xmlns:a16="http://schemas.microsoft.com/office/drawing/2014/main" id="{7DD5115E-81E2-1095-A9D4-9AFB4977B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766CD16-0AFC-B6D7-25FD-3F42C915F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C667E-E9B3-463D-B66F-74678FB1DD5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79298" name="Rectangle 2">
            <a:extLst>
              <a:ext uri="{FF2B5EF4-FFF2-40B4-BE49-F238E27FC236}">
                <a16:creationId xmlns:a16="http://schemas.microsoft.com/office/drawing/2014/main" id="{7980E98F-23B4-B2DB-A509-2E7B81C799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>
            <a:extLst>
              <a:ext uri="{FF2B5EF4-FFF2-40B4-BE49-F238E27FC236}">
                <a16:creationId xmlns:a16="http://schemas.microsoft.com/office/drawing/2014/main" id="{21D2FB98-5EF6-7412-B0B0-B06CF49A1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13D9D26-B944-F04C-EE07-60E79A3991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904265-A934-4596-B6AF-D1D35E4C056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64610" name="Rectangle 2">
            <a:extLst>
              <a:ext uri="{FF2B5EF4-FFF2-40B4-BE49-F238E27FC236}">
                <a16:creationId xmlns:a16="http://schemas.microsoft.com/office/drawing/2014/main" id="{AE34D46A-459C-838F-D773-498D325003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>
            <a:extLst>
              <a:ext uri="{FF2B5EF4-FFF2-40B4-BE49-F238E27FC236}">
                <a16:creationId xmlns:a16="http://schemas.microsoft.com/office/drawing/2014/main" id="{FF374CE8-7E64-B058-C01C-B58B621B4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D589728-7C46-A28A-9CAF-65542C098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E01C1-E541-4FFA-A0BA-E6789FAA5E0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85442" name="Rectangle 2">
            <a:extLst>
              <a:ext uri="{FF2B5EF4-FFF2-40B4-BE49-F238E27FC236}">
                <a16:creationId xmlns:a16="http://schemas.microsoft.com/office/drawing/2014/main" id="{2EA09091-2298-DEAD-763A-A31126D084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>
            <a:extLst>
              <a:ext uri="{FF2B5EF4-FFF2-40B4-BE49-F238E27FC236}">
                <a16:creationId xmlns:a16="http://schemas.microsoft.com/office/drawing/2014/main" id="{8CD43F93-0AF3-0EBA-9118-C6176C6ED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9DF30908-64AB-F1EA-613B-652F5F12A6FC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B194542B-44CE-5B3C-7A92-A32C93D5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B3B424DF-A176-CC63-605D-C0CAD9CFE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B39A6F7D-3C3F-02C9-5568-E0B803978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19E6C834-1D4A-7668-8D3C-20A953D6F0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D598FCDB-0BFD-A5B1-2866-1E74EC4B8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864A9DDE-F43E-2111-73EA-5A80C87D7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21996BA7-1CAD-F7E6-B53D-4B968B351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E5508F3B-7200-0763-FFC0-69A80A667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1379E672-53CE-0544-4093-21A16DEA07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5A8E1309-9E37-A426-0F90-D15470EAB2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C0AC193B-E3B8-3A26-6C88-8BDF0D465E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4EEA5CF6-86F0-2B06-9CB1-02E1A5DD106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i="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044F8A55-4574-350D-9777-C62382C0801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AD5AD467-CFA2-C5DB-46A6-24E3B508A8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E29FFF74-E10E-4C8C-BD0B-AC2E60849DC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B3EA024A-A4F9-E2C3-1098-8274A81943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 i="0" baseline="0">
                <a:latin typeface="McGrawHill-Italic" pitchFamily="2" charset="0"/>
              </a:rPr>
              <a:t>McGraw-Hill</a:t>
            </a:r>
            <a:endParaRPr lang="en-US" altLang="en-US" sz="2400" b="0" i="0" baseline="0"/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6B82945F-186B-32A0-BB11-07B49FE51C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 i="0" baseline="0">
                <a:latin typeface="McGrawHill-Italic" pitchFamily="2" charset="0"/>
              </a:rPr>
              <a:t>The McGraw-Hill Companies, Inc., 2000</a:t>
            </a:r>
            <a:endParaRPr lang="en-US" altLang="en-US" sz="2400" b="0" i="0" baseline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E745-0D94-A793-FD3B-BBFC0635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DD028-FDA5-F5AD-0DD2-3D8D8272D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6CB1F-71AE-9D7C-32D9-678B981C19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584DD42E-AD21-4871-ADA6-DEBC9CE129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99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F3ECA-4C03-BF8B-3C79-64C2C1120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351B8-8A2E-64E8-4E19-E9300EF3E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04F08-A4F0-A37D-4331-DB648B55E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5758FA4F-BF78-4A86-9F05-A1AAC76F62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03D3BF-68BB-7690-DDD7-F105F552FE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B2AC59-F1F3-635C-D22F-9C185D492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7BBE979B-6ADB-45CF-8091-49266AA895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56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8A76-E29C-2C1E-B868-3FB0CED6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678D-06FE-46C5-46F3-E11BE71E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C3242-229D-294E-0CB6-1B70D9B303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4B0576E5-AB4E-4BEE-81B3-209C838344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25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BD3C-FA5F-708F-6136-80FE2B3F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EB386-7B5B-C8A5-7F42-322F2B40B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EDAA7-99A2-F6E6-3F77-F0799A32B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5DF7BC57-95FF-4F32-82AF-E26991599B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23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587C-3409-CFF3-E8A4-A4F2A6BB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CCE1-F8B0-D8CC-10E6-FE1FEAA46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726AE-5C03-7321-AB5D-A994BEECF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8D9C1-4030-EBD2-E8A4-E2B6C529F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CE2A15CC-BC2E-45F6-8D57-067A0A2F9C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55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7CAF-598E-AC04-9E52-E6DB83EE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23521-CD89-0E81-9105-A5AC18B8A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08349-A132-9AAD-1051-D6B4616E0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7CB2C-C7C9-114F-C876-2BAEC13E3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0758B-C1C6-B466-00BF-FA4810D35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EB587-01AA-0041-0906-6BAB2C92D0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D4599015-6908-44CC-B176-11A4F09A7A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44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EB65-C9F4-EE46-CEFB-C00D3DBB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08072-7EA6-4B0F-E651-D96B599A2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690A88A1-F4E6-420F-92ED-ADD65BB09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73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CE0029-CCEF-DC6A-CEF2-75ED91ED5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00BEFEF3-DEB1-4089-A65B-6B474A00F4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55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D6EA-9E13-F919-44A9-9821D11E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E3FA-8A40-ECDE-5CA7-1A1AE1363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EC29B-C84F-E8DF-73CA-9E6A840DE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E0AA-0DB2-EB1E-8F60-5E7D7FA6F3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2608B080-1404-4420-ACF8-80D07748C4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65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549E-A7F6-1F0E-B61F-FA6ADC3D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81E1E-5A39-4400-563E-FC21E9ADC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D2437-09DA-55DA-46FF-16DED79CA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9C925-2FF8-3666-124F-636C5993AA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4DB5AC12-23F5-4B99-AF9E-062200AB75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07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>
            <a:extLst>
              <a:ext uri="{FF2B5EF4-FFF2-40B4-BE49-F238E27FC236}">
                <a16:creationId xmlns:a16="http://schemas.microsoft.com/office/drawing/2014/main" id="{F6EDEFF5-0952-59A4-423E-90F8472EB1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 i="0" baseline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12.</a:t>
            </a:r>
            <a:fld id="{3AE3C104-A919-48B9-B9C4-9BAC102B80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90BFA7DB-6148-C03A-ADCC-B7D33E0E90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67A64118-718C-4A55-85AA-2BA569C80B36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1182722" name="Picture 2">
            <a:extLst>
              <a:ext uri="{FF2B5EF4-FFF2-40B4-BE49-F238E27FC236}">
                <a16:creationId xmlns:a16="http://schemas.microsoft.com/office/drawing/2014/main" id="{CCDB66FF-645F-A106-F55C-DE9525AC9A94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2723" name="Rectangle 3">
            <a:extLst>
              <a:ext uri="{FF2B5EF4-FFF2-40B4-BE49-F238E27FC236}">
                <a16:creationId xmlns:a16="http://schemas.microsoft.com/office/drawing/2014/main" id="{22F55FE2-57ED-2740-EC4B-AC1A7CCBC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i="0" baseline="0">
                <a:solidFill>
                  <a:schemeClr val="tx2"/>
                </a:solidFill>
                <a:latin typeface="Arial" panose="020B0604020202020204" pitchFamily="34" charset="0"/>
              </a:rPr>
              <a:t>Chapter 12</a:t>
            </a:r>
          </a:p>
          <a:p>
            <a:pPr algn="ctr"/>
            <a:endParaRPr lang="en-US" altLang="en-US" sz="2000" i="0" baseline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4400" i="0" baseline="0">
                <a:latin typeface="Arial" panose="020B0604020202020204" pitchFamily="34" charset="0"/>
              </a:rPr>
              <a:t>Multiple Access</a:t>
            </a:r>
          </a:p>
        </p:txBody>
      </p:sp>
      <p:sp>
        <p:nvSpPr>
          <p:cNvPr id="1182724" name="Text Box 4">
            <a:extLst>
              <a:ext uri="{FF2B5EF4-FFF2-40B4-BE49-F238E27FC236}">
                <a16:creationId xmlns:a16="http://schemas.microsoft.com/office/drawing/2014/main" id="{CEDD3446-A0C8-C6A3-DD6B-9DCD79415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b="0" i="0" baseline="0" dirty="0"/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AE5165-7B34-DD06-CA4E-FE7551F78F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4335E615-8222-445F-B678-F295A272327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86466" name="Line 2">
            <a:extLst>
              <a:ext uri="{FF2B5EF4-FFF2-40B4-BE49-F238E27FC236}">
                <a16:creationId xmlns:a16="http://schemas.microsoft.com/office/drawing/2014/main" id="{13DC7C4B-01B8-7C27-C51F-383D5B8BB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6467" name="Line 3">
            <a:extLst>
              <a:ext uri="{FF2B5EF4-FFF2-40B4-BE49-F238E27FC236}">
                <a16:creationId xmlns:a16="http://schemas.microsoft.com/office/drawing/2014/main" id="{F83BF9FB-08FA-CC02-A799-3399808C7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6468" name="Text Box 4">
            <a:extLst>
              <a:ext uri="{FF2B5EF4-FFF2-40B4-BE49-F238E27FC236}">
                <a16:creationId xmlns:a16="http://schemas.microsoft.com/office/drawing/2014/main" id="{6D788BCF-0B45-31BD-049B-D8E68C865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67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12.4  </a:t>
            </a:r>
            <a:r>
              <a:rPr lang="it-IT" altLang="en-US" sz="2000" baseline="0"/>
              <a:t>Procedure for pure ALOHA protocol</a:t>
            </a:r>
            <a:endParaRPr lang="en-US" altLang="en-US" sz="2000" baseline="0"/>
          </a:p>
        </p:txBody>
      </p:sp>
      <p:sp>
        <p:nvSpPr>
          <p:cNvPr id="1086469" name="Line 5">
            <a:extLst>
              <a:ext uri="{FF2B5EF4-FFF2-40B4-BE49-F238E27FC236}">
                <a16:creationId xmlns:a16="http://schemas.microsoft.com/office/drawing/2014/main" id="{B50C3CC9-956C-8203-0CA1-57BD9FA0F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6472" name="Picture 8">
            <a:extLst>
              <a:ext uri="{FF2B5EF4-FFF2-40B4-BE49-F238E27FC236}">
                <a16:creationId xmlns:a16="http://schemas.microsoft.com/office/drawing/2014/main" id="{DC53467E-E96B-3620-5286-E196D27EB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1206500"/>
            <a:ext cx="6088062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587CE7-F41C-BF7A-EF23-2D6B74FE28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A261238F-D9B2-4A93-BEA4-F85D5E5DC41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88514" name="Line 2">
            <a:extLst>
              <a:ext uri="{FF2B5EF4-FFF2-40B4-BE49-F238E27FC236}">
                <a16:creationId xmlns:a16="http://schemas.microsoft.com/office/drawing/2014/main" id="{107E447E-585F-FE9F-0A1B-25C4B7CE6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8515" name="Line 3">
            <a:extLst>
              <a:ext uri="{FF2B5EF4-FFF2-40B4-BE49-F238E27FC236}">
                <a16:creationId xmlns:a16="http://schemas.microsoft.com/office/drawing/2014/main" id="{1A5A36FA-F038-1D0E-55F0-6B38754BD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8516" name="Text Box 4">
            <a:extLst>
              <a:ext uri="{FF2B5EF4-FFF2-40B4-BE49-F238E27FC236}">
                <a16:creationId xmlns:a16="http://schemas.microsoft.com/office/drawing/2014/main" id="{E0DFB117-D60E-7DD9-88D6-1E0F94710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269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12.5  </a:t>
            </a:r>
            <a:r>
              <a:rPr lang="en-US" altLang="en-US" sz="2000" baseline="0"/>
              <a:t>Vulnerable time for pure ALOHA protocol</a:t>
            </a:r>
          </a:p>
        </p:txBody>
      </p:sp>
      <p:sp>
        <p:nvSpPr>
          <p:cNvPr id="1088517" name="Line 5">
            <a:extLst>
              <a:ext uri="{FF2B5EF4-FFF2-40B4-BE49-F238E27FC236}">
                <a16:creationId xmlns:a16="http://schemas.microsoft.com/office/drawing/2014/main" id="{E8258293-CA3F-EF3D-07A6-5413B0244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8520" name="Picture 8">
            <a:extLst>
              <a:ext uri="{FF2B5EF4-FFF2-40B4-BE49-F238E27FC236}">
                <a16:creationId xmlns:a16="http://schemas.microsoft.com/office/drawing/2014/main" id="{E331A452-18BF-5E67-C598-137258470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376363"/>
            <a:ext cx="6992937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58B529-75D8-2694-F825-3829E76355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8507D277-2D23-4BAE-8878-9C1AA2B220C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90562" name="Line 2">
            <a:extLst>
              <a:ext uri="{FF2B5EF4-FFF2-40B4-BE49-F238E27FC236}">
                <a16:creationId xmlns:a16="http://schemas.microsoft.com/office/drawing/2014/main" id="{5A292031-D39B-B43F-72F1-87E0741F9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0563" name="Line 3">
            <a:extLst>
              <a:ext uri="{FF2B5EF4-FFF2-40B4-BE49-F238E27FC236}">
                <a16:creationId xmlns:a16="http://schemas.microsoft.com/office/drawing/2014/main" id="{E764AD44-B490-96A8-1628-6B189CEC1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0564" name="Text Box 4">
            <a:extLst>
              <a:ext uri="{FF2B5EF4-FFF2-40B4-BE49-F238E27FC236}">
                <a16:creationId xmlns:a16="http://schemas.microsoft.com/office/drawing/2014/main" id="{C47AACEA-0049-EB7F-7C3E-AED37D981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66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12.6  </a:t>
            </a:r>
            <a:r>
              <a:rPr lang="en-US" altLang="en-US" sz="2000" baseline="0"/>
              <a:t>Frames in a slotted ALOHA network</a:t>
            </a:r>
          </a:p>
        </p:txBody>
      </p:sp>
      <p:sp>
        <p:nvSpPr>
          <p:cNvPr id="1090565" name="Line 5">
            <a:extLst>
              <a:ext uri="{FF2B5EF4-FFF2-40B4-BE49-F238E27FC236}">
                <a16:creationId xmlns:a16="http://schemas.microsoft.com/office/drawing/2014/main" id="{7E7A0935-C282-7A6B-77B6-CE90F9E50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0567" name="Picture 7">
            <a:extLst>
              <a:ext uri="{FF2B5EF4-FFF2-40B4-BE49-F238E27FC236}">
                <a16:creationId xmlns:a16="http://schemas.microsoft.com/office/drawing/2014/main" id="{498E8F96-0B38-8EB6-D6A3-F80E86203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433513"/>
            <a:ext cx="8501062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3DE495-687C-D93B-FA93-F37B94896E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4A7518B4-1FED-4E41-A4CA-88881B7A658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92610" name="Line 2">
            <a:extLst>
              <a:ext uri="{FF2B5EF4-FFF2-40B4-BE49-F238E27FC236}">
                <a16:creationId xmlns:a16="http://schemas.microsoft.com/office/drawing/2014/main" id="{44E534C2-84D5-CC96-EA92-DE2CBE071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2611" name="Line 3">
            <a:extLst>
              <a:ext uri="{FF2B5EF4-FFF2-40B4-BE49-F238E27FC236}">
                <a16:creationId xmlns:a16="http://schemas.microsoft.com/office/drawing/2014/main" id="{FBA4A947-C3D0-893A-683E-D5BC29F52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2612" name="Text Box 4">
            <a:extLst>
              <a:ext uri="{FF2B5EF4-FFF2-40B4-BE49-F238E27FC236}">
                <a16:creationId xmlns:a16="http://schemas.microsoft.com/office/drawing/2014/main" id="{94877907-133A-EA13-ED45-BE21A30D6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46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12.7  </a:t>
            </a:r>
            <a:r>
              <a:rPr lang="en-US" altLang="en-US" sz="2000" baseline="0"/>
              <a:t>Vulnerable time for slotted ALOHA protocol</a:t>
            </a:r>
          </a:p>
        </p:txBody>
      </p:sp>
      <p:sp>
        <p:nvSpPr>
          <p:cNvPr id="1092613" name="Line 5">
            <a:extLst>
              <a:ext uri="{FF2B5EF4-FFF2-40B4-BE49-F238E27FC236}">
                <a16:creationId xmlns:a16="http://schemas.microsoft.com/office/drawing/2014/main" id="{FE77B6B8-D96F-FDD5-52B0-9F22A8DAD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2615" name="Picture 7">
            <a:extLst>
              <a:ext uri="{FF2B5EF4-FFF2-40B4-BE49-F238E27FC236}">
                <a16:creationId xmlns:a16="http://schemas.microsoft.com/office/drawing/2014/main" id="{66EE0AA7-4EF6-52B2-7449-DE552A989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430338"/>
            <a:ext cx="7632700" cy="436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9CE013-9F5E-685A-425D-E273282E8A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C07B643F-9499-4948-B1B5-2DF3FF02D86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96706" name="Line 2">
            <a:extLst>
              <a:ext uri="{FF2B5EF4-FFF2-40B4-BE49-F238E27FC236}">
                <a16:creationId xmlns:a16="http://schemas.microsoft.com/office/drawing/2014/main" id="{CC2FA0C6-350F-53B2-08FA-7335DAE64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707" name="Line 3">
            <a:extLst>
              <a:ext uri="{FF2B5EF4-FFF2-40B4-BE49-F238E27FC236}">
                <a16:creationId xmlns:a16="http://schemas.microsoft.com/office/drawing/2014/main" id="{59EB4175-6820-CAC4-8E1A-86E492A53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708" name="Text Box 4">
            <a:extLst>
              <a:ext uri="{FF2B5EF4-FFF2-40B4-BE49-F238E27FC236}">
                <a16:creationId xmlns:a16="http://schemas.microsoft.com/office/drawing/2014/main" id="{8706A6A8-3BA3-7AFA-04CE-E8CAB626B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53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12.9  </a:t>
            </a:r>
            <a:r>
              <a:rPr lang="en-US" altLang="en-US" sz="2000" baseline="0"/>
              <a:t>Vulnerable time in CSMA</a:t>
            </a:r>
          </a:p>
        </p:txBody>
      </p:sp>
      <p:sp>
        <p:nvSpPr>
          <p:cNvPr id="1096709" name="Line 5">
            <a:extLst>
              <a:ext uri="{FF2B5EF4-FFF2-40B4-BE49-F238E27FC236}">
                <a16:creationId xmlns:a16="http://schemas.microsoft.com/office/drawing/2014/main" id="{73561A27-4E30-23F3-3822-E3EA9639E1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6711" name="Picture 7">
            <a:extLst>
              <a:ext uri="{FF2B5EF4-FFF2-40B4-BE49-F238E27FC236}">
                <a16:creationId xmlns:a16="http://schemas.microsoft.com/office/drawing/2014/main" id="{93939E4A-6AE5-C5CB-DB6E-3E38E8327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35175"/>
            <a:ext cx="8839200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A73F91-19BC-6BE2-4339-44FA6B05FA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8641B2B3-BFFD-4C8D-A184-46FC297C1D7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98754" name="Line 2">
            <a:extLst>
              <a:ext uri="{FF2B5EF4-FFF2-40B4-BE49-F238E27FC236}">
                <a16:creationId xmlns:a16="http://schemas.microsoft.com/office/drawing/2014/main" id="{8C0AC21D-C267-E0CE-E5AA-D88BF938E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8755" name="Line 3">
            <a:extLst>
              <a:ext uri="{FF2B5EF4-FFF2-40B4-BE49-F238E27FC236}">
                <a16:creationId xmlns:a16="http://schemas.microsoft.com/office/drawing/2014/main" id="{0A95F3A6-5899-1435-D7EF-72CA86418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8756" name="Text Box 4">
            <a:extLst>
              <a:ext uri="{FF2B5EF4-FFF2-40B4-BE49-F238E27FC236}">
                <a16:creationId xmlns:a16="http://schemas.microsoft.com/office/drawing/2014/main" id="{0C6E9FCC-F6CB-C123-9525-2FC1F6ACF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594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12.10  </a:t>
            </a:r>
            <a:r>
              <a:rPr lang="en-US" altLang="en-US" sz="2000" baseline="0"/>
              <a:t>Behavior of three persistence methods</a:t>
            </a:r>
          </a:p>
        </p:txBody>
      </p:sp>
      <p:sp>
        <p:nvSpPr>
          <p:cNvPr id="1098757" name="Line 5">
            <a:extLst>
              <a:ext uri="{FF2B5EF4-FFF2-40B4-BE49-F238E27FC236}">
                <a16:creationId xmlns:a16="http://schemas.microsoft.com/office/drawing/2014/main" id="{7ECDE900-28B7-ACE1-BA60-54BB80505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8759" name="Picture 7">
            <a:extLst>
              <a:ext uri="{FF2B5EF4-FFF2-40B4-BE49-F238E27FC236}">
                <a16:creationId xmlns:a16="http://schemas.microsoft.com/office/drawing/2014/main" id="{D1C4B7E4-7075-F663-929A-8488AFE47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914400"/>
            <a:ext cx="5100638" cy="542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98FAB1-D415-001E-8676-9FCD8BD59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C17ABCB1-A245-4D95-84A2-68FE7A89A4E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02850" name="Line 2">
            <a:extLst>
              <a:ext uri="{FF2B5EF4-FFF2-40B4-BE49-F238E27FC236}">
                <a16:creationId xmlns:a16="http://schemas.microsoft.com/office/drawing/2014/main" id="{03F6CC5F-DA9F-E582-6650-0A5AF2799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51" name="Line 3">
            <a:extLst>
              <a:ext uri="{FF2B5EF4-FFF2-40B4-BE49-F238E27FC236}">
                <a16:creationId xmlns:a16="http://schemas.microsoft.com/office/drawing/2014/main" id="{891834DD-1DD5-B4B8-2405-F4183BEA9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52" name="Text Box 4">
            <a:extLst>
              <a:ext uri="{FF2B5EF4-FFF2-40B4-BE49-F238E27FC236}">
                <a16:creationId xmlns:a16="http://schemas.microsoft.com/office/drawing/2014/main" id="{6E1CEAAD-59DD-5DB7-2076-DAD871E85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84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12.12  </a:t>
            </a:r>
            <a:r>
              <a:rPr lang="en-US" altLang="en-US" sz="2000" baseline="0"/>
              <a:t>Collision of the first bit in CSMA/CD</a:t>
            </a:r>
          </a:p>
        </p:txBody>
      </p:sp>
      <p:sp>
        <p:nvSpPr>
          <p:cNvPr id="1102853" name="Line 5">
            <a:extLst>
              <a:ext uri="{FF2B5EF4-FFF2-40B4-BE49-F238E27FC236}">
                <a16:creationId xmlns:a16="http://schemas.microsoft.com/office/drawing/2014/main" id="{8CE00E19-B6F5-DC19-30EB-C3F3402CA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2855" name="Picture 7">
            <a:extLst>
              <a:ext uri="{FF2B5EF4-FFF2-40B4-BE49-F238E27FC236}">
                <a16:creationId xmlns:a16="http://schemas.microsoft.com/office/drawing/2014/main" id="{9DB6E2DB-AD84-82F7-7A56-3E7323E75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033588"/>
            <a:ext cx="9058275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2285E6-2E6A-C959-2554-5FAFEE19CA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FF0A4A83-0E16-4ED7-A985-9883C801B1A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04898" name="Line 2">
            <a:extLst>
              <a:ext uri="{FF2B5EF4-FFF2-40B4-BE49-F238E27FC236}">
                <a16:creationId xmlns:a16="http://schemas.microsoft.com/office/drawing/2014/main" id="{F4B50304-4326-781B-F491-4FF467CA7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4899" name="Line 3">
            <a:extLst>
              <a:ext uri="{FF2B5EF4-FFF2-40B4-BE49-F238E27FC236}">
                <a16:creationId xmlns:a16="http://schemas.microsoft.com/office/drawing/2014/main" id="{0A95BB4D-91C3-C824-3862-20B85936E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4900" name="Text Box 4">
            <a:extLst>
              <a:ext uri="{FF2B5EF4-FFF2-40B4-BE49-F238E27FC236}">
                <a16:creationId xmlns:a16="http://schemas.microsoft.com/office/drawing/2014/main" id="{BAE3A34C-41CF-490F-96D9-9996FEE8F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705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12.13 </a:t>
            </a:r>
            <a:r>
              <a:rPr lang="en-US" altLang="en-US" sz="2000" baseline="0"/>
              <a:t>Collision and abortion in CSMA/CD</a:t>
            </a:r>
            <a:endParaRPr lang="en-US" altLang="en-US" sz="3200" b="0" i="0" baseline="-18000">
              <a:latin typeface="Arial" panose="020B0604020202020204" pitchFamily="34" charset="0"/>
            </a:endParaRPr>
          </a:p>
          <a:p>
            <a:endParaRPr lang="en-US" altLang="en-US" sz="2000" baseline="0"/>
          </a:p>
        </p:txBody>
      </p:sp>
      <p:sp>
        <p:nvSpPr>
          <p:cNvPr id="1104901" name="Line 5">
            <a:extLst>
              <a:ext uri="{FF2B5EF4-FFF2-40B4-BE49-F238E27FC236}">
                <a16:creationId xmlns:a16="http://schemas.microsoft.com/office/drawing/2014/main" id="{FCCB028E-047E-60B0-6613-AFAC5827A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4903" name="Picture 7">
            <a:extLst>
              <a:ext uri="{FF2B5EF4-FFF2-40B4-BE49-F238E27FC236}">
                <a16:creationId xmlns:a16="http://schemas.microsoft.com/office/drawing/2014/main" id="{F00C638A-9F05-489E-9C22-EE340FF93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2081213"/>
            <a:ext cx="8994775" cy="294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2A0C4-D7EE-613B-AED1-64B9F25F3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164402A7-8592-4E6C-AF88-5D6B201E3BF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70434" name="Rectangle 2">
            <a:extLst>
              <a:ext uri="{FF2B5EF4-FFF2-40B4-BE49-F238E27FC236}">
                <a16:creationId xmlns:a16="http://schemas.microsoft.com/office/drawing/2014/main" id="{5B537090-5AE1-AE80-DD42-FFD4618F6A8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5" name="Rectangle 3">
            <a:extLst>
              <a:ext uri="{FF2B5EF4-FFF2-40B4-BE49-F238E27FC236}">
                <a16:creationId xmlns:a16="http://schemas.microsoft.com/office/drawing/2014/main" id="{0B71418C-AF75-F6A1-BB19-95BF75F332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6" name="Rectangle 4">
            <a:extLst>
              <a:ext uri="{FF2B5EF4-FFF2-40B4-BE49-F238E27FC236}">
                <a16:creationId xmlns:a16="http://schemas.microsoft.com/office/drawing/2014/main" id="{7594A092-079A-FA6C-F7D7-BBEEE3B2C34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7" name="Rectangle 5">
            <a:extLst>
              <a:ext uri="{FF2B5EF4-FFF2-40B4-BE49-F238E27FC236}">
                <a16:creationId xmlns:a16="http://schemas.microsoft.com/office/drawing/2014/main" id="{C27F0478-9640-27EB-F05C-15D63B3606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8" name="Rectangle 6">
            <a:extLst>
              <a:ext uri="{FF2B5EF4-FFF2-40B4-BE49-F238E27FC236}">
                <a16:creationId xmlns:a16="http://schemas.microsoft.com/office/drawing/2014/main" id="{6AA8761D-C310-0F86-B351-51DA9992107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9" name="Rectangle 7">
            <a:extLst>
              <a:ext uri="{FF2B5EF4-FFF2-40B4-BE49-F238E27FC236}">
                <a16:creationId xmlns:a16="http://schemas.microsoft.com/office/drawing/2014/main" id="{CB3760B5-E114-C524-F9B0-70C73254BB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40" name="Rectangle 8">
            <a:extLst>
              <a:ext uri="{FF2B5EF4-FFF2-40B4-BE49-F238E27FC236}">
                <a16:creationId xmlns:a16="http://schemas.microsoft.com/office/drawing/2014/main" id="{62F087F1-6160-B804-F3A0-CA2EED4E6A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41" name="Rectangle 9">
            <a:extLst>
              <a:ext uri="{FF2B5EF4-FFF2-40B4-BE49-F238E27FC236}">
                <a16:creationId xmlns:a16="http://schemas.microsoft.com/office/drawing/2014/main" id="{B766FD48-F5F7-3603-BB0E-60DFA924C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73138"/>
            <a:ext cx="8686800" cy="2227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/>
              <a:t>A network using CSMA/CD has a bandwidth of 10 Mbps. If the maximum propagation time (including the delays in the devices and ignoring the time needed to send a jamming signal, as we see later) is 25.6 μs, what is the minimum size of the frame?</a:t>
            </a:r>
          </a:p>
        </p:txBody>
      </p:sp>
      <p:sp>
        <p:nvSpPr>
          <p:cNvPr id="1170442" name="Text Box 10">
            <a:extLst>
              <a:ext uri="{FF2B5EF4-FFF2-40B4-BE49-F238E27FC236}">
                <a16:creationId xmlns:a16="http://schemas.microsoft.com/office/drawing/2014/main" id="{D3727EEF-6883-FF72-B034-99AEE2999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12.5</a:t>
            </a:r>
          </a:p>
        </p:txBody>
      </p:sp>
      <p:sp>
        <p:nvSpPr>
          <p:cNvPr id="1170443" name="Rectangle 11">
            <a:extLst>
              <a:ext uri="{FF2B5EF4-FFF2-40B4-BE49-F238E27FC236}">
                <a16:creationId xmlns:a16="http://schemas.microsoft.com/office/drawing/2014/main" id="{BBBCE4FA-F9E1-87A9-0F82-BEE51969B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276600"/>
            <a:ext cx="8686800" cy="3081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The frame transmission time is T</a:t>
            </a:r>
            <a:r>
              <a:rPr lang="en-US" altLang="en-US" baseline="-16000"/>
              <a:t>fr</a:t>
            </a:r>
            <a:r>
              <a:rPr lang="en-US" altLang="en-US" baseline="0"/>
              <a:t> = 2 × T</a:t>
            </a:r>
            <a:r>
              <a:rPr lang="en-US" altLang="en-US" baseline="-14000"/>
              <a:t>p</a:t>
            </a:r>
            <a:r>
              <a:rPr lang="en-US" altLang="en-US" baseline="0"/>
              <a:t> = 51.2 μs. This means, in the worst case, a station needs to transmit for a period of 51.2 μs to detect the collision. The minimum size of the frame is 10 Mbps × 51.2 μs = 512 bits or 64 bytes. This is actually the minimum size of the frame for Standard Ethernet.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BB8F32-ACC7-98A7-8311-B1430CD26B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CC2F1CF1-F76B-4665-8FF6-D43645069FD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06946" name="Line 2">
            <a:extLst>
              <a:ext uri="{FF2B5EF4-FFF2-40B4-BE49-F238E27FC236}">
                <a16:creationId xmlns:a16="http://schemas.microsoft.com/office/drawing/2014/main" id="{E749B8EE-D09F-BDF6-CEA8-C2C1DDBC4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47" name="Line 3">
            <a:extLst>
              <a:ext uri="{FF2B5EF4-FFF2-40B4-BE49-F238E27FC236}">
                <a16:creationId xmlns:a16="http://schemas.microsoft.com/office/drawing/2014/main" id="{AE7FB787-3232-FDF3-CCD7-DC4798FBB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48" name="Text Box 4">
            <a:extLst>
              <a:ext uri="{FF2B5EF4-FFF2-40B4-BE49-F238E27FC236}">
                <a16:creationId xmlns:a16="http://schemas.microsoft.com/office/drawing/2014/main" id="{C47387D5-FE3B-87B3-6AF5-0CB89C71B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38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12.14  </a:t>
            </a:r>
            <a:r>
              <a:rPr lang="en-US" altLang="en-US" sz="2000" baseline="0"/>
              <a:t>Flow diagram for the CSMA/CD</a:t>
            </a:r>
          </a:p>
        </p:txBody>
      </p:sp>
      <p:sp>
        <p:nvSpPr>
          <p:cNvPr id="1106949" name="Line 5">
            <a:extLst>
              <a:ext uri="{FF2B5EF4-FFF2-40B4-BE49-F238E27FC236}">
                <a16:creationId xmlns:a16="http://schemas.microsoft.com/office/drawing/2014/main" id="{AF1CC30A-E4B3-A658-B3F9-D71B26E8A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6951" name="Picture 7">
            <a:extLst>
              <a:ext uri="{FF2B5EF4-FFF2-40B4-BE49-F238E27FC236}">
                <a16:creationId xmlns:a16="http://schemas.microsoft.com/office/drawing/2014/main" id="{B7A4E594-4CCC-27EA-6C89-F3A51B7A6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012825"/>
            <a:ext cx="6297612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4128-3C29-3A72-668C-BD31C95D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009651"/>
          </a:xfrm>
        </p:spPr>
        <p:txBody>
          <a:bodyPr/>
          <a:lstStyle/>
          <a:p>
            <a:r>
              <a:rPr lang="en-US" dirty="0"/>
              <a:t>Link Layer and LANs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700" dirty="0">
                <a:latin typeface="Gill Sans MT" charset="0"/>
              </a:rPr>
              <a:t>understand principles behind link layer services:</a:t>
            </a:r>
          </a:p>
          <a:p>
            <a:pPr lvl="1">
              <a:defRPr/>
            </a:pPr>
            <a:r>
              <a:rPr lang="en-US" sz="2400" dirty="0">
                <a:latin typeface="Gill Sans MT" charset="0"/>
              </a:rPr>
              <a:t>error detection, correction</a:t>
            </a:r>
            <a:endParaRPr lang="en-US" sz="2400" dirty="0">
              <a:solidFill>
                <a:srgbClr val="0070C0"/>
              </a:solidFill>
              <a:latin typeface="Gill Sans MT" charset="0"/>
            </a:endParaRPr>
          </a:p>
          <a:p>
            <a:pPr lvl="1">
              <a:defRPr/>
            </a:pPr>
            <a:r>
              <a:rPr lang="en-US" sz="2400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sz="2400" dirty="0">
                <a:latin typeface="Gill Sans MT" charset="0"/>
              </a:rPr>
              <a:t>Framing - link layer addressing</a:t>
            </a:r>
          </a:p>
          <a:p>
            <a:pPr lvl="1">
              <a:defRPr/>
            </a:pPr>
            <a:r>
              <a:rPr lang="en-US" sz="2400" dirty="0">
                <a:latin typeface="Gill Sans MT" charset="0"/>
              </a:rPr>
              <a:t>local area networks: Ethernet</a:t>
            </a:r>
            <a:endParaRPr lang="en-US" sz="1800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510769-B78E-2245-A416-F04E8464E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05C12-EBFC-4FB1-864A-0042B38AED3E}" type="slidenum">
              <a:rPr lang="en-US" smtClean="0"/>
              <a:pPr/>
              <a:t>2</a:t>
            </a:fld>
            <a:endParaRPr lang="en-US" sz="105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487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5A54BF-F2F8-247B-7799-DBD2866BC2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7DFC2257-596C-4799-98CC-5F7D77CF279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08994" name="Line 2">
            <a:extLst>
              <a:ext uri="{FF2B5EF4-FFF2-40B4-BE49-F238E27FC236}">
                <a16:creationId xmlns:a16="http://schemas.microsoft.com/office/drawing/2014/main" id="{89D35550-D032-8829-AE27-24647AA12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8995" name="Line 3">
            <a:extLst>
              <a:ext uri="{FF2B5EF4-FFF2-40B4-BE49-F238E27FC236}">
                <a16:creationId xmlns:a16="http://schemas.microsoft.com/office/drawing/2014/main" id="{D77FFECC-7583-898B-30E0-E40EA8A0A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8996" name="Text Box 4">
            <a:extLst>
              <a:ext uri="{FF2B5EF4-FFF2-40B4-BE49-F238E27FC236}">
                <a16:creationId xmlns:a16="http://schemas.microsoft.com/office/drawing/2014/main" id="{1DF14BD5-191D-C32B-501C-AC62E8683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691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12.15  </a:t>
            </a:r>
            <a:r>
              <a:rPr lang="en-US" altLang="en-US" sz="2000" baseline="0"/>
              <a:t>Energy level during transmission, idleness, or collision</a:t>
            </a:r>
          </a:p>
        </p:txBody>
      </p:sp>
      <p:sp>
        <p:nvSpPr>
          <p:cNvPr id="1108997" name="Line 5">
            <a:extLst>
              <a:ext uri="{FF2B5EF4-FFF2-40B4-BE49-F238E27FC236}">
                <a16:creationId xmlns:a16="http://schemas.microsoft.com/office/drawing/2014/main" id="{9E41BEB9-144B-3BE6-5FD3-A99784287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8999" name="Picture 7">
            <a:extLst>
              <a:ext uri="{FF2B5EF4-FFF2-40B4-BE49-F238E27FC236}">
                <a16:creationId xmlns:a16="http://schemas.microsoft.com/office/drawing/2014/main" id="{EDCD695C-1B37-22F0-A6CE-E3709360E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378075"/>
            <a:ext cx="7212012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3A631-A094-6776-63D4-930023A54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A1221741-94CD-4544-A576-F995C032D3B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11042" name="Line 2">
            <a:extLst>
              <a:ext uri="{FF2B5EF4-FFF2-40B4-BE49-F238E27FC236}">
                <a16:creationId xmlns:a16="http://schemas.microsoft.com/office/drawing/2014/main" id="{C6798AF4-673F-9389-59C1-B5CD0E525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3" name="Line 3">
            <a:extLst>
              <a:ext uri="{FF2B5EF4-FFF2-40B4-BE49-F238E27FC236}">
                <a16:creationId xmlns:a16="http://schemas.microsoft.com/office/drawing/2014/main" id="{ABD4448B-EE99-128E-8790-C84C039A3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4" name="Text Box 4">
            <a:extLst>
              <a:ext uri="{FF2B5EF4-FFF2-40B4-BE49-F238E27FC236}">
                <a16:creationId xmlns:a16="http://schemas.microsoft.com/office/drawing/2014/main" id="{460989C1-6221-74A3-BD3E-234AA6259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17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12.16  </a:t>
            </a:r>
            <a:r>
              <a:rPr lang="en-US" altLang="en-US" sz="2000" baseline="0"/>
              <a:t>Timing in CSMA/CA</a:t>
            </a:r>
          </a:p>
        </p:txBody>
      </p:sp>
      <p:sp>
        <p:nvSpPr>
          <p:cNvPr id="1111045" name="Line 5">
            <a:extLst>
              <a:ext uri="{FF2B5EF4-FFF2-40B4-BE49-F238E27FC236}">
                <a16:creationId xmlns:a16="http://schemas.microsoft.com/office/drawing/2014/main" id="{E8889331-573A-939F-14A7-4F261DB2D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1047" name="Picture 7">
            <a:extLst>
              <a:ext uri="{FF2B5EF4-FFF2-40B4-BE49-F238E27FC236}">
                <a16:creationId xmlns:a16="http://schemas.microsoft.com/office/drawing/2014/main" id="{7553D244-D83C-4CDE-23C2-6AB5DED6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438400"/>
            <a:ext cx="8510587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AAB1BD-BA74-F34C-7FCB-5E9F57B77F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54E17571-D987-4F7F-8477-94491532D70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43810" name="Rectangle 2">
            <a:extLst>
              <a:ext uri="{FF2B5EF4-FFF2-40B4-BE49-F238E27FC236}">
                <a16:creationId xmlns:a16="http://schemas.microsoft.com/office/drawing/2014/main" id="{53D2C829-508E-8437-ADB8-178381F5EC4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1" name="Rectangle 3">
            <a:extLst>
              <a:ext uri="{FF2B5EF4-FFF2-40B4-BE49-F238E27FC236}">
                <a16:creationId xmlns:a16="http://schemas.microsoft.com/office/drawing/2014/main" id="{2974B33A-6C25-E997-2309-951DC828895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2" name="Rectangle 4">
            <a:extLst>
              <a:ext uri="{FF2B5EF4-FFF2-40B4-BE49-F238E27FC236}">
                <a16:creationId xmlns:a16="http://schemas.microsoft.com/office/drawing/2014/main" id="{9024B3E0-E6A9-E51A-AA25-110527EFFE7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3" name="Rectangle 5">
            <a:extLst>
              <a:ext uri="{FF2B5EF4-FFF2-40B4-BE49-F238E27FC236}">
                <a16:creationId xmlns:a16="http://schemas.microsoft.com/office/drawing/2014/main" id="{663B1172-33C4-184D-CFD3-E777BF09DAC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4" name="Rectangle 6">
            <a:extLst>
              <a:ext uri="{FF2B5EF4-FFF2-40B4-BE49-F238E27FC236}">
                <a16:creationId xmlns:a16="http://schemas.microsoft.com/office/drawing/2014/main" id="{06F9608F-046C-FDA1-CAC4-8C80EE7BF9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5" name="Rectangle 7">
            <a:extLst>
              <a:ext uri="{FF2B5EF4-FFF2-40B4-BE49-F238E27FC236}">
                <a16:creationId xmlns:a16="http://schemas.microsoft.com/office/drawing/2014/main" id="{8F1311A8-3EC8-A90E-4409-B80D5B8A52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6" name="Rectangle 8">
            <a:extLst>
              <a:ext uri="{FF2B5EF4-FFF2-40B4-BE49-F238E27FC236}">
                <a16:creationId xmlns:a16="http://schemas.microsoft.com/office/drawing/2014/main" id="{78D576A2-2EA7-4B99-3051-322CB1EABF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7" name="Line 9">
            <a:extLst>
              <a:ext uri="{FF2B5EF4-FFF2-40B4-BE49-F238E27FC236}">
                <a16:creationId xmlns:a16="http://schemas.microsoft.com/office/drawing/2014/main" id="{683F7363-BBF2-4F59-E779-C28CBF14F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3818" name="Line 10">
            <a:extLst>
              <a:ext uri="{FF2B5EF4-FFF2-40B4-BE49-F238E27FC236}">
                <a16:creationId xmlns:a16="http://schemas.microsoft.com/office/drawing/2014/main" id="{608A2129-3DBA-1DB5-DC38-04205BF37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3819" name="Rectangle 11">
            <a:extLst>
              <a:ext uri="{FF2B5EF4-FFF2-40B4-BE49-F238E27FC236}">
                <a16:creationId xmlns:a16="http://schemas.microsoft.com/office/drawing/2014/main" id="{A273FE6E-3D98-A3D0-8216-781B0A33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CSMA/CA, the IFS can also be used to define the priority of a station or a frame.</a:t>
            </a:r>
          </a:p>
        </p:txBody>
      </p:sp>
      <p:grpSp>
        <p:nvGrpSpPr>
          <p:cNvPr id="1143820" name="Group 12">
            <a:extLst>
              <a:ext uri="{FF2B5EF4-FFF2-40B4-BE49-F238E27FC236}">
                <a16:creationId xmlns:a16="http://schemas.microsoft.com/office/drawing/2014/main" id="{DDDCF521-ABD9-D2EC-B9A1-66813267BB7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3821" name="Picture 13">
              <a:extLst>
                <a:ext uri="{FF2B5EF4-FFF2-40B4-BE49-F238E27FC236}">
                  <a16:creationId xmlns:a16="http://schemas.microsoft.com/office/drawing/2014/main" id="{375AE409-0978-176E-766D-15E21BCC0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3822" name="Text Box 14">
              <a:extLst>
                <a:ext uri="{FF2B5EF4-FFF2-40B4-BE49-F238E27FC236}">
                  <a16:creationId xmlns:a16="http://schemas.microsoft.com/office/drawing/2014/main" id="{072646DA-09E3-1756-7BFB-9B53A4C3B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71EA56-0863-925A-0157-9C596FEB15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914F7539-3A5A-4959-A07D-C0BDC9DA857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45858" name="Rectangle 2">
            <a:extLst>
              <a:ext uri="{FF2B5EF4-FFF2-40B4-BE49-F238E27FC236}">
                <a16:creationId xmlns:a16="http://schemas.microsoft.com/office/drawing/2014/main" id="{AAA9FD33-EDD4-ABDF-3C56-5C1B839D255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59" name="Rectangle 3">
            <a:extLst>
              <a:ext uri="{FF2B5EF4-FFF2-40B4-BE49-F238E27FC236}">
                <a16:creationId xmlns:a16="http://schemas.microsoft.com/office/drawing/2014/main" id="{8B8AAE21-C170-86BE-C63C-FC8D6858355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0" name="Rectangle 4">
            <a:extLst>
              <a:ext uri="{FF2B5EF4-FFF2-40B4-BE49-F238E27FC236}">
                <a16:creationId xmlns:a16="http://schemas.microsoft.com/office/drawing/2014/main" id="{C4A613B5-89FD-1DD1-79A8-8AC353FA053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1" name="Rectangle 5">
            <a:extLst>
              <a:ext uri="{FF2B5EF4-FFF2-40B4-BE49-F238E27FC236}">
                <a16:creationId xmlns:a16="http://schemas.microsoft.com/office/drawing/2014/main" id="{ACC306AB-8074-7740-25F7-5331C881239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2" name="Rectangle 6">
            <a:extLst>
              <a:ext uri="{FF2B5EF4-FFF2-40B4-BE49-F238E27FC236}">
                <a16:creationId xmlns:a16="http://schemas.microsoft.com/office/drawing/2014/main" id="{F547EA76-923E-2E7A-F62B-7958BA9442C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3" name="Rectangle 7">
            <a:extLst>
              <a:ext uri="{FF2B5EF4-FFF2-40B4-BE49-F238E27FC236}">
                <a16:creationId xmlns:a16="http://schemas.microsoft.com/office/drawing/2014/main" id="{70298C54-AC21-9D4E-DAEA-6D75E8BF30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4" name="Rectangle 8">
            <a:extLst>
              <a:ext uri="{FF2B5EF4-FFF2-40B4-BE49-F238E27FC236}">
                <a16:creationId xmlns:a16="http://schemas.microsoft.com/office/drawing/2014/main" id="{4D2BFA88-D6E5-5A43-FF37-D5721461FE0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5" name="Line 9">
            <a:extLst>
              <a:ext uri="{FF2B5EF4-FFF2-40B4-BE49-F238E27FC236}">
                <a16:creationId xmlns:a16="http://schemas.microsoft.com/office/drawing/2014/main" id="{6B174392-1A8E-4532-8CB3-EF0F66FEF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5866" name="Line 10">
            <a:extLst>
              <a:ext uri="{FF2B5EF4-FFF2-40B4-BE49-F238E27FC236}">
                <a16:creationId xmlns:a16="http://schemas.microsoft.com/office/drawing/2014/main" id="{70EB5A6C-03A0-482F-327B-4F55D32D4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541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5867" name="Rectangle 11">
            <a:extLst>
              <a:ext uri="{FF2B5EF4-FFF2-40B4-BE49-F238E27FC236}">
                <a16:creationId xmlns:a16="http://schemas.microsoft.com/office/drawing/2014/main" id="{6A00E32C-6B89-893D-9617-C4A452CDB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52888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CSMA/CA, if the station finds the channel busy, it does not restart the timer of the contention window;</a:t>
            </a:r>
          </a:p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it stops the timer and restarts it when the channel becomes idle.</a:t>
            </a:r>
          </a:p>
        </p:txBody>
      </p:sp>
      <p:grpSp>
        <p:nvGrpSpPr>
          <p:cNvPr id="1145868" name="Group 12">
            <a:extLst>
              <a:ext uri="{FF2B5EF4-FFF2-40B4-BE49-F238E27FC236}">
                <a16:creationId xmlns:a16="http://schemas.microsoft.com/office/drawing/2014/main" id="{D84E7349-CEDE-9390-C926-F00B3525AA7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5869" name="Picture 13">
              <a:extLst>
                <a:ext uri="{FF2B5EF4-FFF2-40B4-BE49-F238E27FC236}">
                  <a16:creationId xmlns:a16="http://schemas.microsoft.com/office/drawing/2014/main" id="{3B97C99C-75E6-E70F-FB2C-B75D495197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5870" name="Text Box 14">
              <a:extLst>
                <a:ext uri="{FF2B5EF4-FFF2-40B4-BE49-F238E27FC236}">
                  <a16:creationId xmlns:a16="http://schemas.microsoft.com/office/drawing/2014/main" id="{04F8DF89-F590-8582-1A7F-C53626922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995112-CABB-459E-3665-3C358DAC1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6EDF5341-1618-4552-B5B5-20D4FF0D2A4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13090" name="Line 2">
            <a:extLst>
              <a:ext uri="{FF2B5EF4-FFF2-40B4-BE49-F238E27FC236}">
                <a16:creationId xmlns:a16="http://schemas.microsoft.com/office/drawing/2014/main" id="{B0C7F3A3-01E1-FA41-8921-BD16E6AE9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3091" name="Line 3">
            <a:extLst>
              <a:ext uri="{FF2B5EF4-FFF2-40B4-BE49-F238E27FC236}">
                <a16:creationId xmlns:a16="http://schemas.microsoft.com/office/drawing/2014/main" id="{4A067B4A-C1C5-318E-7A3D-79D6B9E62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3092" name="Text Box 4">
            <a:extLst>
              <a:ext uri="{FF2B5EF4-FFF2-40B4-BE49-F238E27FC236}">
                <a16:creationId xmlns:a16="http://schemas.microsoft.com/office/drawing/2014/main" id="{BD5926FC-C279-5F60-B52F-5031EDDFC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98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12.17  </a:t>
            </a:r>
            <a:r>
              <a:rPr lang="en-US" altLang="en-US" sz="2000" baseline="0"/>
              <a:t>Flow diagram for CSMA/CA</a:t>
            </a:r>
          </a:p>
        </p:txBody>
      </p:sp>
      <p:sp>
        <p:nvSpPr>
          <p:cNvPr id="1113093" name="Line 5">
            <a:extLst>
              <a:ext uri="{FF2B5EF4-FFF2-40B4-BE49-F238E27FC236}">
                <a16:creationId xmlns:a16="http://schemas.microsoft.com/office/drawing/2014/main" id="{2F3A335B-63B3-C27B-AE10-4F9154E6F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3095" name="Picture 7">
            <a:extLst>
              <a:ext uri="{FF2B5EF4-FFF2-40B4-BE49-F238E27FC236}">
                <a16:creationId xmlns:a16="http://schemas.microsoft.com/office/drawing/2014/main" id="{9D372D73-9AA9-6DF6-FD12-130D1C42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92200"/>
            <a:ext cx="3025775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D76B-C469-C046-B0D0-E3B382F8C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521" y="1901374"/>
            <a:ext cx="6430967" cy="1962149"/>
          </a:xfrm>
        </p:spPr>
        <p:txBody>
          <a:bodyPr>
            <a:normAutofit/>
          </a:bodyPr>
          <a:lstStyle/>
          <a:p>
            <a:pPr algn="l"/>
            <a:r>
              <a:rPr lang="en-BD" sz="4050" dirty="0"/>
              <a:t>Channel Partitioning MAC Protocols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E8D4C-E02A-4043-B3DA-49F994363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5256" y="3863523"/>
            <a:ext cx="5240734" cy="1548674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9300"/>
              </a:buClr>
              <a:buFont typeface="Wingdings" pitchFamily="2" charset="2"/>
              <a:buChar char="§"/>
            </a:pPr>
            <a:r>
              <a:rPr lang="en-BD" sz="2100" b="1" dirty="0">
                <a:solidFill>
                  <a:schemeClr val="accent1">
                    <a:lumMod val="50000"/>
                  </a:schemeClr>
                </a:solidFill>
              </a:rPr>
              <a:t>Time Division Multiple Access</a:t>
            </a:r>
          </a:p>
          <a:p>
            <a:pPr marL="342900" indent="-342900" algn="l">
              <a:buClr>
                <a:srgbClr val="FF9300"/>
              </a:buClr>
              <a:buFont typeface="Wingdings" pitchFamily="2" charset="2"/>
              <a:buChar char="§"/>
            </a:pPr>
            <a:r>
              <a:rPr lang="en-BD" sz="2100" b="1" dirty="0">
                <a:solidFill>
                  <a:schemeClr val="accent1">
                    <a:lumMod val="50000"/>
                  </a:schemeClr>
                </a:solidFill>
              </a:rPr>
              <a:t>Frequency D</a:t>
            </a:r>
            <a:r>
              <a:rPr lang="en-GB" sz="2100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BD" sz="2100" b="1" dirty="0">
                <a:solidFill>
                  <a:schemeClr val="accent1">
                    <a:lumMod val="50000"/>
                  </a:schemeClr>
                </a:solidFill>
              </a:rPr>
              <a:t>vision Multiple Access</a:t>
            </a:r>
          </a:p>
          <a:p>
            <a:pPr marL="342900" indent="-342900" algn="l">
              <a:buClr>
                <a:srgbClr val="FF9300"/>
              </a:buClr>
              <a:buFont typeface="Wingdings" pitchFamily="2" charset="2"/>
              <a:buChar char="§"/>
            </a:pPr>
            <a:r>
              <a:rPr lang="en-BD" sz="2100" b="1" dirty="0">
                <a:solidFill>
                  <a:schemeClr val="accent1">
                    <a:lumMod val="50000"/>
                  </a:schemeClr>
                </a:solidFill>
              </a:rPr>
              <a:t>Code Division Multiple Access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225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47C0-CB69-174B-94AF-EE923C2BA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434" y="1883299"/>
            <a:ext cx="7514035" cy="1431131"/>
          </a:xfrm>
        </p:spPr>
        <p:txBody>
          <a:bodyPr>
            <a:normAutofit fontScale="70000" lnSpcReduction="20000"/>
          </a:bodyPr>
          <a:lstStyle/>
          <a:p>
            <a:r>
              <a:rPr lang="en-BD" dirty="0"/>
              <a:t>TDMA divides divides the time frames into time slots.</a:t>
            </a:r>
          </a:p>
          <a:p>
            <a:r>
              <a:rPr lang="en-BD" dirty="0"/>
              <a:t>Each slot is assigned to one of the nodes.</a:t>
            </a:r>
          </a:p>
          <a:p>
            <a:r>
              <a:rPr lang="en-BD" dirty="0"/>
              <a:t>S</a:t>
            </a:r>
            <a:r>
              <a:rPr lang="en-GB" dirty="0"/>
              <a:t>l</a:t>
            </a:r>
            <a:r>
              <a:rPr lang="en-BD" dirty="0"/>
              <a:t>ots sizes are usually the same as the packet (frame) size of node.</a:t>
            </a:r>
          </a:p>
          <a:p>
            <a:pPr marL="0" indent="0">
              <a:buNone/>
            </a:pPr>
            <a:endParaRPr lang="en-B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D6CCEE-1BB4-794E-9E13-EC67C7B3D253}"/>
              </a:ext>
            </a:extLst>
          </p:cNvPr>
          <p:cNvSpPr txBox="1">
            <a:spLocks/>
          </p:cNvSpPr>
          <p:nvPr/>
        </p:nvSpPr>
        <p:spPr>
          <a:xfrm>
            <a:off x="749550" y="3311238"/>
            <a:ext cx="3441449" cy="27085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F9300"/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BD" sz="2100" dirty="0">
                <a:solidFill>
                  <a:srgbClr val="FF0000"/>
                </a:solidFill>
              </a:rPr>
              <a:t>Advantages</a:t>
            </a:r>
          </a:p>
          <a:p>
            <a:pPr lvl="1"/>
            <a:r>
              <a:rPr lang="en-BD" sz="1800" dirty="0"/>
              <a:t>Eliminates collision</a:t>
            </a:r>
          </a:p>
          <a:p>
            <a:pPr lvl="1"/>
            <a:r>
              <a:rPr lang="en-US" sz="1800" dirty="0"/>
              <a:t>Each node gets dedicated R/N bps during frame time</a:t>
            </a:r>
            <a:r>
              <a:rPr lang="en-BD" sz="1800" dirty="0"/>
              <a:t>.</a:t>
            </a:r>
          </a:p>
          <a:p>
            <a:pPr marL="0" indent="0">
              <a:buNone/>
            </a:pPr>
            <a:endParaRPr lang="en-BD" sz="21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36F84B6-D51A-0048-8D0D-69944DB84C04}"/>
              </a:ext>
            </a:extLst>
          </p:cNvPr>
          <p:cNvSpPr txBox="1">
            <a:spLocks noChangeArrowheads="1"/>
          </p:cNvSpPr>
          <p:nvPr/>
        </p:nvSpPr>
        <p:spPr>
          <a:xfrm>
            <a:off x="1335881" y="911479"/>
            <a:ext cx="6472238" cy="857250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400" dirty="0">
                <a:latin typeface="Gill Sans MT" charset="0"/>
              </a:rPr>
              <a:t>TDMA: Time Division Multiple Access</a:t>
            </a:r>
            <a:endParaRPr lang="en-US" sz="4800" dirty="0">
              <a:latin typeface="Gill Sans MT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76F0EE-C39A-6943-858D-FFF96078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72912A-1472-F840-B781-695E12560F6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3AFBFB-AD7D-1341-9479-492DE98A5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726" y="3381289"/>
            <a:ext cx="4427234" cy="1173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8908E4-B333-6B44-BBD4-E9E00F4ACDC9}"/>
              </a:ext>
            </a:extLst>
          </p:cNvPr>
          <p:cNvSpPr txBox="1"/>
          <p:nvPr/>
        </p:nvSpPr>
        <p:spPr>
          <a:xfrm rot="16200000">
            <a:off x="3684204" y="3542580"/>
            <a:ext cx="1475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500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142712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315641" y="1012030"/>
            <a:ext cx="7030422" cy="892969"/>
          </a:xfrm>
        </p:spPr>
        <p:txBody>
          <a:bodyPr/>
          <a:lstStyle/>
          <a:p>
            <a:pPr>
              <a:defRPr/>
            </a:pPr>
            <a:r>
              <a:rPr lang="en-US" sz="2700" dirty="0">
                <a:latin typeface="Gill Sans MT" charset="0"/>
              </a:rPr>
              <a:t>Channel partitioning MAC protocols: TDMA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6" y="1693935"/>
            <a:ext cx="7391394" cy="262249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75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lnSpc>
                <a:spcPct val="75000"/>
              </a:lnSpc>
              <a:defRPr/>
            </a:pPr>
            <a:r>
              <a:rPr lang="en-US" sz="3000" b="1" dirty="0">
                <a:solidFill>
                  <a:srgbClr val="FF0000"/>
                </a:solidFill>
              </a:rPr>
              <a:t>Disadvantages:</a:t>
            </a:r>
          </a:p>
          <a:p>
            <a:pPr marL="0" indent="0">
              <a:lnSpc>
                <a:spcPct val="75000"/>
              </a:lnSpc>
              <a:buNone/>
              <a:defRPr/>
            </a:pPr>
            <a:endParaRPr lang="en-US" sz="3000" b="1" dirty="0">
              <a:solidFill>
                <a:srgbClr val="FF0000"/>
              </a:solidFill>
            </a:endParaRPr>
          </a:p>
          <a:p>
            <a:pPr>
              <a:lnSpc>
                <a:spcPct val="75000"/>
              </a:lnSpc>
              <a:defRPr/>
            </a:pPr>
            <a:r>
              <a:rPr lang="en-US" sz="3000" dirty="0"/>
              <a:t>Unused slots go idle </a:t>
            </a:r>
          </a:p>
          <a:p>
            <a:pPr>
              <a:lnSpc>
                <a:spcPct val="75000"/>
              </a:lnSpc>
              <a:defRPr/>
            </a:pPr>
            <a:r>
              <a:rPr lang="en-US" sz="2900" dirty="0"/>
              <a:t>Example: 6-station LAN, 1,3,4 have packets to send, slots 2,5,6 idle </a:t>
            </a:r>
          </a:p>
          <a:p>
            <a:pPr>
              <a:lnSpc>
                <a:spcPct val="75000"/>
              </a:lnSpc>
              <a:defRPr/>
            </a:pPr>
            <a:endParaRPr lang="en-US" sz="2900" dirty="0"/>
          </a:p>
          <a:p>
            <a:pPr>
              <a:lnSpc>
                <a:spcPct val="75000"/>
              </a:lnSpc>
              <a:defRPr/>
            </a:pPr>
            <a:r>
              <a:rPr lang="en-US" sz="3000" dirty="0"/>
              <a:t>When there is only one node to transmit</a:t>
            </a:r>
          </a:p>
          <a:p>
            <a:pPr lvl="1">
              <a:lnSpc>
                <a:spcPct val="75000"/>
              </a:lnSpc>
              <a:defRPr/>
            </a:pPr>
            <a:r>
              <a:rPr lang="en-US" sz="3000" dirty="0"/>
              <a:t>Then the node is limited to an average rate of R/N bps</a:t>
            </a:r>
          </a:p>
          <a:p>
            <a:pPr lvl="1">
              <a:lnSpc>
                <a:spcPct val="75000"/>
              </a:lnSpc>
              <a:defRPr/>
            </a:pPr>
            <a:r>
              <a:rPr lang="en-US" sz="3000" dirty="0"/>
              <a:t>The node must wait for it’s turn to transmit 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932386" y="4937522"/>
            <a:ext cx="45636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099073" y="4767263"/>
            <a:ext cx="359569" cy="1726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2818211" y="4767263"/>
            <a:ext cx="359569" cy="17264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3174207" y="4767263"/>
            <a:ext cx="359569" cy="17264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2100263" y="4682730"/>
            <a:ext cx="0" cy="25360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4249341" y="4685111"/>
            <a:ext cx="0" cy="2536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2174082" y="4742260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2883694" y="4731544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3232547" y="4736306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4242198" y="4763692"/>
            <a:ext cx="359569" cy="1726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4961336" y="4763692"/>
            <a:ext cx="359569" cy="17264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5317332" y="4763692"/>
            <a:ext cx="359569" cy="172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4243388" y="4679156"/>
            <a:ext cx="0" cy="2536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4317207" y="4738688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5026819" y="4727972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5375672" y="4732735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2461022" y="4761311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2818210" y="4764882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3175397" y="4764882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3532585" y="4764882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893344" y="4757739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4604147" y="4761311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5314950" y="4757739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6025754" y="4754167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5675710" y="4761311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6386513" y="4689873"/>
            <a:ext cx="0" cy="2536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4961335" y="4761311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883694" y="4293394"/>
            <a:ext cx="4651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200" i="0" dirty="0">
                <a:latin typeface="Arial" charset="0"/>
              </a:rPr>
              <a:t>frame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3492104" y="4545806"/>
            <a:ext cx="7417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2108597" y="4542235"/>
            <a:ext cx="7417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2093119" y="4476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4237435" y="44696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5031581" y="4273154"/>
            <a:ext cx="4651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200" i="0" dirty="0">
                <a:latin typeface="Arial" charset="0"/>
              </a:rPr>
              <a:t>frame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5639991" y="4550569"/>
            <a:ext cx="7417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4256485" y="4546997"/>
            <a:ext cx="7417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6385322" y="444936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72912A-1472-F840-B781-695E12560F6A}" type="slidenum">
              <a:rPr lang="en-US" smtClean="0"/>
              <a:pPr/>
              <a:t>27</a:t>
            </a:fld>
            <a:endParaRPr lang="en-US" sz="9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51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4">
            <a:extLst>
              <a:ext uri="{FF2B5EF4-FFF2-40B4-BE49-F238E27FC236}">
                <a16:creationId xmlns:a16="http://schemas.microsoft.com/office/drawing/2014/main" id="{9592D3FD-CA76-CE43-A7B2-1AF1853FA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5641" y="1012031"/>
            <a:ext cx="6810050" cy="828940"/>
          </a:xfrm>
        </p:spPr>
        <p:txBody>
          <a:bodyPr/>
          <a:lstStyle/>
          <a:p>
            <a:pPr>
              <a:defRPr/>
            </a:pPr>
            <a:r>
              <a:rPr lang="en-US" sz="2700" dirty="0">
                <a:latin typeface="Gill Sans MT" charset="0"/>
              </a:rPr>
              <a:t>FDMA: Frequency Division Multiple Access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3D4EAB-44CA-D04D-A51B-C327E8DF3C3C}"/>
              </a:ext>
            </a:extLst>
          </p:cNvPr>
          <p:cNvSpPr txBox="1">
            <a:spLocks noChangeArrowheads="1"/>
          </p:cNvSpPr>
          <p:nvPr/>
        </p:nvSpPr>
        <p:spPr>
          <a:xfrm>
            <a:off x="1466850" y="1739470"/>
            <a:ext cx="6167438" cy="123593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F9300"/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>
                <a:latin typeface="Gill Sans MT" charset="0"/>
              </a:rPr>
              <a:t>channel spectrum divided into frequency bands</a:t>
            </a:r>
          </a:p>
          <a:p>
            <a:pPr>
              <a:defRPr/>
            </a:pPr>
            <a:r>
              <a:rPr lang="en-US" sz="3200" dirty="0">
                <a:latin typeface="Gill Sans MT" charset="0"/>
              </a:rPr>
              <a:t>each station assigned fixed frequency band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1424E9-A67B-BD4A-9D66-5E06AF2FE662}"/>
              </a:ext>
            </a:extLst>
          </p:cNvPr>
          <p:cNvSpPr/>
          <p:nvPr/>
        </p:nvSpPr>
        <p:spPr>
          <a:xfrm>
            <a:off x="875211" y="3105149"/>
            <a:ext cx="3526873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FF0000"/>
                </a:solidFill>
                <a:latin typeface="Gill Sans MT" charset="0"/>
              </a:rPr>
              <a:t>Disadvantage</a:t>
            </a:r>
          </a:p>
          <a:p>
            <a:pPr marL="257175" indent="-257175">
              <a:buClr>
                <a:srgbClr val="FF0000"/>
              </a:buClr>
              <a:buSzPct val="125000"/>
              <a:buFont typeface="Wingdings" pitchFamily="2" charset="2"/>
              <a:buChar char="§"/>
              <a:defRPr/>
            </a:pPr>
            <a:r>
              <a:rPr lang="en-US" dirty="0">
                <a:latin typeface="Gill Sans MT" charset="0"/>
              </a:rPr>
              <a:t>unused transmission time in frequency bands go idle </a:t>
            </a:r>
          </a:p>
          <a:p>
            <a:pPr marL="600075" lvl="1" indent="-257175">
              <a:buClr>
                <a:srgbClr val="00B050"/>
              </a:buClr>
              <a:buSzPct val="125000"/>
              <a:buFont typeface="Wingdings" pitchFamily="2" charset="2"/>
              <a:buChar char="§"/>
              <a:defRPr/>
            </a:pPr>
            <a:r>
              <a:rPr lang="en-US" dirty="0">
                <a:latin typeface="Gill Sans MT" charset="0"/>
              </a:rPr>
              <a:t>example: only band 1 have packet to send, frequency bands 2 &amp; 3 remains idle </a:t>
            </a:r>
          </a:p>
          <a:p>
            <a:pPr marL="257175" indent="-257175">
              <a:buClr>
                <a:srgbClr val="FF0000"/>
              </a:buClr>
              <a:buSzPct val="125000"/>
              <a:buFont typeface="Wingdings" pitchFamily="2" charset="2"/>
              <a:buChar char="§"/>
              <a:defRPr/>
            </a:pPr>
            <a:r>
              <a:rPr lang="en-US" dirty="0">
                <a:latin typeface="Gill Sans MT" charset="0"/>
              </a:rPr>
              <a:t>Limited bandwidth of R/N for each node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B96D8B-E3FF-8042-BE04-6C5E683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72912A-1472-F840-B781-695E12560F6A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A01950-5F64-1E46-81B9-A11FB7678131}"/>
              </a:ext>
            </a:extLst>
          </p:cNvPr>
          <p:cNvCxnSpPr>
            <a:cxnSpLocks/>
          </p:cNvCxnSpPr>
          <p:nvPr/>
        </p:nvCxnSpPr>
        <p:spPr>
          <a:xfrm flipV="1">
            <a:off x="4821382" y="4262054"/>
            <a:ext cx="3599198" cy="8799"/>
          </a:xfrm>
          <a:prstGeom prst="straightConnector1">
            <a:avLst/>
          </a:prstGeom>
          <a:ln w="508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A23F49-0394-4E42-A2F1-5CBFFF7B3BF5}"/>
              </a:ext>
            </a:extLst>
          </p:cNvPr>
          <p:cNvCxnSpPr>
            <a:cxnSpLocks/>
          </p:cNvCxnSpPr>
          <p:nvPr/>
        </p:nvCxnSpPr>
        <p:spPr>
          <a:xfrm flipV="1">
            <a:off x="4821382" y="2975405"/>
            <a:ext cx="0" cy="1286650"/>
          </a:xfrm>
          <a:prstGeom prst="straightConnector1">
            <a:avLst/>
          </a:prstGeom>
          <a:ln w="508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BC1853F-B28A-714B-9407-A935E5078279}"/>
              </a:ext>
            </a:extLst>
          </p:cNvPr>
          <p:cNvSpPr/>
          <p:nvPr/>
        </p:nvSpPr>
        <p:spPr>
          <a:xfrm>
            <a:off x="4842164" y="3908994"/>
            <a:ext cx="3283527" cy="3266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sz="2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7F6988-C226-844B-9F5A-3A2C16D74A19}"/>
              </a:ext>
            </a:extLst>
          </p:cNvPr>
          <p:cNvSpPr/>
          <p:nvPr/>
        </p:nvSpPr>
        <p:spPr>
          <a:xfrm>
            <a:off x="4842164" y="3604474"/>
            <a:ext cx="3283527" cy="326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sz="2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F5835-38CC-8243-990E-9846946AD4A9}"/>
              </a:ext>
            </a:extLst>
          </p:cNvPr>
          <p:cNvSpPr/>
          <p:nvPr/>
        </p:nvSpPr>
        <p:spPr>
          <a:xfrm>
            <a:off x="4842164" y="3263881"/>
            <a:ext cx="3283527" cy="3266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sz="2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83CE37-6CAF-2645-8F69-2D7DB07F576B}"/>
              </a:ext>
            </a:extLst>
          </p:cNvPr>
          <p:cNvSpPr txBox="1"/>
          <p:nvPr/>
        </p:nvSpPr>
        <p:spPr>
          <a:xfrm>
            <a:off x="6068291" y="3263881"/>
            <a:ext cx="415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BBDCE-599C-704D-AD2A-256CF00C2744}"/>
              </a:ext>
            </a:extLst>
          </p:cNvPr>
          <p:cNvSpPr txBox="1"/>
          <p:nvPr/>
        </p:nvSpPr>
        <p:spPr>
          <a:xfrm>
            <a:off x="6089070" y="3627564"/>
            <a:ext cx="415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C72F58-850F-AA47-A50A-F37F7DD6264D}"/>
              </a:ext>
            </a:extLst>
          </p:cNvPr>
          <p:cNvSpPr txBox="1"/>
          <p:nvPr/>
        </p:nvSpPr>
        <p:spPr>
          <a:xfrm>
            <a:off x="6089069" y="3949988"/>
            <a:ext cx="415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29FC18-58E6-334E-9EAC-0461FC02E662}"/>
              </a:ext>
            </a:extLst>
          </p:cNvPr>
          <p:cNvSpPr txBox="1"/>
          <p:nvPr/>
        </p:nvSpPr>
        <p:spPr>
          <a:xfrm rot="16200000">
            <a:off x="3787442" y="3389205"/>
            <a:ext cx="1475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500" dirty="0"/>
              <a:t>Frequency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57B9A1-117E-1142-9A26-C7D7527072DB}"/>
              </a:ext>
            </a:extLst>
          </p:cNvPr>
          <p:cNvSpPr txBox="1"/>
          <p:nvPr/>
        </p:nvSpPr>
        <p:spPr>
          <a:xfrm>
            <a:off x="5883226" y="4293319"/>
            <a:ext cx="1475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5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95274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A40E-6763-1E40-B012-41AADE0B1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1" y="1842251"/>
            <a:ext cx="7514035" cy="1229154"/>
          </a:xfrm>
        </p:spPr>
        <p:txBody>
          <a:bodyPr/>
          <a:lstStyle/>
          <a:p>
            <a:r>
              <a:rPr lang="en-GB" dirty="0"/>
              <a:t>Assigns a different code to each node. </a:t>
            </a:r>
          </a:p>
          <a:p>
            <a:r>
              <a:rPr lang="en-GB" dirty="0"/>
              <a:t>Each node then uses its unique code to encode the data bits it sends. </a:t>
            </a:r>
            <a:endParaRPr lang="en-BD" dirty="0"/>
          </a:p>
        </p:txBody>
      </p:sp>
      <p:sp>
        <p:nvSpPr>
          <p:cNvPr id="4" name="Rectangle 74">
            <a:extLst>
              <a:ext uri="{FF2B5EF4-FFF2-40B4-BE49-F238E27FC236}">
                <a16:creationId xmlns:a16="http://schemas.microsoft.com/office/drawing/2014/main" id="{C217BDA2-53BD-7B4F-B903-E4DE1BC41F2A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763476"/>
            <a:ext cx="6472238" cy="857250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400" dirty="0">
                <a:latin typeface="Gill Sans MT" charset="0"/>
              </a:rPr>
              <a:t>CDMA: Code Division Multiple Access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C5E0DF-0D73-AF44-AEC7-5AE0E2DE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72912A-1472-F840-B781-695E12560F6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08C4D1-FBBB-0F4D-B2E6-56A11A95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371706"/>
            <a:ext cx="5343525" cy="1495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23A19E-BCEB-5F49-979E-2D70BE52E261}"/>
              </a:ext>
            </a:extLst>
          </p:cNvPr>
          <p:cNvSpPr/>
          <p:nvPr/>
        </p:nvSpPr>
        <p:spPr>
          <a:xfrm>
            <a:off x="762000" y="3899268"/>
            <a:ext cx="2700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FF0000"/>
                </a:solidFill>
                <a:latin typeface="Gill Sans MT" charset="0"/>
              </a:rPr>
              <a:t>Disadvantage</a:t>
            </a:r>
          </a:p>
          <a:p>
            <a:pPr marL="257175" indent="-257175">
              <a:buClr>
                <a:srgbClr val="FF0000"/>
              </a:buClr>
              <a:buSzPct val="125000"/>
              <a:buFont typeface="Wingdings" pitchFamily="2" charset="2"/>
              <a:buChar char="§"/>
              <a:defRPr/>
            </a:pPr>
            <a:r>
              <a:rPr lang="en-BD" sz="1800" dirty="0"/>
              <a:t>Total frequency band is used inefficiently.</a:t>
            </a:r>
            <a:endParaRPr lang="en-US" sz="18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8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7EC9-6DEA-7C44-817B-C8F469E8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BD" dirty="0"/>
              <a:t>Link Layer Terminology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0BE6B7-65A7-3C44-84E6-75D6344ECF03}"/>
              </a:ext>
            </a:extLst>
          </p:cNvPr>
          <p:cNvSpPr txBox="1">
            <a:spLocks noChangeArrowheads="1"/>
          </p:cNvSpPr>
          <p:nvPr/>
        </p:nvSpPr>
        <p:spPr>
          <a:xfrm>
            <a:off x="1058021" y="1690688"/>
            <a:ext cx="3622131" cy="387191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F9300"/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Nodes : </a:t>
            </a:r>
            <a:r>
              <a:rPr lang="en-US" sz="3200" dirty="0">
                <a:latin typeface="Gill Sans MT" charset="0"/>
              </a:rPr>
              <a:t>hosts and routers</a:t>
            </a:r>
            <a:endParaRPr lang="en-US" sz="3200" dirty="0">
              <a:solidFill>
                <a:srgbClr val="CC0000"/>
              </a:solidFill>
              <a:latin typeface="Gill Sans MT" charset="0"/>
            </a:endParaRPr>
          </a:p>
          <a:p>
            <a:pPr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Links:</a:t>
            </a:r>
          </a:p>
          <a:p>
            <a:pPr lvl="1">
              <a:defRPr/>
            </a:pPr>
            <a:r>
              <a:rPr lang="en-US" sz="3200" dirty="0">
                <a:latin typeface="Gill Sans MT" charset="0"/>
              </a:rPr>
              <a:t>wired links</a:t>
            </a:r>
          </a:p>
          <a:p>
            <a:pPr lvl="1">
              <a:defRPr/>
            </a:pPr>
            <a:r>
              <a:rPr lang="en-US" sz="3200" dirty="0">
                <a:latin typeface="Gill Sans MT" charset="0"/>
              </a:rPr>
              <a:t>wireless links</a:t>
            </a:r>
            <a:endParaRPr lang="en-US" sz="3200" dirty="0">
              <a:solidFill>
                <a:srgbClr val="FF0000"/>
              </a:solidFill>
              <a:latin typeface="Gill Sans MT" charset="0"/>
            </a:endParaRPr>
          </a:p>
          <a:p>
            <a:pPr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Frame : </a:t>
            </a:r>
            <a:r>
              <a:rPr lang="en-US" sz="3200" dirty="0">
                <a:latin typeface="Gill Sans MT" charset="0"/>
              </a:rPr>
              <a:t>layer-2 packet</a:t>
            </a:r>
          </a:p>
          <a:p>
            <a:pPr>
              <a:buFont typeface="Wingdings" charset="0"/>
              <a:buNone/>
              <a:defRPr/>
            </a:pPr>
            <a:endParaRPr lang="en-US" sz="2100" dirty="0">
              <a:latin typeface="Gill Sans MT" charset="0"/>
            </a:endParaRPr>
          </a:p>
          <a:p>
            <a:pPr>
              <a:defRPr/>
            </a:pPr>
            <a:endParaRPr lang="en-US" sz="1800" dirty="0">
              <a:latin typeface="Gill Sans MT" charset="0"/>
            </a:endParaRPr>
          </a:p>
        </p:txBody>
      </p:sp>
      <p:sp>
        <p:nvSpPr>
          <p:cNvPr id="8" name="Text Box 467">
            <a:extLst>
              <a:ext uri="{FF2B5EF4-FFF2-40B4-BE49-F238E27FC236}">
                <a16:creationId xmlns:a16="http://schemas.microsoft.com/office/drawing/2014/main" id="{3117A2A1-813F-2343-9A77-AD7E340B6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437" y="5029200"/>
            <a:ext cx="3363998" cy="64171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100" dirty="0">
                <a:solidFill>
                  <a:srgbClr val="CC0000"/>
                </a:solidFill>
                <a:latin typeface="Gill Sans MT" charset="0"/>
              </a:rPr>
              <a:t>data-link layer</a:t>
            </a:r>
            <a:r>
              <a:rPr lang="en-US" sz="2100" i="0" dirty="0">
                <a:latin typeface="Gill Sans MT" charset="0"/>
              </a:rPr>
              <a:t> 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100" i="0" dirty="0">
                <a:latin typeface="Gill Sans MT" charset="0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100" i="0" dirty="0">
                <a:latin typeface="Gill Sans MT" charset="0"/>
              </a:rPr>
              <a:t>to </a:t>
            </a:r>
            <a:r>
              <a:rPr lang="en-US" sz="2100" dirty="0">
                <a:solidFill>
                  <a:srgbClr val="CC0000"/>
                </a:solidFill>
                <a:latin typeface="Gill Sans MT" charset="0"/>
              </a:rPr>
              <a:t>physically adjacent</a:t>
            </a:r>
            <a:r>
              <a:rPr lang="en-US" sz="2100" i="0" dirty="0">
                <a:latin typeface="Gill Sans MT" charset="0"/>
              </a:rPr>
              <a:t> node over a link</a:t>
            </a:r>
            <a:endParaRPr lang="en-US" sz="1500" i="0" dirty="0">
              <a:latin typeface="Gill Sans MT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0D7AB8-1841-8249-99D9-22E4B7823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414" y="1447800"/>
            <a:ext cx="3622131" cy="47302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6159A-40BF-A442-9E1B-383F2D60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72912A-1472-F840-B781-695E12560F6A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589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4511"/>
            <a:ext cx="6075760" cy="8572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MAC protocols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AC8EA9F-C44C-CF46-87B3-6BDE4BB44EE6}"/>
              </a:ext>
            </a:extLst>
          </p:cNvPr>
          <p:cNvGraphicFramePr/>
          <p:nvPr/>
        </p:nvGraphicFramePr>
        <p:xfrm>
          <a:off x="360093" y="1728073"/>
          <a:ext cx="5680364" cy="3879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B0CE95E-2AB6-1D42-AF20-B932F8218A69}"/>
              </a:ext>
            </a:extLst>
          </p:cNvPr>
          <p:cNvSpPr/>
          <p:nvPr/>
        </p:nvSpPr>
        <p:spPr>
          <a:xfrm>
            <a:off x="5299363" y="2415423"/>
            <a:ext cx="3484544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Gill Sans MT" charset="0"/>
              </a:rPr>
              <a:t>Efficient and fair at </a:t>
            </a:r>
            <a:r>
              <a:rPr lang="en-US" sz="1800" dirty="0">
                <a:solidFill>
                  <a:srgbClr val="FF0000"/>
                </a:solidFill>
                <a:latin typeface="Gill Sans MT" charset="0"/>
              </a:rPr>
              <a:t>High load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Gill Sans MT" charset="0"/>
              </a:rPr>
              <a:t>Inefficient at low load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C20757-91DC-A548-BE3B-5771FBE97ED9}"/>
              </a:ext>
            </a:extLst>
          </p:cNvPr>
          <p:cNvSpPr/>
          <p:nvPr/>
        </p:nvSpPr>
        <p:spPr>
          <a:xfrm>
            <a:off x="5299363" y="3498183"/>
            <a:ext cx="3072443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Gill Sans MT" charset="0"/>
              </a:rPr>
              <a:t>Efficient at </a:t>
            </a:r>
            <a:r>
              <a:rPr lang="en-US" sz="1800" dirty="0">
                <a:solidFill>
                  <a:srgbClr val="FF0000"/>
                </a:solidFill>
                <a:latin typeface="Gill Sans MT" charset="0"/>
              </a:rPr>
              <a:t>Low Load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ja-JP" sz="1800" dirty="0">
                <a:latin typeface="Gill Sans MT" charset="0"/>
              </a:rPr>
              <a:t>Inefficient at high load</a:t>
            </a:r>
            <a:endParaRPr lang="en-US" sz="1800" dirty="0">
              <a:latin typeface="Gill Sans M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DC9552-9252-0749-A9A8-14A1DEFC9415}"/>
              </a:ext>
            </a:extLst>
          </p:cNvPr>
          <p:cNvSpPr/>
          <p:nvPr/>
        </p:nvSpPr>
        <p:spPr>
          <a:xfrm>
            <a:off x="5299364" y="4357621"/>
            <a:ext cx="285750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>
                <a:latin typeface="Gill Sans MT" charset="0"/>
              </a:rPr>
              <a:t>Best of both worlds?</a:t>
            </a:r>
            <a:endParaRPr lang="en-BD" sz="1800" dirty="0"/>
          </a:p>
        </p:txBody>
      </p:sp>
    </p:spTree>
    <p:extLst>
      <p:ext uri="{BB962C8B-B14F-4D97-AF65-F5344CB8AC3E}">
        <p14:creationId xmlns:p14="http://schemas.microsoft.com/office/powerpoint/2010/main" val="23891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9" name="Group 55"/>
          <p:cNvGrpSpPr>
            <a:grpSpLocks/>
          </p:cNvGrpSpPr>
          <p:nvPr/>
        </p:nvGrpSpPr>
        <p:grpSpPr bwMode="auto">
          <a:xfrm>
            <a:off x="4442222" y="3973117"/>
            <a:ext cx="585788" cy="510778"/>
            <a:chOff x="-44" y="1473"/>
            <a:chExt cx="981" cy="1105"/>
          </a:xfrm>
        </p:grpSpPr>
        <p:pic>
          <p:nvPicPr>
            <p:cNvPr id="111652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100" dirty="0"/>
            </a:p>
          </p:txBody>
        </p:sp>
      </p:grpSp>
      <p:grpSp>
        <p:nvGrpSpPr>
          <p:cNvPr id="111620" name="Group 58"/>
          <p:cNvGrpSpPr>
            <a:grpSpLocks/>
          </p:cNvGrpSpPr>
          <p:nvPr/>
        </p:nvGrpSpPr>
        <p:grpSpPr bwMode="auto">
          <a:xfrm>
            <a:off x="4661297" y="3519487"/>
            <a:ext cx="585788" cy="510779"/>
            <a:chOff x="-44" y="1473"/>
            <a:chExt cx="981" cy="1105"/>
          </a:xfrm>
        </p:grpSpPr>
        <p:pic>
          <p:nvPicPr>
            <p:cNvPr id="111650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100" dirty="0"/>
            </a:p>
          </p:txBody>
        </p:sp>
      </p:grpSp>
      <p:grpSp>
        <p:nvGrpSpPr>
          <p:cNvPr id="111621" name="Group 61"/>
          <p:cNvGrpSpPr>
            <a:grpSpLocks/>
          </p:cNvGrpSpPr>
          <p:nvPr/>
        </p:nvGrpSpPr>
        <p:grpSpPr bwMode="auto">
          <a:xfrm>
            <a:off x="4872037" y="3058717"/>
            <a:ext cx="585788" cy="510778"/>
            <a:chOff x="-44" y="1473"/>
            <a:chExt cx="981" cy="1105"/>
          </a:xfrm>
        </p:grpSpPr>
        <p:pic>
          <p:nvPicPr>
            <p:cNvPr id="11164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100" dirty="0"/>
            </a:p>
          </p:txBody>
        </p:sp>
      </p:grpSp>
      <p:grpSp>
        <p:nvGrpSpPr>
          <p:cNvPr id="111622" name="Group 64"/>
          <p:cNvGrpSpPr>
            <a:grpSpLocks/>
          </p:cNvGrpSpPr>
          <p:nvPr/>
        </p:nvGrpSpPr>
        <p:grpSpPr bwMode="auto">
          <a:xfrm>
            <a:off x="5098256" y="2622948"/>
            <a:ext cx="585788" cy="510778"/>
            <a:chOff x="-44" y="1473"/>
            <a:chExt cx="981" cy="1105"/>
          </a:xfrm>
        </p:grpSpPr>
        <p:pic>
          <p:nvPicPr>
            <p:cNvPr id="111646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100" dirty="0"/>
            </a:p>
          </p:txBody>
        </p:sp>
      </p:grpSp>
      <p:grpSp>
        <p:nvGrpSpPr>
          <p:cNvPr id="111623" name="Group 67"/>
          <p:cNvGrpSpPr>
            <a:grpSpLocks/>
          </p:cNvGrpSpPr>
          <p:nvPr/>
        </p:nvGrpSpPr>
        <p:grpSpPr bwMode="auto">
          <a:xfrm flipH="1">
            <a:off x="6250781" y="2807494"/>
            <a:ext cx="585788" cy="510779"/>
            <a:chOff x="-44" y="1473"/>
            <a:chExt cx="981" cy="1105"/>
          </a:xfrm>
        </p:grpSpPr>
        <p:pic>
          <p:nvPicPr>
            <p:cNvPr id="11164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100" dirty="0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4798" y="1979414"/>
            <a:ext cx="2818961" cy="410170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Polling:</a:t>
            </a:r>
            <a:r>
              <a:rPr lang="en-US" sz="2400" b="1" dirty="0">
                <a:solidFill>
                  <a:srgbClr val="CC0000"/>
                </a:solidFill>
                <a:latin typeface="Gill Sans MT" charset="0"/>
              </a:rPr>
              <a:t> </a:t>
            </a:r>
            <a:endParaRPr lang="en-US" sz="2400" dirty="0">
              <a:solidFill>
                <a:srgbClr val="CC0000"/>
              </a:solidFill>
              <a:latin typeface="Gill Sans MT" charset="0"/>
            </a:endParaRPr>
          </a:p>
          <a:p>
            <a:pPr marL="178594" indent="-178594">
              <a:defRPr/>
            </a:pPr>
            <a:r>
              <a:rPr lang="en-US" dirty="0">
                <a:latin typeface="Gill Sans MT" charset="0"/>
              </a:rPr>
              <a:t>master node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invites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slave nodes to transmit in turn</a:t>
            </a:r>
          </a:p>
          <a:p>
            <a:pPr marL="178594" indent="-178594">
              <a:defRPr/>
            </a:pPr>
            <a:r>
              <a:rPr lang="en-US" dirty="0">
                <a:latin typeface="Gill Sans MT" charset="0"/>
              </a:rPr>
              <a:t>typically used with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dumb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slave devices</a:t>
            </a:r>
          </a:p>
          <a:p>
            <a:pPr marL="178594" indent="-178594">
              <a:defRPr/>
            </a:pPr>
            <a:r>
              <a:rPr lang="en-US" sz="2400" dirty="0">
                <a:solidFill>
                  <a:srgbClr val="0070C0"/>
                </a:solidFill>
                <a:latin typeface="Gill Sans MT" charset="0"/>
              </a:rPr>
              <a:t>Concerns:</a:t>
            </a:r>
          </a:p>
          <a:p>
            <a:pPr lvl="1">
              <a:defRPr/>
            </a:pPr>
            <a:r>
              <a:rPr lang="en-US" sz="2250" dirty="0">
                <a:latin typeface="Gill Sans MT" charset="0"/>
              </a:rPr>
              <a:t>polling overhead </a:t>
            </a:r>
          </a:p>
          <a:p>
            <a:pPr lvl="1">
              <a:defRPr/>
            </a:pPr>
            <a:r>
              <a:rPr lang="en-US" sz="2250" dirty="0">
                <a:latin typeface="Gill Sans MT" charset="0"/>
              </a:rPr>
              <a:t>latency</a:t>
            </a:r>
          </a:p>
          <a:p>
            <a:pPr lvl="1">
              <a:defRPr/>
            </a:pPr>
            <a:r>
              <a:rPr lang="en-US" sz="2250" dirty="0">
                <a:latin typeface="Gill Sans MT" charset="0"/>
              </a:rPr>
              <a:t>single point of failure (master)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5107781" y="2895600"/>
            <a:ext cx="695325" cy="1329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100" dirty="0"/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5588794" y="29337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100" dirty="0"/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5700712" y="3094435"/>
            <a:ext cx="644129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100" dirty="0"/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5385197" y="3330179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100" dirty="0"/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5181600" y="3726656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100" dirty="0"/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4978004" y="412313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100" dirty="0"/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6122194" y="3274220"/>
            <a:ext cx="6030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500" i="0" dirty="0">
                <a:latin typeface="Arial" charset="0"/>
              </a:rPr>
              <a:t>master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4491039" y="4463655"/>
            <a:ext cx="5725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500" i="0" dirty="0">
                <a:latin typeface="Arial" charset="0"/>
              </a:rPr>
              <a:t>slaves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6260306" y="2834884"/>
            <a:ext cx="420291" cy="225029"/>
            <a:chOff x="4212" y="2864"/>
            <a:chExt cx="353" cy="189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100" dirty="0"/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09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chemeClr val="bg1"/>
                  </a:solidFill>
                  <a:latin typeface="Arial" charset="0"/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4797029" y="3526635"/>
            <a:ext cx="446484" cy="215504"/>
            <a:chOff x="4415" y="2364"/>
            <a:chExt cx="375" cy="181"/>
          </a:xfrm>
        </p:grpSpPr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100" dirty="0"/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33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5176839" y="2688435"/>
            <a:ext cx="446485" cy="215504"/>
            <a:chOff x="4415" y="2364"/>
            <a:chExt cx="375" cy="181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100" dirty="0"/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33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1459706" y="1003696"/>
            <a:ext cx="6388894" cy="923925"/>
          </a:xfrm>
        </p:spPr>
        <p:txBody>
          <a:bodyPr/>
          <a:lstStyle/>
          <a:p>
            <a:pPr>
              <a:defRPr/>
            </a:pPr>
            <a:r>
              <a:rPr lang="ja-JP" altLang="en-US" sz="3200" dirty="0">
                <a:latin typeface="Gill Sans MT" charset="0"/>
                <a:cs typeface="+mj-cs"/>
              </a:rPr>
              <a:t>“</a:t>
            </a:r>
            <a:r>
              <a:rPr lang="en-US" sz="3200" dirty="0">
                <a:latin typeface="Gill Sans MT" charset="0"/>
                <a:cs typeface="+mj-cs"/>
              </a:rPr>
              <a:t>Taking turns</a:t>
            </a:r>
            <a:r>
              <a:rPr lang="ja-JP" altLang="en-US" sz="3200" dirty="0">
                <a:latin typeface="Gill Sans MT" charset="0"/>
                <a:cs typeface="+mj-cs"/>
              </a:rPr>
              <a:t>”</a:t>
            </a:r>
            <a:r>
              <a:rPr lang="en-US" sz="3200" dirty="0">
                <a:latin typeface="Gill Sans MT" charset="0"/>
                <a:cs typeface="+mj-cs"/>
              </a:rPr>
              <a:t> MAC protocols</a:t>
            </a:r>
          </a:p>
        </p:txBody>
      </p:sp>
    </p:spTree>
    <p:extLst>
      <p:ext uri="{BB962C8B-B14F-4D97-AF65-F5344CB8AC3E}">
        <p14:creationId xmlns:p14="http://schemas.microsoft.com/office/powerpoint/2010/main" val="234573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15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24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34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43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21"/>
          <p:cNvGrpSpPr>
            <a:grpSpLocks/>
          </p:cNvGrpSpPr>
          <p:nvPr/>
        </p:nvGrpSpPr>
        <p:grpSpPr bwMode="auto">
          <a:xfrm>
            <a:off x="6565106" y="3607594"/>
            <a:ext cx="585788" cy="510779"/>
            <a:chOff x="-44" y="1473"/>
            <a:chExt cx="981" cy="1105"/>
          </a:xfrm>
        </p:grpSpPr>
        <p:pic>
          <p:nvPicPr>
            <p:cNvPr id="11368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100" dirty="0"/>
            </a:p>
          </p:txBody>
        </p:sp>
      </p:grp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4529137" y="3575448"/>
            <a:ext cx="585788" cy="510778"/>
            <a:chOff x="-44" y="1473"/>
            <a:chExt cx="981" cy="1105"/>
          </a:xfrm>
        </p:grpSpPr>
        <p:pic>
          <p:nvPicPr>
            <p:cNvPr id="113683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100" dirty="0"/>
            </a:p>
          </p:txBody>
        </p:sp>
      </p:grpSp>
      <p:grpSp>
        <p:nvGrpSpPr>
          <p:cNvPr id="113669" name="Group 27"/>
          <p:cNvGrpSpPr>
            <a:grpSpLocks/>
          </p:cNvGrpSpPr>
          <p:nvPr/>
        </p:nvGrpSpPr>
        <p:grpSpPr bwMode="auto">
          <a:xfrm>
            <a:off x="5517356" y="2327673"/>
            <a:ext cx="585788" cy="510778"/>
            <a:chOff x="-44" y="1473"/>
            <a:chExt cx="981" cy="1105"/>
          </a:xfrm>
        </p:grpSpPr>
        <p:pic>
          <p:nvPicPr>
            <p:cNvPr id="11368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100" dirty="0"/>
            </a:p>
          </p:txBody>
        </p:sp>
      </p:grpSp>
      <p:grpSp>
        <p:nvGrpSpPr>
          <p:cNvPr id="113670" name="Group 30"/>
          <p:cNvGrpSpPr>
            <a:grpSpLocks/>
          </p:cNvGrpSpPr>
          <p:nvPr/>
        </p:nvGrpSpPr>
        <p:grpSpPr bwMode="auto">
          <a:xfrm>
            <a:off x="5557837" y="4913711"/>
            <a:ext cx="585788" cy="510778"/>
            <a:chOff x="-44" y="1473"/>
            <a:chExt cx="981" cy="1105"/>
          </a:xfrm>
        </p:grpSpPr>
        <p:pic>
          <p:nvPicPr>
            <p:cNvPr id="11367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100" dirty="0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1130865" y="2305677"/>
            <a:ext cx="2975372" cy="411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Token passing:</a:t>
            </a:r>
          </a:p>
          <a:p>
            <a:pPr marL="173831" indent="-17383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token message</a:t>
            </a:r>
          </a:p>
          <a:p>
            <a:pPr marL="173831" indent="-17383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control 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token</a:t>
            </a:r>
            <a:r>
              <a:rPr lang="en-US" dirty="0">
                <a:latin typeface="Gill Sans MT" charset="0"/>
              </a:rPr>
              <a:t> passed from one node to next sequentially.</a:t>
            </a:r>
          </a:p>
          <a:p>
            <a:pPr marL="173831" indent="-17383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dirty="0">
              <a:latin typeface="Gill Sans MT" charset="0"/>
            </a:endParaRPr>
          </a:p>
          <a:p>
            <a:pPr marL="173831" indent="-17383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Concerns:</a:t>
            </a:r>
          </a:p>
          <a:p>
            <a:pPr marL="557213" lvl="1" indent="-2143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dirty="0">
                <a:latin typeface="Gill Sans MT" charset="0"/>
              </a:rPr>
              <a:t>token overhead </a:t>
            </a:r>
          </a:p>
          <a:p>
            <a:pPr marL="557213" lvl="1" indent="-2143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dirty="0">
                <a:latin typeface="Gill Sans MT" charset="0"/>
              </a:rPr>
              <a:t>latency</a:t>
            </a:r>
          </a:p>
          <a:p>
            <a:pPr marL="557213" lvl="1" indent="-2143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dirty="0">
                <a:latin typeface="Gill Sans MT" charset="0"/>
              </a:rPr>
              <a:t>single point of failure (token)</a:t>
            </a:r>
          </a:p>
          <a:p>
            <a:pPr marL="257175" indent="-2571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3200" dirty="0">
                <a:latin typeface="Gill Sans MT" charset="0"/>
              </a:rPr>
              <a:t> </a:t>
            </a:r>
            <a:endParaRPr lang="en-US" dirty="0">
              <a:latin typeface="Gill Sans MT" charset="0"/>
            </a:endParaRP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5163742" y="2820592"/>
            <a:ext cx="1534715" cy="208359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00" dirty="0"/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5797155" y="2151461"/>
            <a:ext cx="205978" cy="240506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100" dirty="0">
                <a:solidFill>
                  <a:schemeClr val="bg1"/>
                </a:solidFill>
                <a:latin typeface="Arial" charset="0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5605464" y="5363767"/>
            <a:ext cx="608410" cy="24050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100" dirty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4399360" y="3167063"/>
            <a:ext cx="8980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100" i="0" dirty="0">
                <a:latin typeface="Arial" charset="0"/>
              </a:rPr>
              <a:t>(nothing</a:t>
            </a:r>
          </a:p>
          <a:p>
            <a:pPr>
              <a:defRPr/>
            </a:pPr>
            <a:r>
              <a:rPr lang="en-US" sz="2100" i="0" dirty="0">
                <a:latin typeface="Arial" charset="0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4772025" y="3664745"/>
            <a:ext cx="205979" cy="240506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100" dirty="0">
                <a:solidFill>
                  <a:schemeClr val="bg1"/>
                </a:solidFill>
                <a:latin typeface="Arial" charset="0"/>
              </a:rPr>
              <a:t>T</a:t>
            </a:r>
          </a:p>
        </p:txBody>
      </p:sp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1459706" y="1003696"/>
            <a:ext cx="6236494" cy="913393"/>
          </a:xfrm>
        </p:spPr>
        <p:txBody>
          <a:bodyPr/>
          <a:lstStyle/>
          <a:p>
            <a:pPr>
              <a:defRPr/>
            </a:pPr>
            <a:r>
              <a:rPr lang="ja-JP" altLang="en-US" sz="3200" dirty="0">
                <a:latin typeface="Gill Sans MT" charset="0"/>
                <a:cs typeface="+mj-cs"/>
              </a:rPr>
              <a:t>“</a:t>
            </a:r>
            <a:r>
              <a:rPr lang="en-US" sz="3200" dirty="0">
                <a:latin typeface="Gill Sans MT" charset="0"/>
                <a:cs typeface="+mj-cs"/>
              </a:rPr>
              <a:t>Taking turns</a:t>
            </a:r>
            <a:r>
              <a:rPr lang="ja-JP" altLang="en-US" sz="3200" dirty="0">
                <a:latin typeface="Gill Sans MT" charset="0"/>
                <a:cs typeface="+mj-cs"/>
              </a:rPr>
              <a:t>”</a:t>
            </a:r>
            <a:r>
              <a:rPr lang="en-US" sz="3200" dirty="0">
                <a:latin typeface="Gill Sans MT" charset="0"/>
                <a:cs typeface="+mj-cs"/>
              </a:rPr>
              <a:t> MAC protocols</a:t>
            </a:r>
          </a:p>
        </p:txBody>
      </p:sp>
    </p:spTree>
    <p:extLst>
      <p:ext uri="{BB962C8B-B14F-4D97-AF65-F5344CB8AC3E}">
        <p14:creationId xmlns:p14="http://schemas.microsoft.com/office/powerpoint/2010/main" val="15117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 Summary of </a:t>
            </a:r>
            <a:r>
              <a:rPr lang="en-US" dirty="0">
                <a:latin typeface="Gill Sans MT" charset="0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3050" y="2057401"/>
            <a:ext cx="5829300" cy="3680222"/>
          </a:xfrm>
        </p:spPr>
        <p:txBody>
          <a:bodyPr>
            <a:normAutofit fontScale="70000" lnSpcReduction="20000"/>
          </a:bodyPr>
          <a:lstStyle/>
          <a:p>
            <a:pPr marL="173831" indent="-173831"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channel partitioning,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by time, frequency or code</a:t>
            </a:r>
          </a:p>
          <a:p>
            <a:pPr marL="517922" lvl="1" indent="-175022">
              <a:defRPr/>
            </a:pPr>
            <a:r>
              <a:rPr lang="en-US" dirty="0">
                <a:latin typeface="Gill Sans MT" charset="0"/>
              </a:rPr>
              <a:t>Time Division, Frequency Division</a:t>
            </a:r>
          </a:p>
          <a:p>
            <a:pPr marL="173831" indent="-173831"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random access </a:t>
            </a:r>
            <a:r>
              <a:rPr lang="en-US" dirty="0">
                <a:latin typeface="Gill Sans MT" charset="0"/>
              </a:rPr>
              <a:t>(dynamic), </a:t>
            </a:r>
          </a:p>
          <a:p>
            <a:pPr marL="517922" lvl="1" indent="-175022">
              <a:defRPr/>
            </a:pPr>
            <a:r>
              <a:rPr lang="en-US" dirty="0">
                <a:latin typeface="Gill Sans MT" charset="0"/>
              </a:rPr>
              <a:t>ALOHA, S-ALOHA, CSMA, CSMA/CD</a:t>
            </a:r>
          </a:p>
          <a:p>
            <a:pPr marL="517922" lvl="1" indent="-175022">
              <a:defRPr/>
            </a:pPr>
            <a:r>
              <a:rPr lang="en-US" dirty="0">
                <a:latin typeface="Gill Sans MT" charset="0"/>
              </a:rPr>
              <a:t>carrier sensing: easy in some technologies (wire), hard in others (wireless)</a:t>
            </a:r>
          </a:p>
          <a:p>
            <a:pPr marL="517922" lvl="1" indent="-175022">
              <a:defRPr/>
            </a:pPr>
            <a:r>
              <a:rPr lang="en-US" dirty="0">
                <a:latin typeface="Gill Sans MT" charset="0"/>
              </a:rPr>
              <a:t>CSMA/CD used in Ethernet</a:t>
            </a:r>
          </a:p>
          <a:p>
            <a:pPr marL="517922" lvl="1" indent="-175022">
              <a:defRPr/>
            </a:pPr>
            <a:r>
              <a:rPr lang="en-US" dirty="0">
                <a:latin typeface="Gill Sans MT" charset="0"/>
              </a:rPr>
              <a:t>CSMA/CA used in 802.11</a:t>
            </a:r>
          </a:p>
          <a:p>
            <a:pPr marL="173831" indent="-173831">
              <a:tabLst>
                <a:tab pos="209550" algn="l"/>
              </a:tabLst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taking turns</a:t>
            </a:r>
          </a:p>
          <a:p>
            <a:pPr marL="517922" lvl="1" indent="-175022">
              <a:defRPr/>
            </a:pPr>
            <a:r>
              <a:rPr lang="en-US" dirty="0">
                <a:latin typeface="Gill Sans MT" charset="0"/>
              </a:rPr>
              <a:t>polling from central site, token passing</a:t>
            </a:r>
          </a:p>
          <a:p>
            <a:pPr marL="517922" lvl="1" indent="-175022">
              <a:defRPr/>
            </a:pPr>
            <a:r>
              <a:rPr lang="en-US" dirty="0">
                <a:latin typeface="Gill Sans MT" charset="0"/>
              </a:rPr>
              <a:t>Bluetooth, FDDI,  token ring </a:t>
            </a:r>
          </a:p>
        </p:txBody>
      </p:sp>
    </p:spTree>
    <p:extLst>
      <p:ext uri="{BB962C8B-B14F-4D97-AF65-F5344CB8AC3E}">
        <p14:creationId xmlns:p14="http://schemas.microsoft.com/office/powerpoint/2010/main" val="202472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3A5D-9FA1-C74A-94BF-28E2AFED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THE END!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18D53-2071-3244-B494-52D60AA68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53555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506140" y="894122"/>
            <a:ext cx="6266260" cy="98702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140" y="1881150"/>
            <a:ext cx="6799660" cy="42148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F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raming</a:t>
            </a:r>
            <a:endParaRPr lang="en-US" sz="2400" dirty="0">
              <a:latin typeface="Gill Sans MT" charset="0"/>
            </a:endParaRP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encapsulate datagram into frame, adding header, trailer</a:t>
            </a:r>
          </a:p>
          <a:p>
            <a:pPr lvl="1">
              <a:lnSpc>
                <a:spcPct val="75000"/>
              </a:lnSpc>
              <a:defRPr/>
            </a:pP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MAC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addresses used in frame headers to identify source, destination 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latin typeface="Gill Sans MT" charset="0"/>
              </a:rPr>
              <a:t>different from IP address!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Link access: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channel access if shared medium</a:t>
            </a:r>
          </a:p>
          <a:p>
            <a:pPr>
              <a:lnSpc>
                <a:spcPct val="75000"/>
              </a:lnSpc>
              <a:defRPr/>
            </a:pPr>
            <a:endParaRPr lang="en-US" i="1" dirty="0">
              <a:solidFill>
                <a:srgbClr val="CC0000"/>
              </a:solidFill>
              <a:latin typeface="Gill Sans MT" charset="0"/>
            </a:endParaRP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R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eliable delivery between adjacent nodes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we learned how to do this already (Transport Layer)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seldom used on low bit-error link (fiber, some twisted pair)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wireless links: high error rates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i="1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1800" dirty="0">
                <a:latin typeface="Gill Sans MT" charset="0"/>
              </a:rPr>
              <a:t> why both link-level and end-end reliability?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C0456-FE34-A34E-B8EC-3425DAFB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72912A-1472-F840-B781-695E12560F6A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723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873" y="1885950"/>
            <a:ext cx="7112253" cy="390525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error detection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: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errors caused by signal attenuation, noise.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receiver detects presence of errors: 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signals sender for retransmission or drops frame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error correction:</a:t>
            </a:r>
            <a:r>
              <a:rPr lang="en-US" dirty="0">
                <a:latin typeface="Gill Sans MT" charset="0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receiver identifies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and corrects</a:t>
            </a:r>
            <a:r>
              <a:rPr lang="en-US" dirty="0">
                <a:latin typeface="Gill Sans MT" charset="0"/>
              </a:rPr>
              <a:t> bit error(s) without resorting to retransmission</a:t>
            </a:r>
            <a:endParaRPr lang="en-US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flow control: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pacing between adjacent sending and receiving nodes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half-duplex and full-duplex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with half duplex, nodes at both ends of link can transmit, but not at same time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1041147" y="952422"/>
            <a:ext cx="6883653" cy="93352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 (more)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50AD96-6903-5F4B-A97E-7D96A168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72912A-1472-F840-B781-695E12560F6A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959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BBFF3D-6097-4248-44F3-F632ADA7B5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8B6D8528-B848-428A-BE5C-24ED1A1313F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76226" name="Line 2">
            <a:extLst>
              <a:ext uri="{FF2B5EF4-FFF2-40B4-BE49-F238E27FC236}">
                <a16:creationId xmlns:a16="http://schemas.microsoft.com/office/drawing/2014/main" id="{A64C287A-59A2-C8C3-7C84-288C8C885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6227" name="Line 3">
            <a:extLst>
              <a:ext uri="{FF2B5EF4-FFF2-40B4-BE49-F238E27FC236}">
                <a16:creationId xmlns:a16="http://schemas.microsoft.com/office/drawing/2014/main" id="{4FE4B5E7-426A-E51A-AD63-C2F51DA76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6228" name="Text Box 4">
            <a:extLst>
              <a:ext uri="{FF2B5EF4-FFF2-40B4-BE49-F238E27FC236}">
                <a16:creationId xmlns:a16="http://schemas.microsoft.com/office/drawing/2014/main" id="{B49D02A9-D728-9635-47D3-B2A30BA7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475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  </a:t>
            </a:r>
            <a:r>
              <a:rPr lang="en-US" altLang="en-US" sz="2000" baseline="0"/>
              <a:t>Data link layer divided into two functionality-oriented sublayers</a:t>
            </a:r>
          </a:p>
        </p:txBody>
      </p:sp>
      <p:sp>
        <p:nvSpPr>
          <p:cNvPr id="1076229" name="Line 5">
            <a:extLst>
              <a:ext uri="{FF2B5EF4-FFF2-40B4-BE49-F238E27FC236}">
                <a16:creationId xmlns:a16="http://schemas.microsoft.com/office/drawing/2014/main" id="{2FEE77F5-05FA-7A7A-DEDB-792C78BEC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76231" name="Picture 7">
            <a:extLst>
              <a:ext uri="{FF2B5EF4-FFF2-40B4-BE49-F238E27FC236}">
                <a16:creationId xmlns:a16="http://schemas.microsoft.com/office/drawing/2014/main" id="{297A2854-909A-10E1-63EB-94089697B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2038350"/>
            <a:ext cx="53752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ADEA9A-7ADF-F283-BCD8-E84B046918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9203EF71-14F3-41DF-8C34-B3A552DA0E7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78274" name="Line 2">
            <a:extLst>
              <a:ext uri="{FF2B5EF4-FFF2-40B4-BE49-F238E27FC236}">
                <a16:creationId xmlns:a16="http://schemas.microsoft.com/office/drawing/2014/main" id="{4B0AB59B-5B26-CA19-99A4-5563945CE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8275" name="Line 3">
            <a:extLst>
              <a:ext uri="{FF2B5EF4-FFF2-40B4-BE49-F238E27FC236}">
                <a16:creationId xmlns:a16="http://schemas.microsoft.com/office/drawing/2014/main" id="{39209893-C38E-AE83-67C2-8846306E2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8276" name="Text Box 4">
            <a:extLst>
              <a:ext uri="{FF2B5EF4-FFF2-40B4-BE49-F238E27FC236}">
                <a16:creationId xmlns:a16="http://schemas.microsoft.com/office/drawing/2014/main" id="{20448726-F2E5-0431-2142-8B313979E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50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  </a:t>
            </a:r>
            <a:r>
              <a:rPr lang="en-US" altLang="en-US" sz="2000" baseline="0"/>
              <a:t>Taxonomy of multiple-access protocols discussed in this chapter</a:t>
            </a:r>
          </a:p>
        </p:txBody>
      </p:sp>
      <p:sp>
        <p:nvSpPr>
          <p:cNvPr id="1078277" name="Line 5">
            <a:extLst>
              <a:ext uri="{FF2B5EF4-FFF2-40B4-BE49-F238E27FC236}">
                <a16:creationId xmlns:a16="http://schemas.microsoft.com/office/drawing/2014/main" id="{CD0BFC63-55D6-8FE7-B734-4F90C68AF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78279" name="Picture 7">
            <a:extLst>
              <a:ext uri="{FF2B5EF4-FFF2-40B4-BE49-F238E27FC236}">
                <a16:creationId xmlns:a16="http://schemas.microsoft.com/office/drawing/2014/main" id="{CEEB37C1-EF4F-5F27-6002-4EBD0C21C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97063"/>
            <a:ext cx="6554788" cy="32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21C94C-29C7-2E03-3A22-24320EF4A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E7447BEB-0F4B-4A9A-B35D-969C55CDA67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891AD708-C834-7B2B-947E-70143172C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CE78716E-9AC6-F80B-33EA-6EB861531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4813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12-1   RANDOM ACCESS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9E07A26E-E7B9-F6B8-AEF2-5CE69A46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i="0" baseline="0"/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F0681056-0919-4D23-3B3C-97A850EBF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2296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In </a:t>
            </a:r>
            <a:r>
              <a:rPr lang="en-US" altLang="en-US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random access</a:t>
            </a:r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altLang="en-US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contention</a:t>
            </a:r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 methods, no station is superior to another station and none is assigned the control over another. No station permits, or does not permit, another station to send. At each instance, a station that has data to send uses a procedure defined by the protocol to make a decision on whether or not to send. </a:t>
            </a:r>
          </a:p>
        </p:txBody>
      </p:sp>
      <p:sp>
        <p:nvSpPr>
          <p:cNvPr id="565277" name="Rectangle 29">
            <a:extLst>
              <a:ext uri="{FF2B5EF4-FFF2-40B4-BE49-F238E27FC236}">
                <a16:creationId xmlns:a16="http://schemas.microsoft.com/office/drawing/2014/main" id="{E88B39C8-0D68-8055-DDD5-1AD191592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43450"/>
            <a:ext cx="7924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2400" i="0" baseline="0">
                <a:solidFill>
                  <a:srgbClr val="0033CC"/>
                </a:solidFill>
              </a:rPr>
              <a:t>ALOHA</a:t>
            </a:r>
            <a:br>
              <a:rPr lang="fr-FR" altLang="en-US" sz="2400" i="0" baseline="0">
                <a:solidFill>
                  <a:srgbClr val="0033CC"/>
                </a:solidFill>
              </a:rPr>
            </a:br>
            <a:r>
              <a:rPr lang="en-US" altLang="en-US" sz="2400" i="0" baseline="0">
                <a:solidFill>
                  <a:srgbClr val="0033CC"/>
                </a:solidFill>
              </a:rPr>
              <a:t>Carrier Sense Multiple Access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2400" i="0" baseline="0">
                <a:solidFill>
                  <a:srgbClr val="0033CC"/>
                </a:solidFill>
              </a:rPr>
              <a:t>Carrier Sense Multiple Access with Collision Detection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2400" i="0" baseline="0">
                <a:solidFill>
                  <a:srgbClr val="0033CC"/>
                </a:solidFill>
              </a:rPr>
              <a:t>Carrier Sense Multiple Access with Collision Avoidance</a:t>
            </a:r>
          </a:p>
        </p:txBody>
      </p:sp>
      <p:sp>
        <p:nvSpPr>
          <p:cNvPr id="565278" name="Text Box 30">
            <a:extLst>
              <a:ext uri="{FF2B5EF4-FFF2-40B4-BE49-F238E27FC236}">
                <a16:creationId xmlns:a16="http://schemas.microsoft.com/office/drawing/2014/main" id="{ED4D33BB-AE90-1353-1053-8FA4465DE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2672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u="sng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54D9E6-00CB-812F-70F7-0F07B7C20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A281A123-4531-4958-A5AE-973C2E33BD2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84418" name="Line 2">
            <a:extLst>
              <a:ext uri="{FF2B5EF4-FFF2-40B4-BE49-F238E27FC236}">
                <a16:creationId xmlns:a16="http://schemas.microsoft.com/office/drawing/2014/main" id="{6B171F22-65C6-A921-88D0-26398C62C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4419" name="Line 3">
            <a:extLst>
              <a:ext uri="{FF2B5EF4-FFF2-40B4-BE49-F238E27FC236}">
                <a16:creationId xmlns:a16="http://schemas.microsoft.com/office/drawing/2014/main" id="{0E7E010E-5664-66A1-198A-EB23093C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4420" name="Text Box 4">
            <a:extLst>
              <a:ext uri="{FF2B5EF4-FFF2-40B4-BE49-F238E27FC236}">
                <a16:creationId xmlns:a16="http://schemas.microsoft.com/office/drawing/2014/main" id="{C0645656-45B9-6F96-291F-28A07847C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46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12.3  </a:t>
            </a:r>
            <a:r>
              <a:rPr lang="en-US" altLang="en-US" sz="2000" baseline="0"/>
              <a:t>Frames in a pure ALOHA network</a:t>
            </a:r>
          </a:p>
        </p:txBody>
      </p:sp>
      <p:sp>
        <p:nvSpPr>
          <p:cNvPr id="1084421" name="Line 5">
            <a:extLst>
              <a:ext uri="{FF2B5EF4-FFF2-40B4-BE49-F238E27FC236}">
                <a16:creationId xmlns:a16="http://schemas.microsoft.com/office/drawing/2014/main" id="{91CB50D3-761A-8E0C-5C7B-F72F9C9A1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4423" name="Picture 7">
            <a:extLst>
              <a:ext uri="{FF2B5EF4-FFF2-40B4-BE49-F238E27FC236}">
                <a16:creationId xmlns:a16="http://schemas.microsoft.com/office/drawing/2014/main" id="{071C9A6B-B849-123F-1BCC-5F2003413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600200"/>
            <a:ext cx="8620125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1.6|17.5|1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27.6|25.9|13.2|19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55.2|4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6.3|50.4|6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0.5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3070</TotalTime>
  <Words>1151</Words>
  <Application>Microsoft Office PowerPoint</Application>
  <PresentationFormat>On-screen Show (4:3)</PresentationFormat>
  <Paragraphs>229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Gill Sans MT</vt:lpstr>
      <vt:lpstr>McGrawHill-Italic</vt:lpstr>
      <vt:lpstr>Tahoma</vt:lpstr>
      <vt:lpstr>Times</vt:lpstr>
      <vt:lpstr>Times New Roman</vt:lpstr>
      <vt:lpstr>Verdana</vt:lpstr>
      <vt:lpstr>Wingdings</vt:lpstr>
      <vt:lpstr>Blends</vt:lpstr>
      <vt:lpstr>PowerPoint Presentation</vt:lpstr>
      <vt:lpstr>Link Layer and LANs</vt:lpstr>
      <vt:lpstr>Link Layer Terminology</vt:lpstr>
      <vt:lpstr>Link layer services</vt:lpstr>
      <vt:lpstr>Link layer services (more)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Channel Partitioning MAC Protocols </vt:lpstr>
      <vt:lpstr>PowerPoint Presentation</vt:lpstr>
      <vt:lpstr>Channel partitioning MAC protocols: TDMA</vt:lpstr>
      <vt:lpstr>FDMA: Frequency Division Multiple Access</vt:lpstr>
      <vt:lpstr>PowerPoint Presentation</vt:lpstr>
      <vt:lpstr>MAC protocols</vt:lpstr>
      <vt:lpstr>“Taking turns” MAC protocols</vt:lpstr>
      <vt:lpstr>“Taking turns” MAC protocols</vt:lpstr>
      <vt:lpstr> Summary of MAC protocols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Mehnaz Seraj</cp:lastModifiedBy>
  <cp:revision>189</cp:revision>
  <dcterms:created xsi:type="dcterms:W3CDTF">2000-01-15T04:50:39Z</dcterms:created>
  <dcterms:modified xsi:type="dcterms:W3CDTF">2023-04-11T20:52:56Z</dcterms:modified>
</cp:coreProperties>
</file>