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embeddedFontLs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7" roundtripDataSignature="AMtx7mjHvQqlaSJjjimH8oOKVdgsbP4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Tahom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1.#</a:t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bce31cf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6" name="Google Shape;506;g8bce31c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8bce31cf4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bb42a477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4" name="Google Shape;514;g8bb42a4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g8bb42a4771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bb42a4771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0" name="Google Shape;520;g8bb42a47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g8bb42a4771_0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bb42a4771_0_51"/>
          <p:cNvSpPr txBox="1"/>
          <p:nvPr>
            <p:ph type="title"/>
          </p:nvPr>
        </p:nvSpPr>
        <p:spPr>
          <a:xfrm>
            <a:off x="838200" y="381000"/>
            <a:ext cx="7793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8bb42a4771_0_51"/>
          <p:cNvSpPr txBox="1"/>
          <p:nvPr>
            <p:ph idx="1" type="body"/>
          </p:nvPr>
        </p:nvSpPr>
        <p:spPr>
          <a:xfrm>
            <a:off x="381000" y="1524000"/>
            <a:ext cx="8382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g8bb42a4771_0_5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bb42a4771_0_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8bb42a4771_0_3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8bb42a4771_0_36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8bb42a4771_0_3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8bb42a4771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bb42a4771_0_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8bb42a4771_0_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bb42a4771_0_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8bb42a4771_0_4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8bb42a4771_0_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bb42a4771_0_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8bb42a4771_0_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g8bb42a4771_0_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bb42a4771_0_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g8bb42a4771_0_1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g8bb42a4771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8bb42a4771_0_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g8bb42a4771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8bb42a4771_0_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8bb42a4771_0_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g8bb42a4771_0_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bb42a4771_0_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g8bb42a4771_0_2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8bb42a4771_0_2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8bb42a4771_0_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bb42a4771_0_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8bb42a4771_0_2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8bb42a4771_0_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bb42a4771_0_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8bb42a4771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bb42a4771_0_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8bb42a4771_0_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8bb42a4771_0_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46.png"/><Relationship Id="rId7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jpg"/><Relationship Id="rId4" Type="http://schemas.openxmlformats.org/officeDocument/2006/relationships/image" Target="../media/image60.jpg"/><Relationship Id="rId5" Type="http://schemas.openxmlformats.org/officeDocument/2006/relationships/image" Target="../media/image5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Communication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85800" y="1752600"/>
            <a:ext cx="7848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Communication is the exchange of information from one entity to the other using a Transmission Medium.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/>
          <p:nvPr/>
        </p:nvCxnSpPr>
        <p:spPr>
          <a:xfrm>
            <a:off x="6400800" y="2286000"/>
            <a:ext cx="2133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66" name="Google Shape;66;p2"/>
          <p:cNvCxnSpPr/>
          <p:nvPr/>
        </p:nvCxnSpPr>
        <p:spPr>
          <a:xfrm>
            <a:off x="685800" y="2743200"/>
            <a:ext cx="304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67" name="Google Shape;67;p2"/>
          <p:cNvCxnSpPr/>
          <p:nvPr/>
        </p:nvCxnSpPr>
        <p:spPr>
          <a:xfrm>
            <a:off x="5867400" y="2743200"/>
            <a:ext cx="114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68" name="Google Shape;68;p2"/>
          <p:cNvCxnSpPr/>
          <p:nvPr/>
        </p:nvCxnSpPr>
        <p:spPr>
          <a:xfrm>
            <a:off x="3733800" y="3322637"/>
            <a:ext cx="4343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228600" y="152400"/>
            <a:ext cx="2839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228600" y="1468436"/>
            <a:ext cx="86106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set of devices (often referred to as </a:t>
            </a:r>
            <a:r>
              <a:rPr b="0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connected by communication </a:t>
            </a:r>
            <a:r>
              <a:rPr b="0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node can be a computer, printer, or any other device capable of sending and/or receiving data generated by other nodes on the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28600" y="4057650"/>
            <a:ext cx="6477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Processing</a:t>
            </a:r>
            <a:b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Structures</a:t>
            </a:r>
            <a:b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Networks</a:t>
            </a:r>
            <a:b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Interconnection of Networks: Internetwork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241300" y="3581400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Networks supporting the way we learn.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0212"/>
            <a:ext cx="8763000" cy="43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Networks supporting the way we learn.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447800"/>
            <a:ext cx="47244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447800"/>
            <a:ext cx="7810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2667000"/>
            <a:ext cx="54864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5200" y="3886200"/>
            <a:ext cx="5410200" cy="15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" y="5562600"/>
            <a:ext cx="7848600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8001000" cy="45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9906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Networks supporting the way we 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Networks supporting the way we play.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1447800"/>
            <a:ext cx="7588250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Networks- Purpose???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762000" y="55626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Communication.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47800"/>
            <a:ext cx="58832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7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7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7"/>
          <p:cNvSpPr txBox="1"/>
          <p:nvPr/>
        </p:nvSpPr>
        <p:spPr>
          <a:xfrm>
            <a:off x="304800" y="457200"/>
            <a:ext cx="7042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1.3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connections: point-to-point and multipoint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2" y="1717675"/>
            <a:ext cx="6827837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8"/>
          <p:cNvSpPr txBox="1"/>
          <p:nvPr/>
        </p:nvSpPr>
        <p:spPr>
          <a:xfrm>
            <a:off x="304800" y="381000"/>
            <a:ext cx="399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1.4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topology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2" y="2317750"/>
            <a:ext cx="6389687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19"/>
          <p:cNvSpPr txBox="1"/>
          <p:nvPr/>
        </p:nvSpPr>
        <p:spPr>
          <a:xfrm>
            <a:off x="304800" y="381000"/>
            <a:ext cx="6472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1.5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 connected mesh topology (five devices)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225" y="1652587"/>
            <a:ext cx="4854575" cy="360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2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0"/>
          <p:cNvSpPr txBox="1"/>
          <p:nvPr/>
        </p:nvSpPr>
        <p:spPr>
          <a:xfrm>
            <a:off x="304800" y="381000"/>
            <a:ext cx="5832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1.6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topology connecting four stations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881187"/>
            <a:ext cx="5905500" cy="314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Communication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609600" y="1676400"/>
            <a:ext cx="80010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1883: Samuel Morse &amp; Alfred Veil invent Morse Code Telegraph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1876: Alexander Graham Bell invented Telephone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1930: Development of ASCII Transmission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1950: IBM releases its first computer IBM 710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1960: IBM releases the First Commercial Computer IBM 360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1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1"/>
          <p:cNvSpPr txBox="1"/>
          <p:nvPr/>
        </p:nvSpPr>
        <p:spPr>
          <a:xfrm>
            <a:off x="304800" y="457200"/>
            <a:ext cx="5889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1.7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topology connecting three stations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2362200"/>
            <a:ext cx="7888287" cy="16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2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2"/>
          <p:cNvSpPr txBox="1"/>
          <p:nvPr/>
        </p:nvSpPr>
        <p:spPr>
          <a:xfrm>
            <a:off x="304800" y="457200"/>
            <a:ext cx="5719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1.8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ring topology connecting six stations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62" y="1922462"/>
            <a:ext cx="8593137" cy="309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2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23"/>
          <p:cNvSpPr txBox="1"/>
          <p:nvPr/>
        </p:nvSpPr>
        <p:spPr>
          <a:xfrm>
            <a:off x="304800" y="381000"/>
            <a:ext cx="7864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1.9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topology: a star backbone with three bus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1490662"/>
            <a:ext cx="6883400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28800"/>
            <a:ext cx="6781800" cy="432593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655637" y="30003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Communication over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Elements/Components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655637" y="1392237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Devices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Hardware (Devices and Media)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Software (Services and Processes)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3086100"/>
            <a:ext cx="7748587" cy="336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Devices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81000" y="1792287"/>
            <a:ext cx="8382000" cy="506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Types: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Devices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Intermediary Devices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305800" cy="364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585787" y="15240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End Devices and their Role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0" y="1371600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devices form interface with human network &amp; communications network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438400"/>
            <a:ext cx="822960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655637" y="1252537"/>
            <a:ext cx="7940675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connectivity between end devices.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Manages data as it flows through the network.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Examples?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54312"/>
            <a:ext cx="8305800" cy="364648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/>
          <p:nvPr/>
        </p:nvSpPr>
        <p:spPr>
          <a:xfrm>
            <a:off x="2057400" y="4572000"/>
            <a:ext cx="914400" cy="609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7391400" y="4495800"/>
            <a:ext cx="914400" cy="609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733800" y="4343400"/>
            <a:ext cx="21336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3965575" y="5957887"/>
            <a:ext cx="1216025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Switches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8"/>
          <p:cNvCxnSpPr/>
          <p:nvPr/>
        </p:nvCxnSpPr>
        <p:spPr>
          <a:xfrm rot="10800000">
            <a:off x="2819400" y="5105400"/>
            <a:ext cx="1066800" cy="838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28"/>
          <p:cNvCxnSpPr/>
          <p:nvPr/>
        </p:nvCxnSpPr>
        <p:spPr>
          <a:xfrm flipH="1" rot="10800000">
            <a:off x="5181600" y="4953000"/>
            <a:ext cx="2286000" cy="9906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28"/>
          <p:cNvSpPr txBox="1"/>
          <p:nvPr/>
        </p:nvSpPr>
        <p:spPr>
          <a:xfrm>
            <a:off x="4117975" y="2986087"/>
            <a:ext cx="1085850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8"/>
          <p:cNvCxnSpPr/>
          <p:nvPr/>
        </p:nvCxnSpPr>
        <p:spPr>
          <a:xfrm>
            <a:off x="4572000" y="3429000"/>
            <a:ext cx="228600" cy="838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28"/>
          <p:cNvSpPr txBox="1"/>
          <p:nvPr>
            <p:ph type="title"/>
          </p:nvPr>
        </p:nvSpPr>
        <p:spPr>
          <a:xfrm>
            <a:off x="304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Intermediary devices</a:t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304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Intermediary devices</a:t>
            </a:r>
            <a:endParaRPr/>
          </a:p>
        </p:txBody>
      </p:sp>
      <p:pic>
        <p:nvPicPr>
          <p:cNvPr descr="rtr02.jpg" id="329" name="Google Shape;32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524000"/>
            <a:ext cx="4953000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tr04b.jpg" id="330" name="Google Shape;3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2901950"/>
            <a:ext cx="518160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rl42.jpg" id="331" name="Google Shape;33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3592512"/>
            <a:ext cx="2667000" cy="242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676400"/>
            <a:ext cx="34480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0" y="5270500"/>
            <a:ext cx="6181725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/>
        </p:nvSpPr>
        <p:spPr>
          <a:xfrm>
            <a:off x="4803775" y="6248400"/>
            <a:ext cx="962025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5029200" y="4800600"/>
            <a:ext cx="968375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1219200" y="3048000"/>
            <a:ext cx="649287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685800" y="6110287"/>
            <a:ext cx="2012950" cy="36671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Wireless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Software</a:t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533400" y="16002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Services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information in response to a request.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 e-mail hosting services and web hosting services.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the functionality that directs and moves the messages through the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are less obvious to us but are critical to the operation of networks.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838200" y="4572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Communication Definition (Modified)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09600" y="1676400"/>
            <a:ext cx="80010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Communication is the exchange of data (in the form of 0’s and 1’s) between two devices (computers) via some form of the transmission medium.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Processes and Services</a:t>
            </a:r>
            <a:endParaRPr/>
          </a:p>
        </p:txBody>
      </p:sp>
      <p:pic>
        <p:nvPicPr>
          <p:cNvPr id="351" name="Google Shape;3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" y="1643062"/>
            <a:ext cx="8002587" cy="422433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Media</a:t>
            </a:r>
            <a:endParaRPr/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9" name="Google Shape;3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66912"/>
            <a:ext cx="8405812" cy="3481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Media</a:t>
            </a:r>
            <a:endParaRPr/>
          </a:p>
        </p:txBody>
      </p:sp>
      <p:sp>
        <p:nvSpPr>
          <p:cNvPr id="366" name="Google Shape;366;p3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33"/>
          <p:cNvGrpSpPr/>
          <p:nvPr/>
        </p:nvGrpSpPr>
        <p:grpSpPr>
          <a:xfrm>
            <a:off x="228600" y="1524000"/>
            <a:ext cx="3581400" cy="2592387"/>
            <a:chOff x="1728" y="1440"/>
            <a:chExt cx="4032" cy="2881"/>
          </a:xfrm>
        </p:grpSpPr>
        <p:pic>
          <p:nvPicPr>
            <p:cNvPr descr="Fig9-34 mod 1" id="368" name="Google Shape;36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8" y="1440"/>
              <a:ext cx="4032" cy="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3"/>
            <p:cNvSpPr txBox="1"/>
            <p:nvPr/>
          </p:nvSpPr>
          <p:spPr>
            <a:xfrm>
              <a:off x="1776" y="3916"/>
              <a:ext cx="1105" cy="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b="1" i="0" lang="en-US" sz="9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plastic outer coating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 txBox="1"/>
            <p:nvPr/>
          </p:nvSpPr>
          <p:spPr>
            <a:xfrm>
              <a:off x="2881" y="2927"/>
              <a:ext cx="1102" cy="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b="1" i="0" lang="en-US" sz="9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woven or braided metal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3"/>
            <p:cNvSpPr txBox="1"/>
            <p:nvPr/>
          </p:nvSpPr>
          <p:spPr>
            <a:xfrm>
              <a:off x="3647" y="3916"/>
              <a:ext cx="866" cy="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b="1" i="0" lang="en-US" sz="9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insulating material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 txBox="1"/>
            <p:nvPr/>
          </p:nvSpPr>
          <p:spPr>
            <a:xfrm>
              <a:off x="4416" y="3024"/>
              <a:ext cx="110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Tahoma"/>
                <a:buNone/>
              </a:pPr>
              <a:r>
                <a:rPr b="1" i="0" lang="en-US" sz="9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copper wire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888" y="3216"/>
              <a:ext cx="288" cy="192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4" name="Google Shape;374;p33"/>
            <p:cNvCxnSpPr/>
            <p:nvPr/>
          </p:nvCxnSpPr>
          <p:spPr>
            <a:xfrm>
              <a:off x="4992" y="3216"/>
              <a:ext cx="432" cy="384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5" name="Google Shape;375;p33"/>
            <p:cNvCxnSpPr/>
            <p:nvPr/>
          </p:nvCxnSpPr>
          <p:spPr>
            <a:xfrm flipH="1" rot="10800000">
              <a:off x="4464" y="3696"/>
              <a:ext cx="288" cy="336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6" name="Google Shape;376;p33"/>
            <p:cNvCxnSpPr/>
            <p:nvPr/>
          </p:nvCxnSpPr>
          <p:spPr>
            <a:xfrm flipH="1" rot="10800000">
              <a:off x="2736" y="3792"/>
              <a:ext cx="384" cy="24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77" name="Google Shape;377;p33"/>
          <p:cNvGrpSpPr/>
          <p:nvPr/>
        </p:nvGrpSpPr>
        <p:grpSpPr>
          <a:xfrm>
            <a:off x="5181600" y="1676400"/>
            <a:ext cx="3733800" cy="2438400"/>
            <a:chOff x="2160" y="1613"/>
            <a:chExt cx="3600" cy="2707"/>
          </a:xfrm>
        </p:grpSpPr>
        <p:pic>
          <p:nvPicPr>
            <p:cNvPr descr="Fig9-33 mod 1" id="378" name="Google Shape;378;p33"/>
            <p:cNvPicPr preferRelativeResize="0"/>
            <p:nvPr/>
          </p:nvPicPr>
          <p:blipFill rotWithShape="1">
            <a:blip r:embed="rId4">
              <a:alphaModFix/>
            </a:blip>
            <a:srcRect b="0" l="6451" r="0" t="0"/>
            <a:stretch/>
          </p:blipFill>
          <p:spPr>
            <a:xfrm>
              <a:off x="2160" y="1613"/>
              <a:ext cx="3600" cy="2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3"/>
            <p:cNvSpPr txBox="1"/>
            <p:nvPr/>
          </p:nvSpPr>
          <p:spPr>
            <a:xfrm>
              <a:off x="2209" y="2785"/>
              <a:ext cx="1391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b="1" i="0" lang="en-US" sz="10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twisted-pair cable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3"/>
            <p:cNvSpPr txBox="1"/>
            <p:nvPr/>
          </p:nvSpPr>
          <p:spPr>
            <a:xfrm>
              <a:off x="3887" y="2785"/>
              <a:ext cx="1392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b="1" i="0" lang="en-US" sz="10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twisted-pair wire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1" name="Google Shape;381;p33"/>
            <p:cNvCxnSpPr/>
            <p:nvPr/>
          </p:nvCxnSpPr>
          <p:spPr>
            <a:xfrm>
              <a:off x="2544" y="2976"/>
              <a:ext cx="240" cy="336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2" name="Google Shape;382;p33"/>
            <p:cNvCxnSpPr/>
            <p:nvPr/>
          </p:nvCxnSpPr>
          <p:spPr>
            <a:xfrm>
              <a:off x="4368" y="2976"/>
              <a:ext cx="240" cy="24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83" name="Google Shape;383;p33"/>
          <p:cNvGrpSpPr/>
          <p:nvPr/>
        </p:nvGrpSpPr>
        <p:grpSpPr>
          <a:xfrm>
            <a:off x="2057400" y="4267200"/>
            <a:ext cx="4572000" cy="2127250"/>
            <a:chOff x="1632" y="1833"/>
            <a:chExt cx="4128" cy="2487"/>
          </a:xfrm>
        </p:grpSpPr>
        <p:pic>
          <p:nvPicPr>
            <p:cNvPr descr="Fig9-35 mod 2" id="384" name="Google Shape;384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32" y="1833"/>
              <a:ext cx="4128" cy="2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33"/>
            <p:cNvSpPr txBox="1"/>
            <p:nvPr/>
          </p:nvSpPr>
          <p:spPr>
            <a:xfrm>
              <a:off x="4560" y="3793"/>
              <a:ext cx="769" cy="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b="1" i="0" lang="en-US" sz="10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protective coating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3"/>
            <p:cNvSpPr txBox="1"/>
            <p:nvPr/>
          </p:nvSpPr>
          <p:spPr>
            <a:xfrm>
              <a:off x="4560" y="3119"/>
              <a:ext cx="96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b="1" i="0" lang="en-US" sz="10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glass cladding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 txBox="1"/>
            <p:nvPr/>
          </p:nvSpPr>
          <p:spPr>
            <a:xfrm>
              <a:off x="4368" y="1870"/>
              <a:ext cx="814" cy="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Tahoma"/>
                <a:buNone/>
              </a:pPr>
              <a:r>
                <a:rPr b="1" i="0" lang="en-US" sz="10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optical fiber core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Google Shape;388;p33"/>
            <p:cNvCxnSpPr/>
            <p:nvPr/>
          </p:nvCxnSpPr>
          <p:spPr>
            <a:xfrm flipH="1" rot="10800000">
              <a:off x="5040" y="3072"/>
              <a:ext cx="288" cy="72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9" name="Google Shape;389;p33"/>
            <p:cNvCxnSpPr/>
            <p:nvPr/>
          </p:nvCxnSpPr>
          <p:spPr>
            <a:xfrm flipH="1" rot="10800000">
              <a:off x="4800" y="2544"/>
              <a:ext cx="384" cy="624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0" name="Google Shape;390;p33"/>
            <p:cNvCxnSpPr/>
            <p:nvPr/>
          </p:nvCxnSpPr>
          <p:spPr>
            <a:xfrm>
              <a:off x="4896" y="1968"/>
              <a:ext cx="432" cy="288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Messages- Data Representation</a:t>
            </a:r>
            <a:endParaRPr/>
          </a:p>
        </p:txBody>
      </p:sp>
      <p:sp>
        <p:nvSpPr>
          <p:cNvPr id="396" name="Google Shape;396;p34"/>
          <p:cNvSpPr txBox="1"/>
          <p:nvPr>
            <p:ph idx="1" type="body"/>
          </p:nvPr>
        </p:nvSpPr>
        <p:spPr>
          <a:xfrm>
            <a:off x="457200" y="1371600"/>
            <a:ext cx="8382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today comes in different forms such as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text, numbers, images, audio, and video.</a:t>
            </a:r>
            <a:endParaRPr/>
          </a:p>
          <a:p>
            <a:pPr indent="-1524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tandard-formats-ascii-unicode" id="397" name="Google Shape;3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124200"/>
            <a:ext cx="6553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Representation-Text</a:t>
            </a:r>
            <a:endParaRPr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4572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Different sets of bit patterns are designed to represent text symbols. Each set is called a code.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ASCII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American Standard Code for Information Interchange: 7-bit code/char, 1 bit for parity.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Unicode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- 16 bit codes to represent a symbol.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4-17 mod2" id="410" name="Google Shape;4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1598612"/>
            <a:ext cx="4171950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Representation-Text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381000" y="5105400"/>
            <a:ext cx="838200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8" name="Google Shape;4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8486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7"/>
          <p:cNvSpPr txBox="1"/>
          <p:nvPr/>
        </p:nvSpPr>
        <p:spPr>
          <a:xfrm>
            <a:off x="457200" y="3048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Text- Data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152400" y="1524000"/>
            <a:ext cx="8534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Images –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represented by bit patterns.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Mechanism different. Matrix of Pixels used. Each pixel is assigned to a bit pattern.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 images uses RGB or YCM methods.</a:t>
            </a:r>
            <a:endParaRPr/>
          </a:p>
        </p:txBody>
      </p:sp>
      <p:sp>
        <p:nvSpPr>
          <p:cNvPr id="426" name="Google Shape;426;p38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Representation</a:t>
            </a:r>
            <a:endParaRPr/>
          </a:p>
        </p:txBody>
      </p:sp>
      <p:pic>
        <p:nvPicPr>
          <p:cNvPr id="427" name="Google Shape;4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933825"/>
            <a:ext cx="4038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304800" y="1752600"/>
            <a:ext cx="45720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779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Audio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Continuous, not discrete. Converted to digital or analog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676400"/>
            <a:ext cx="36576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9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Representation</a:t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Rules - Protocols</a:t>
            </a:r>
            <a:endParaRPr/>
          </a:p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655637" y="1447800"/>
            <a:ext cx="7940675" cy="532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set of predetermined rules that govern communication.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communicated??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it is communicated??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it is communicated??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3" name="Google Shape;44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886200"/>
            <a:ext cx="4419600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0"/>
          <p:cNvSpPr/>
          <p:nvPr/>
        </p:nvSpPr>
        <p:spPr>
          <a:xfrm>
            <a:off x="3886200" y="4648200"/>
            <a:ext cx="2057400" cy="685800"/>
          </a:xfrm>
          <a:prstGeom prst="ellipse">
            <a:avLst/>
          </a:prstGeom>
          <a:noFill/>
          <a:ln cap="flat" cmpd="sng" w="317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228600" y="195262"/>
            <a:ext cx="60055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COMMUNICATIONs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telecommunication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communication at a distance. The word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information presented in whatever form is agreed upon by the parties creating and using the data.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communications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exchange of data between two devices via some form of transmission medium such as a wire cable.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Types</a:t>
            </a:r>
            <a:endParaRPr/>
          </a:p>
        </p:txBody>
      </p:sp>
      <p:sp>
        <p:nvSpPr>
          <p:cNvPr id="451" name="Google Shape;451;p41"/>
          <p:cNvSpPr txBox="1"/>
          <p:nvPr>
            <p:ph idx="1" type="body"/>
          </p:nvPr>
        </p:nvSpPr>
        <p:spPr>
          <a:xfrm>
            <a:off x="533400" y="1524000"/>
            <a:ext cx="33528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WAN</a:t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Personal Area Networks (PAN)</a:t>
            </a:r>
            <a:endParaRPr/>
          </a:p>
        </p:txBody>
      </p:sp>
      <p:sp>
        <p:nvSpPr>
          <p:cNvPr id="458" name="Google Shape;458;p42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network that connects computers, peripherals and other devices within a personal operating space.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Eg. Bluetooth</a:t>
            </a:r>
            <a:endParaRPr/>
          </a:p>
        </p:txBody>
      </p:sp>
      <p:pic>
        <p:nvPicPr>
          <p:cNvPr descr="PAN" id="459" name="Google Shape;4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997200"/>
            <a:ext cx="4076700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2"/>
          <p:cNvSpPr txBox="1"/>
          <p:nvPr/>
        </p:nvSpPr>
        <p:spPr>
          <a:xfrm>
            <a:off x="3070225" y="6491287"/>
            <a:ext cx="2644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http://www.conniq.com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Local Area Networks (LAN)</a:t>
            </a:r>
            <a:endParaRPr/>
          </a:p>
        </p:txBody>
      </p:sp>
      <p:sp>
        <p:nvSpPr>
          <p:cNvPr id="467" name="Google Shape;467;p43"/>
          <p:cNvSpPr txBox="1"/>
          <p:nvPr>
            <p:ph idx="1" type="body"/>
          </p:nvPr>
        </p:nvSpPr>
        <p:spPr>
          <a:xfrm>
            <a:off x="655637" y="1392237"/>
            <a:ext cx="52117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Connects computers, peripherals and other devices within a building (e.g. office, home) or in a limited area.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coverage 50 to 300 meters.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Ethernet, Wireless LANs</a:t>
            </a:r>
            <a:endParaRPr/>
          </a:p>
        </p:txBody>
      </p:sp>
      <p:pic>
        <p:nvPicPr>
          <p:cNvPr descr="LAN" id="468" name="Google Shape;4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447800"/>
            <a:ext cx="2719387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3"/>
          <p:cNvSpPr txBox="1"/>
          <p:nvPr/>
        </p:nvSpPr>
        <p:spPr>
          <a:xfrm>
            <a:off x="2743200" y="6477000"/>
            <a:ext cx="2644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http://www.conniq.com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Metropolitan Area Network (MAN)</a:t>
            </a:r>
            <a:endParaRPr/>
          </a:p>
        </p:txBody>
      </p:sp>
      <p:sp>
        <p:nvSpPr>
          <p:cNvPr id="476" name="Google Shape;476;p44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city wide network.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coverage limitation is not strict, but real implementation may have range of up to 50 km in urban, suburban, or rural area.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WiMax</a:t>
            </a:r>
            <a:endParaRPr/>
          </a:p>
        </p:txBody>
      </p:sp>
      <p:pic>
        <p:nvPicPr>
          <p:cNvPr descr="MAN" id="477" name="Google Shape;4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200400"/>
            <a:ext cx="36195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Wide Area Networks (WANs)</a:t>
            </a:r>
            <a:endParaRPr/>
          </a:p>
        </p:txBody>
      </p:sp>
      <p:sp>
        <p:nvSpPr>
          <p:cNvPr id="484" name="Google Shape;484;p45"/>
          <p:cNvSpPr txBox="1"/>
          <p:nvPr>
            <p:ph idx="1" type="body"/>
          </p:nvPr>
        </p:nvSpPr>
        <p:spPr>
          <a:xfrm>
            <a:off x="655637" y="1392237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network that spans larger geographical area.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LANs separated by geographic distance are connected by a Wide Area Network (WAN)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PSTN, Cellular Networks (GSM etc)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WAN" id="485" name="Google Shape;4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950" y="36385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903662"/>
            <a:ext cx="5091112" cy="196373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Internet</a:t>
            </a:r>
            <a:endParaRPr/>
          </a:p>
        </p:txBody>
      </p:sp>
      <p:sp>
        <p:nvSpPr>
          <p:cNvPr id="493" name="Google Shape;493;p46"/>
          <p:cNvSpPr txBox="1"/>
          <p:nvPr>
            <p:ph idx="1" type="body"/>
          </p:nvPr>
        </p:nvSpPr>
        <p:spPr>
          <a:xfrm>
            <a:off x="457200" y="1323975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internet is defined as a global mesh of interconnected networks.</a:t>
            </a:r>
            <a:endParaRPr/>
          </a:p>
        </p:txBody>
      </p:sp>
      <p:pic>
        <p:nvPicPr>
          <p:cNvPr id="494" name="Google Shape;4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862" y="2743200"/>
            <a:ext cx="4873625" cy="3633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/>
          <p:nvPr>
            <p:ph type="title"/>
          </p:nvPr>
        </p:nvSpPr>
        <p:spPr>
          <a:xfrm>
            <a:off x="838200" y="3810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Internet</a:t>
            </a:r>
            <a:endParaRPr/>
          </a:p>
        </p:txBody>
      </p:sp>
      <p:sp>
        <p:nvSpPr>
          <p:cNvPr id="501" name="Google Shape;501;p47"/>
          <p:cNvSpPr txBox="1"/>
          <p:nvPr>
            <p:ph idx="1" type="body"/>
          </p:nvPr>
        </p:nvSpPr>
        <p:spPr>
          <a:xfrm>
            <a:off x="381000" y="1524000"/>
            <a:ext cx="83820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2" name="Google Shape;5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8153400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bce31cf49_0_0"/>
          <p:cNvSpPr txBox="1"/>
          <p:nvPr>
            <p:ph type="title"/>
          </p:nvPr>
        </p:nvSpPr>
        <p:spPr>
          <a:xfrm>
            <a:off x="838200" y="381000"/>
            <a:ext cx="7793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Effectiveness of a system depends upon:</a:t>
            </a:r>
            <a:endParaRPr/>
          </a:p>
        </p:txBody>
      </p:sp>
      <p:sp>
        <p:nvSpPr>
          <p:cNvPr id="510" name="Google Shape;510;g8bce31cf49_0_0"/>
          <p:cNvSpPr txBox="1"/>
          <p:nvPr>
            <p:ph idx="1" type="body"/>
          </p:nvPr>
        </p:nvSpPr>
        <p:spPr>
          <a:xfrm>
            <a:off x="381000" y="1524000"/>
            <a:ext cx="8382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23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380"/>
              <a:buChar char="●"/>
            </a:pPr>
            <a:r>
              <a:rPr lang="en-US" sz="4100"/>
              <a:t>Delivery</a:t>
            </a:r>
            <a:endParaRPr sz="4100"/>
          </a:p>
          <a:p>
            <a:pPr indent="-4432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Char char="●"/>
            </a:pPr>
            <a:r>
              <a:rPr lang="en-US" sz="4100"/>
              <a:t>Accuracy</a:t>
            </a:r>
            <a:endParaRPr sz="4100"/>
          </a:p>
          <a:p>
            <a:pPr indent="-4432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Char char="●"/>
            </a:pPr>
            <a:r>
              <a:rPr lang="en-US" sz="4100"/>
              <a:t>Timeliness</a:t>
            </a:r>
            <a:endParaRPr sz="4100"/>
          </a:p>
          <a:p>
            <a:pPr indent="-4432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80"/>
              <a:buChar char="●"/>
            </a:pPr>
            <a:r>
              <a:rPr lang="en-US" sz="4100"/>
              <a:t>Jitter</a:t>
            </a:r>
            <a:endParaRPr sz="4100"/>
          </a:p>
        </p:txBody>
      </p:sp>
      <p:sp>
        <p:nvSpPr>
          <p:cNvPr id="511" name="Google Shape;511;g8bce31cf49_0_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g8bb42a477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4725"/>
            <a:ext cx="9144000" cy="416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bb42a4771_0_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4" name="Google Shape;524;g8bb42a4771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00" y="1351800"/>
            <a:ext cx="7711649" cy="433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655637" y="30003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Communication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3705225" cy="31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590800"/>
            <a:ext cx="3571875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1828800"/>
            <a:ext cx="1303337" cy="346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2908300"/>
            <a:ext cx="533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6400" y="3276600"/>
            <a:ext cx="457200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00" y="4203700"/>
            <a:ext cx="533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57400" y="2819400"/>
            <a:ext cx="1219200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24200" y="1905000"/>
            <a:ext cx="1341437" cy="371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71800" y="1828800"/>
            <a:ext cx="142557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655637" y="30003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Communication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81000" y="5638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elements?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3705225" cy="31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590800"/>
            <a:ext cx="3571875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5105400"/>
            <a:ext cx="99060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1524000"/>
            <a:ext cx="1371600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4200" y="5181600"/>
            <a:ext cx="1133475" cy="39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733800"/>
            <a:ext cx="99060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4200" y="4953000"/>
            <a:ext cx="1133475" cy="39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2200" y="2819400"/>
            <a:ext cx="1371600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800" y="2514600"/>
            <a:ext cx="1219200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400" y="4114800"/>
            <a:ext cx="1219200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72200" y="3657600"/>
            <a:ext cx="457200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1000" y="1828800"/>
            <a:ext cx="8763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457200" y="1600200"/>
            <a:ext cx="81534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7790" lvl="1" marL="57467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Devices (Sender/Receiver) </a:t>
            </a:r>
            <a:endParaRPr/>
          </a:p>
          <a:p>
            <a:pPr indent="-76200" lvl="2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used to communicate with one another</a:t>
            </a:r>
            <a:endParaRPr/>
          </a:p>
          <a:p>
            <a:pPr indent="0" lvl="1" marL="574675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t/>
            </a:r>
            <a:endParaRPr b="1" i="0" sz="28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97790" lvl="1" marL="574675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endParaRPr/>
          </a:p>
          <a:p>
            <a:pPr indent="-76200" lvl="2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how the devices are connected together</a:t>
            </a:r>
            <a:endParaRPr/>
          </a:p>
          <a:p>
            <a:pPr indent="0" lvl="1" marL="574675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t/>
            </a:r>
            <a:endParaRPr b="1" i="0" sz="28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97790" lvl="1" marL="574675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Messages</a:t>
            </a:r>
            <a:endParaRPr/>
          </a:p>
          <a:p>
            <a:pPr indent="-76200" lvl="2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that travels over the medium</a:t>
            </a:r>
            <a:endParaRPr/>
          </a:p>
          <a:p>
            <a:pPr indent="0" lvl="1" marL="574675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t/>
            </a:r>
            <a:endParaRPr b="1" i="0" sz="28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97790" lvl="1" marL="574675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Char char="•"/>
            </a:pP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Rules/Protocols</a:t>
            </a:r>
            <a:endParaRPr/>
          </a:p>
          <a:p>
            <a:pPr indent="-76200" lvl="2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Governs how messages flow across network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655637" y="30003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Elements of Communication over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9"/>
          <p:cNvSpPr txBox="1"/>
          <p:nvPr/>
        </p:nvSpPr>
        <p:spPr>
          <a:xfrm>
            <a:off x="304800" y="381000"/>
            <a:ext cx="5489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elements/components of data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37" y="2593975"/>
            <a:ext cx="7065962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0"/>
          <p:cNvSpPr txBox="1"/>
          <p:nvPr/>
        </p:nvSpPr>
        <p:spPr>
          <a:xfrm>
            <a:off x="1793875" y="381000"/>
            <a:ext cx="536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(simplex, half-duplex, and full-duplex)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7" y="1200151"/>
            <a:ext cx="648970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