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</p:sldIdLst>
  <p:sldSz cy="6858000" cx="9144000"/>
  <p:notesSz cx="6858000" cy="9144000"/>
  <p:embeddedFontLst>
    <p:embeddedFont>
      <p:font typeface="Garamond"/>
      <p:regular r:id="rId82"/>
      <p:bold r:id="rId83"/>
      <p:italic r:id="rId84"/>
      <p:boldItalic r:id="rId85"/>
    </p:embeddedFont>
    <p:embeddedFont>
      <p:font typeface="Tahoma"/>
      <p:regular r:id="rId86"/>
      <p:bold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8" roundtripDataSignature="AMtx7miUio/QT0H6CKY5xpQo/fAT6iQH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B87DFE-6AFA-4DBE-B16A-7DCF8FF0C5F3}">
  <a:tblStyle styleId="{B4B87DFE-6AFA-4DBE-B16A-7DCF8FF0C5F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Garamond-italic.fntdata"/><Relationship Id="rId83" Type="http://schemas.openxmlformats.org/officeDocument/2006/relationships/font" Target="fonts/Garamond-bold.fntdata"/><Relationship Id="rId42" Type="http://schemas.openxmlformats.org/officeDocument/2006/relationships/slide" Target="slides/slide35.xml"/><Relationship Id="rId86" Type="http://schemas.openxmlformats.org/officeDocument/2006/relationships/font" Target="fonts/Tahoma-regular.fntdata"/><Relationship Id="rId41" Type="http://schemas.openxmlformats.org/officeDocument/2006/relationships/slide" Target="slides/slide34.xml"/><Relationship Id="rId85" Type="http://schemas.openxmlformats.org/officeDocument/2006/relationships/font" Target="fonts/Garamond-boldItalic.fntdata"/><Relationship Id="rId44" Type="http://schemas.openxmlformats.org/officeDocument/2006/relationships/slide" Target="slides/slide37.xml"/><Relationship Id="rId88" Type="http://customschemas.google.com/relationships/presentationmetadata" Target="metadata"/><Relationship Id="rId43" Type="http://schemas.openxmlformats.org/officeDocument/2006/relationships/slide" Target="slides/slide36.xml"/><Relationship Id="rId87" Type="http://schemas.openxmlformats.org/officeDocument/2006/relationships/font" Target="fonts/Tahoma-bold.fntdata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slide" Target="slides/slide73.xml"/><Relationship Id="rId82" Type="http://schemas.openxmlformats.org/officeDocument/2006/relationships/font" Target="fonts/Garamond-regular.fntdata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0" name="Google Shape;55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3" name="Google Shape;57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3" name="Google Shape;60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8" name="Google Shape;61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6" name="Google Shape;62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4" name="Google Shape;63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2" name="Google Shape;64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0" name="Google Shape;65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8" name="Google Shape;678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5" name="Google Shape;69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4" name="Google Shape;75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1" name="Google Shape;761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4" name="Google Shape;784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2" name="Google Shape;79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0" name="Google Shape;800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9" name="Google Shape;809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9" name="Google Shape;819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6" name="Google Shape;826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4" name="Google Shape;834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0" name="Google Shape;85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7" name="Google Shape;857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4" name="Google Shape;864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3" name="Google Shape;873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2" name="Google Shape;882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9" name="Google Shape;889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0" name="Google Shape;930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8" name="Google Shape;938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6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56" name="Google Shape;56;p87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0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9" name="Google Shape;69;p80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0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0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7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7"/>
          <p:cNvSpPr txBox="1"/>
          <p:nvPr>
            <p:ph idx="1" type="body"/>
          </p:nvPr>
        </p:nvSpPr>
        <p:spPr>
          <a:xfrm>
            <a:off x="685800" y="12954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9" name="Google Shape;19;p77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8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8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1"/>
          <p:cNvSpPr txBox="1"/>
          <p:nvPr>
            <p:ph type="title"/>
          </p:nvPr>
        </p:nvSpPr>
        <p:spPr>
          <a:xfrm rot="5400000">
            <a:off x="4857750" y="2114550"/>
            <a:ext cx="57912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1"/>
          <p:cNvSpPr txBox="1"/>
          <p:nvPr>
            <p:ph idx="1" type="body"/>
          </p:nvPr>
        </p:nvSpPr>
        <p:spPr>
          <a:xfrm rot="5400000">
            <a:off x="742950" y="171450"/>
            <a:ext cx="57912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" name="Google Shape;26;p81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2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" type="body"/>
          </p:nvPr>
        </p:nvSpPr>
        <p:spPr>
          <a:xfrm rot="5400000">
            <a:off x="2362200" y="-381000"/>
            <a:ext cx="47244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" name="Google Shape;30;p82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8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35" name="Google Shape;35;p83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39" name="Google Shape;39;p8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0" name="Google Shape;40;p84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44" name="Google Shape;44;p8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45" name="Google Shape;45;p8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46" name="Google Shape;46;p8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47" name="Google Shape;47;p85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6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6"/>
          <p:cNvSpPr txBox="1"/>
          <p:nvPr>
            <p:ph idx="1" type="body"/>
          </p:nvPr>
        </p:nvSpPr>
        <p:spPr>
          <a:xfrm>
            <a:off x="685800" y="1295400"/>
            <a:ext cx="396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1" name="Google Shape;51;p86"/>
          <p:cNvSpPr txBox="1"/>
          <p:nvPr>
            <p:ph idx="2" type="body"/>
          </p:nvPr>
        </p:nvSpPr>
        <p:spPr>
          <a:xfrm>
            <a:off x="4800600" y="1295400"/>
            <a:ext cx="396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2" name="Google Shape;52;p86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5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75"/>
          <p:cNvSpPr txBox="1"/>
          <p:nvPr>
            <p:ph idx="1" type="body"/>
          </p:nvPr>
        </p:nvSpPr>
        <p:spPr>
          <a:xfrm>
            <a:off x="685800" y="12954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75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75"/>
          <p:cNvCxnSpPr/>
          <p:nvPr/>
        </p:nvCxnSpPr>
        <p:spPr>
          <a:xfrm>
            <a:off x="0" y="1066800"/>
            <a:ext cx="91440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9"/>
          <p:cNvSpPr txBox="1"/>
          <p:nvPr/>
        </p:nvSpPr>
        <p:spPr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McGraw-Hill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9"/>
          <p:cNvSpPr txBox="1"/>
          <p:nvPr/>
        </p:nvSpPr>
        <p:spPr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©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McGraw-Hill Companies, Inc., 2000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79"/>
          <p:cNvCxnSpPr/>
          <p:nvPr/>
        </p:nvCxnSpPr>
        <p:spPr>
          <a:xfrm>
            <a:off x="0" y="3657600"/>
            <a:ext cx="91440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79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79"/>
          <p:cNvSpPr txBox="1"/>
          <p:nvPr>
            <p:ph idx="1" type="body"/>
          </p:nvPr>
        </p:nvSpPr>
        <p:spPr>
          <a:xfrm>
            <a:off x="685800" y="12954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79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79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79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4.png"/><Relationship Id="rId4" Type="http://schemas.openxmlformats.org/officeDocument/2006/relationships/image" Target="../media/image4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4.png"/><Relationship Id="rId4" Type="http://schemas.openxmlformats.org/officeDocument/2006/relationships/image" Target="../media/image4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0.png"/><Relationship Id="rId4" Type="http://schemas.openxmlformats.org/officeDocument/2006/relationships/image" Target="../media/image56.png"/><Relationship Id="rId5" Type="http://schemas.openxmlformats.org/officeDocument/2006/relationships/image" Target="../media/image5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3.png"/><Relationship Id="rId4" Type="http://schemas.openxmlformats.org/officeDocument/2006/relationships/image" Target="../media/image5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hyperlink" Target="mailto:john@gmail.com" TargetMode="External"/><Relationship Id="rId4" Type="http://schemas.openxmlformats.org/officeDocument/2006/relationships/hyperlink" Target="http://www.bracu.ac.bd/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3.png"/><Relationship Id="rId4" Type="http://schemas.openxmlformats.org/officeDocument/2006/relationships/image" Target="../media/image6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/>
        </p:nvSpPr>
        <p:spPr>
          <a:xfrm>
            <a:off x="228600" y="219075"/>
            <a:ext cx="1974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</a:t>
            </a:r>
            <a:endParaRPr b="0" i="1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1619250" y="2498725"/>
            <a:ext cx="5838825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1" lang="en-US" sz="6600" u="none" cap="none" strike="noStrik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Models</a:t>
            </a:r>
            <a:endParaRPr b="1" i="1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304800" y="11430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Endorsed by the networking industry and approved by a standards organization.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Benefits: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and maintain an open and competitive market.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Ensured greater compatibility and interoperability.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Categories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 facto: 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Standards that have not been approved by an organized body but have been adopted as standards through widespread use</a:t>
            </a:r>
            <a:endParaRPr b="1" i="0" sz="22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1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 jure: 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Those standards that have been legislated by an officially recognized body</a:t>
            </a:r>
            <a:endParaRPr b="1" i="0" sz="32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i="0" sz="32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457200" y="5029200"/>
            <a:ext cx="8153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1447800" y="317500"/>
            <a:ext cx="22002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Standards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Standards and Protocols</a:t>
            </a:r>
            <a:endParaRPr/>
          </a:p>
        </p:txBody>
      </p:sp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95400"/>
            <a:ext cx="6883400" cy="465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 txBox="1"/>
          <p:nvPr>
            <p:ph idx="1" type="body"/>
          </p:nvPr>
        </p:nvSpPr>
        <p:spPr>
          <a:xfrm>
            <a:off x="304800" y="1524000"/>
            <a:ext cx="8153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International Organization for Standardization (</a:t>
            </a:r>
            <a:r>
              <a:rPr b="1" i="0" lang="en-US" sz="32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ISO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Institute of Electrical and Electronic Engineers (</a:t>
            </a:r>
            <a:r>
              <a:rPr b="1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IEEE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American National Standards Institute (</a:t>
            </a:r>
            <a:r>
              <a:rPr b="1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ANSI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Telecommunications Industry Association (</a:t>
            </a:r>
            <a:r>
              <a:rPr b="1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TIA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 Internet Engineering Task Force (</a:t>
            </a:r>
            <a:r>
              <a:rPr b="1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IETF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International Telecommunications Union – Telecommunication Standards Sector (</a:t>
            </a:r>
            <a:r>
              <a:rPr b="1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ITU-T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187" name="Google Shape;187;p12"/>
          <p:cNvSpPr txBox="1"/>
          <p:nvPr/>
        </p:nvSpPr>
        <p:spPr>
          <a:xfrm>
            <a:off x="1295400" y="241300"/>
            <a:ext cx="488791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Standard Organizations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 txBox="1"/>
          <p:nvPr>
            <p:ph idx="1" type="body"/>
          </p:nvPr>
        </p:nvSpPr>
        <p:spPr>
          <a:xfrm>
            <a:off x="304800" y="1219200"/>
            <a:ext cx="5715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Layered standards: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■"/>
            </a:pPr>
            <a:r>
              <a:rPr b="1" i="0" lang="en-US" sz="36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OSI Reference model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 Jure Standard</a:t>
            </a:r>
            <a:endParaRPr/>
          </a:p>
          <a:p>
            <a:pPr indent="-17399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160"/>
              <a:buChar char="■"/>
            </a:pPr>
            <a:r>
              <a:rPr b="1" lang="en-US" sz="3600">
                <a:solidFill>
                  <a:schemeClr val="folHlink"/>
                </a:solidFill>
              </a:rPr>
              <a:t>TCP/IP Protocol Model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Open De Facto Standard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Governed by IETF</a:t>
            </a:r>
            <a:r>
              <a:rPr i="1" lang="en-US"/>
              <a:t>  </a:t>
            </a:r>
            <a:r>
              <a:rPr lang="en-US"/>
              <a:t>Working</a:t>
            </a:r>
            <a:br>
              <a:rPr lang="en-US"/>
            </a:br>
            <a:r>
              <a:rPr lang="en-US"/>
              <a:t>Groups</a:t>
            </a:r>
            <a:endParaRPr/>
          </a:p>
          <a:p>
            <a:pPr indent="-173990" lvl="0" marL="2857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760"/>
              <a:buNone/>
            </a:pPr>
            <a:r>
              <a:t/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838200" y="228600"/>
            <a:ext cx="7467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Communication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228600" y="76200"/>
            <a:ext cx="4329113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2-2   THE 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228600" y="1345537"/>
            <a:ext cx="8610600" cy="2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Established in 1947, the International Standards Organization (</a:t>
            </a:r>
            <a:r>
              <a:rPr b="0" i="1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ISO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a multinational body dedicated to worldwide agreement on international standards. An ISO standard that covers all aspects of network communications is the Open Systems Interconnection (</a:t>
            </a:r>
            <a:r>
              <a:rPr b="0" i="1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OSI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model. It was first introduced in the late 1970s.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298225" y="5213350"/>
            <a:ext cx="57150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Layered Architecture</a:t>
            </a:r>
            <a:b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Peer-to-Peer Processes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130350" y="4507150"/>
            <a:ext cx="56136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Topics discussed in this section: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6" name="Google Shape;216;p15"/>
          <p:cNvCxnSpPr/>
          <p:nvPr/>
        </p:nvCxnSpPr>
        <p:spPr>
          <a:xfrm>
            <a:off x="457200" y="28194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5"/>
          <p:cNvCxnSpPr/>
          <p:nvPr/>
        </p:nvCxnSpPr>
        <p:spPr>
          <a:xfrm>
            <a:off x="458788" y="3810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5"/>
          <p:cNvSpPr/>
          <p:nvPr/>
        </p:nvSpPr>
        <p:spPr>
          <a:xfrm>
            <a:off x="495300" y="2911475"/>
            <a:ext cx="8077200" cy="822325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 is the organization.</a:t>
            </a:r>
            <a:b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OSI is the model.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15"/>
          <p:cNvGrpSpPr/>
          <p:nvPr/>
        </p:nvGrpSpPr>
        <p:grpSpPr>
          <a:xfrm>
            <a:off x="457200" y="2133600"/>
            <a:ext cx="1143000" cy="566738"/>
            <a:chOff x="1200" y="1248"/>
            <a:chExt cx="720" cy="357"/>
          </a:xfrm>
        </p:grpSpPr>
        <p:pic>
          <p:nvPicPr>
            <p:cNvPr id="220" name="Google Shape;220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5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1" lang="en-US" sz="28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16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16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16"/>
          <p:cNvSpPr txBox="1"/>
          <p:nvPr/>
        </p:nvSpPr>
        <p:spPr>
          <a:xfrm>
            <a:off x="304800" y="457200"/>
            <a:ext cx="48053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2.2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Seven layers of the 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1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0" name="Google Shape;2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475" y="1427163"/>
            <a:ext cx="4251325" cy="4364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 txBox="1"/>
          <p:nvPr>
            <p:ph idx="4294967295"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OSI Model- 7 Layers</a:t>
            </a:r>
            <a:endParaRPr/>
          </a:p>
        </p:txBody>
      </p:sp>
      <p:graphicFrame>
        <p:nvGraphicFramePr>
          <p:cNvPr id="237" name="Google Shape;237;p17"/>
          <p:cNvGraphicFramePr/>
          <p:nvPr/>
        </p:nvGraphicFramePr>
        <p:xfrm>
          <a:off x="3679825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{B4B87DFE-6AFA-4DBE-B16A-7DCF8FF0C5F3}</a:tableStyleId>
              </a:tblPr>
              <a:tblGrid>
                <a:gridCol w="641350"/>
                <a:gridCol w="2749550"/>
                <a:gridCol w="2073275"/>
              </a:tblGrid>
              <a:tr h="5794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Tahoma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Layers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sng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CISCO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Tahoma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ahoma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Application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100"/>
                        <a:buFont typeface="Tahoma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r>
                        <a:rPr b="0" i="0" lang="en-US" sz="3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Tahoma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ahoma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Presentation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100"/>
                        <a:buFont typeface="Tahoma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</a:t>
                      </a:r>
                      <a:r>
                        <a:rPr b="0" i="0" lang="en-US" sz="3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eople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Tahoma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ahoma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Session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100"/>
                        <a:buFont typeface="Tahoma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</a:t>
                      </a:r>
                      <a:r>
                        <a:rPr b="0" i="0" lang="en-US" sz="3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eem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Tahoma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ahoma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Transport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100"/>
                        <a:buFont typeface="Tahoma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r>
                        <a:rPr b="0" i="0" lang="en-US" sz="3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Tahoma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ahoma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Network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100"/>
                        <a:buFont typeface="Tahoma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r>
                        <a:rPr b="0" i="0" lang="en-US" sz="3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eed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Tahoma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ahoma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Data Link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100"/>
                        <a:buFont typeface="Tahoma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r>
                        <a:rPr b="0" i="0" lang="en-US" sz="3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ata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Tahoma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ahoma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Physical</a:t>
                      </a:r>
                      <a:endParaRPr sz="1400" u="none" cap="none" strike="noStrike"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100"/>
                        <a:buFont typeface="Tahoma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</a:t>
                      </a:r>
                      <a:r>
                        <a:rPr b="0" i="0" lang="en-US" sz="31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rocessing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38" name="Google Shape;238;p17"/>
          <p:cNvSpPr txBox="1"/>
          <p:nvPr/>
        </p:nvSpPr>
        <p:spPr>
          <a:xfrm>
            <a:off x="228600" y="2667000"/>
            <a:ext cx="2667000" cy="1570037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Primary concern: 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Communications between applications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152400" y="5105400"/>
            <a:ext cx="2819400" cy="12001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Primary concern: 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Moving raw data cross the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2895600" y="1981200"/>
            <a:ext cx="381000" cy="2971800"/>
          </a:xfrm>
          <a:prstGeom prst="leftBrace">
            <a:avLst>
              <a:gd fmla="val 231" name="adj1"/>
              <a:gd fmla="val 50000" name="adj2"/>
            </a:avLst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2971800" y="5105400"/>
            <a:ext cx="304800" cy="1219200"/>
          </a:xfrm>
          <a:prstGeom prst="leftBrace">
            <a:avLst>
              <a:gd fmla="val 450" name="adj1"/>
              <a:gd fmla="val 50000" name="adj2"/>
            </a:avLst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p18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18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18"/>
          <p:cNvSpPr txBox="1"/>
          <p:nvPr/>
        </p:nvSpPr>
        <p:spPr>
          <a:xfrm>
            <a:off x="304800" y="381000"/>
            <a:ext cx="67071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2.3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interaction between layers in the 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18"/>
          <p:cNvCxnSpPr/>
          <p:nvPr/>
        </p:nvCxnSpPr>
        <p:spPr>
          <a:xfrm>
            <a:off x="152400" y="64770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0" name="Google Shape;2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650" y="1163638"/>
            <a:ext cx="6965950" cy="516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1219200" y="322262"/>
            <a:ext cx="62944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 exchange using the 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37" y="1200150"/>
            <a:ext cx="7523162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228600" y="76200"/>
            <a:ext cx="4452938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2-1   LAYERED TASKS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76200" y="1127125"/>
            <a:ext cx="8610600" cy="2227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the concept of </a:t>
            </a:r>
            <a:r>
              <a:rPr b="0" i="1" lang="en-US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layers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our daily life. As an example, let us consider two friends who communicate through postal mail. The process of sending a letter to a friend would be complex if there were no services available from the post office.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228600" y="4972050"/>
            <a:ext cx="5715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Sender, Receiver, and Carrier</a:t>
            </a:r>
            <a:b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Hierarchy</a:t>
            </a:r>
            <a:endParaRPr b="1" i="0" sz="24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-180900" y="4288325"/>
            <a:ext cx="61245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Topics discussed in this section: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11584225" y="2809300"/>
            <a:ext cx="73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228600" y="76200"/>
            <a:ext cx="6634163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2-3   LAYERS IN THE 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0" y="1355725"/>
            <a:ext cx="86106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section we briefly describe the functions of each layer in the OSI model.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228600" y="3295650"/>
            <a:ext cx="571500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Layer</a:t>
            </a:r>
            <a:b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Link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0" y="2645325"/>
            <a:ext cx="57150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Topics discussed in this section: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/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2.#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 txBox="1"/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75" name="Google Shape;275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2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Applications</a:t>
            </a:r>
            <a:endParaRPr/>
          </a:p>
        </p:txBody>
      </p:sp>
      <p:sp>
        <p:nvSpPr>
          <p:cNvPr id="282" name="Google Shape;282;p22"/>
          <p:cNvSpPr txBox="1"/>
          <p:nvPr>
            <p:ph idx="1" type="body"/>
          </p:nvPr>
        </p:nvSpPr>
        <p:spPr>
          <a:xfrm>
            <a:off x="533400" y="1143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Interface Between Human and Data Networks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Responsible for providing services to the user.</a:t>
            </a:r>
            <a:b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3" name="Google Shape;28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475" y="2432050"/>
            <a:ext cx="6389687" cy="408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609600" y="304800"/>
            <a:ext cx="65563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Applications in Application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828800"/>
            <a:ext cx="3886200" cy="29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1546225"/>
            <a:ext cx="4572000" cy="339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1712" y="1143000"/>
            <a:ext cx="2106612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3"/>
          <p:cNvSpPr txBox="1"/>
          <p:nvPr/>
        </p:nvSpPr>
        <p:spPr>
          <a:xfrm>
            <a:off x="381000" y="49530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Web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3276600" y="51054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6400800" y="5715000"/>
            <a:ext cx="2057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Instant messaging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4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pic>
        <p:nvPicPr>
          <p:cNvPr id="302" name="Google Shape;3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01762"/>
            <a:ext cx="8610600" cy="492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5"/>
          <p:cNvSpPr txBox="1"/>
          <p:nvPr/>
        </p:nvSpPr>
        <p:spPr>
          <a:xfrm>
            <a:off x="609600" y="304800"/>
            <a:ext cx="65563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Applications in Application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3000"/>
            <a:ext cx="2590800" cy="193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1143000"/>
            <a:ext cx="2590800" cy="1922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1800" y="1143000"/>
            <a:ext cx="1406525" cy="335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5"/>
          <p:cNvSpPr/>
          <p:nvPr/>
        </p:nvSpPr>
        <p:spPr>
          <a:xfrm>
            <a:off x="4724400" y="3124200"/>
            <a:ext cx="304800" cy="106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5"/>
          <p:cNvSpPr txBox="1"/>
          <p:nvPr/>
        </p:nvSpPr>
        <p:spPr>
          <a:xfrm rot="5400000">
            <a:off x="4381500" y="3543300"/>
            <a:ext cx="990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3200400" y="4876800"/>
            <a:ext cx="3429000" cy="685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2209800" y="4876800"/>
            <a:ext cx="990600" cy="6858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5"/>
          <p:cNvSpPr/>
          <p:nvPr/>
        </p:nvSpPr>
        <p:spPr>
          <a:xfrm rot="5400000">
            <a:off x="4610100" y="2933700"/>
            <a:ext cx="533400" cy="3352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7" name="Google Shape;317;p25"/>
          <p:cNvSpPr/>
          <p:nvPr/>
        </p:nvSpPr>
        <p:spPr>
          <a:xfrm rot="-5400000">
            <a:off x="4114800" y="3657600"/>
            <a:ext cx="609600" cy="4419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5105400" y="5943600"/>
            <a:ext cx="304800" cy="76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5"/>
          <p:cNvSpPr txBox="1"/>
          <p:nvPr/>
        </p:nvSpPr>
        <p:spPr>
          <a:xfrm rot="5400000">
            <a:off x="4914900" y="6210300"/>
            <a:ext cx="685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25"/>
          <p:cNvSpPr txBox="1"/>
          <p:nvPr/>
        </p:nvSpPr>
        <p:spPr>
          <a:xfrm>
            <a:off x="5486400" y="5867400"/>
            <a:ext cx="3429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To Presentation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5"/>
          <p:cNvSpPr txBox="1"/>
          <p:nvPr/>
        </p:nvSpPr>
        <p:spPr>
          <a:xfrm>
            <a:off x="228600" y="31242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Web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3505200" y="31242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6781800" y="4495800"/>
            <a:ext cx="2057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Instant messaging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6"/>
          <p:cNvSpPr txBox="1"/>
          <p:nvPr/>
        </p:nvSpPr>
        <p:spPr>
          <a:xfrm>
            <a:off x="609600" y="304800"/>
            <a:ext cx="3505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3000"/>
            <a:ext cx="2590800" cy="193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1143000"/>
            <a:ext cx="2590800" cy="1922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1800" y="1143000"/>
            <a:ext cx="1406525" cy="335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6"/>
          <p:cNvSpPr txBox="1"/>
          <p:nvPr/>
        </p:nvSpPr>
        <p:spPr>
          <a:xfrm>
            <a:off x="3200400" y="4876800"/>
            <a:ext cx="3429000" cy="685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6"/>
          <p:cNvSpPr txBox="1"/>
          <p:nvPr/>
        </p:nvSpPr>
        <p:spPr>
          <a:xfrm>
            <a:off x="2209800" y="4876800"/>
            <a:ext cx="990600" cy="6858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6"/>
          <p:cNvSpPr/>
          <p:nvPr/>
        </p:nvSpPr>
        <p:spPr>
          <a:xfrm rot="5400000">
            <a:off x="4610100" y="2933700"/>
            <a:ext cx="533400" cy="3352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6" name="Google Shape;336;p26"/>
          <p:cNvSpPr/>
          <p:nvPr/>
        </p:nvSpPr>
        <p:spPr>
          <a:xfrm rot="-5400000">
            <a:off x="4114800" y="3657600"/>
            <a:ext cx="609600" cy="4419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7" name="Google Shape;337;p26"/>
          <p:cNvSpPr txBox="1"/>
          <p:nvPr/>
        </p:nvSpPr>
        <p:spPr>
          <a:xfrm>
            <a:off x="5486400" y="5867400"/>
            <a:ext cx="3429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From Presentation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6"/>
          <p:cNvSpPr txBox="1"/>
          <p:nvPr/>
        </p:nvSpPr>
        <p:spPr>
          <a:xfrm>
            <a:off x="228600" y="31242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Web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6"/>
          <p:cNvSpPr txBox="1"/>
          <p:nvPr/>
        </p:nvSpPr>
        <p:spPr>
          <a:xfrm>
            <a:off x="3505200" y="31242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6"/>
          <p:cNvSpPr txBox="1"/>
          <p:nvPr/>
        </p:nvSpPr>
        <p:spPr>
          <a:xfrm>
            <a:off x="6781800" y="4495800"/>
            <a:ext cx="2057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Instant messaging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6"/>
          <p:cNvSpPr/>
          <p:nvPr/>
        </p:nvSpPr>
        <p:spPr>
          <a:xfrm>
            <a:off x="4572000" y="6019800"/>
            <a:ext cx="381000" cy="685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6"/>
          <p:cNvSpPr txBox="1"/>
          <p:nvPr/>
        </p:nvSpPr>
        <p:spPr>
          <a:xfrm rot="5400000">
            <a:off x="4467225" y="6315075"/>
            <a:ext cx="59055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3" name="Google Shape;343;p26"/>
          <p:cNvSpPr/>
          <p:nvPr/>
        </p:nvSpPr>
        <p:spPr>
          <a:xfrm>
            <a:off x="4800600" y="3124200"/>
            <a:ext cx="533400" cy="990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6"/>
          <p:cNvSpPr txBox="1"/>
          <p:nvPr/>
        </p:nvSpPr>
        <p:spPr>
          <a:xfrm rot="5400000">
            <a:off x="4638675" y="3552825"/>
            <a:ext cx="85725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7.jpg" id="350" name="Google Shape;350;p2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5" y="1604962"/>
            <a:ext cx="7781925" cy="424338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7"/>
          <p:cNvSpPr txBox="1"/>
          <p:nvPr/>
        </p:nvSpPr>
        <p:spPr>
          <a:xfrm>
            <a:off x="381000" y="228600"/>
            <a:ext cx="82296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7"/>
          <p:cNvSpPr txBox="1"/>
          <p:nvPr/>
        </p:nvSpPr>
        <p:spPr>
          <a:xfrm>
            <a:off x="7620000" y="2514600"/>
            <a:ext cx="838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7"/>
          <p:cNvSpPr txBox="1"/>
          <p:nvPr/>
        </p:nvSpPr>
        <p:spPr>
          <a:xfrm>
            <a:off x="7467600" y="3352800"/>
            <a:ext cx="1066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HTTP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7"/>
          <p:cNvSpPr txBox="1"/>
          <p:nvPr/>
        </p:nvSpPr>
        <p:spPr>
          <a:xfrm>
            <a:off x="7467600" y="3962400"/>
            <a:ext cx="1066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SMTP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7"/>
          <p:cNvSpPr txBox="1"/>
          <p:nvPr/>
        </p:nvSpPr>
        <p:spPr>
          <a:xfrm>
            <a:off x="7543800" y="4495800"/>
            <a:ext cx="1066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7"/>
          <p:cNvSpPr txBox="1"/>
          <p:nvPr/>
        </p:nvSpPr>
        <p:spPr>
          <a:xfrm>
            <a:off x="7696200" y="5181600"/>
            <a:ext cx="1066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DHCP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7"/>
          <p:cNvSpPr txBox="1"/>
          <p:nvPr/>
        </p:nvSpPr>
        <p:spPr>
          <a:xfrm>
            <a:off x="6705600" y="1676400"/>
            <a:ext cx="2209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Examples of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27"/>
          <p:cNvCxnSpPr/>
          <p:nvPr/>
        </p:nvCxnSpPr>
        <p:spPr>
          <a:xfrm>
            <a:off x="6324600" y="3657600"/>
            <a:ext cx="457200" cy="205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0" name="Google Shape;360;p27"/>
          <p:cNvCxnSpPr/>
          <p:nvPr/>
        </p:nvCxnSpPr>
        <p:spPr>
          <a:xfrm>
            <a:off x="6400800" y="2362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/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2.#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8"/>
          <p:cNvSpPr txBox="1"/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PRESENTATION LAYER</a:t>
            </a:r>
            <a:endParaRPr/>
          </a:p>
        </p:txBody>
      </p:sp>
      <p:sp>
        <p:nvSpPr>
          <p:cNvPr id="368" name="Google Shape;368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9"/>
          <p:cNvSpPr txBox="1"/>
          <p:nvPr/>
        </p:nvSpPr>
        <p:spPr>
          <a:xfrm>
            <a:off x="1524000" y="269875"/>
            <a:ext cx="38179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Presentation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7772400" cy="2643187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9"/>
          <p:cNvSpPr txBox="1"/>
          <p:nvPr/>
        </p:nvSpPr>
        <p:spPr>
          <a:xfrm>
            <a:off x="381000" y="4648200"/>
            <a:ext cx="8534400" cy="8223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presentation layer is responsible for translation, compression, and encryption.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3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3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3"/>
          <p:cNvSpPr txBox="1"/>
          <p:nvPr/>
        </p:nvSpPr>
        <p:spPr>
          <a:xfrm>
            <a:off x="304800" y="381000"/>
            <a:ext cx="49133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2.1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involved in sending a letter</a:t>
            </a:r>
            <a:endParaRPr b="1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6" name="Google Shape;96;p3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3700" y="1219200"/>
            <a:ext cx="5575300" cy="479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0"/>
          <p:cNvSpPr txBox="1"/>
          <p:nvPr>
            <p:ph idx="4294967295" type="body"/>
          </p:nvPr>
        </p:nvSpPr>
        <p:spPr>
          <a:xfrm>
            <a:off x="381000" y="12954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primary functions: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Coding and conversion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Compression of the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Encryption of the data</a:t>
            </a:r>
            <a:endParaRPr/>
          </a:p>
          <a:p>
            <a:pPr indent="-18795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Presentation layer implementations are not typically associated with a particular protocol stack. </a:t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795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533400" y="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Presentation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/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2.#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1"/>
          <p:cNvSpPr txBox="1"/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SESSION LAYER</a:t>
            </a:r>
            <a:endParaRPr/>
          </a:p>
        </p:txBody>
      </p:sp>
      <p:sp>
        <p:nvSpPr>
          <p:cNvPr id="391" name="Google Shape;391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2"/>
          <p:cNvSpPr txBox="1"/>
          <p:nvPr/>
        </p:nvSpPr>
        <p:spPr>
          <a:xfrm>
            <a:off x="1371600" y="422275"/>
            <a:ext cx="281781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Session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95400"/>
            <a:ext cx="7642225" cy="35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2"/>
          <p:cNvSpPr txBox="1"/>
          <p:nvPr/>
        </p:nvSpPr>
        <p:spPr>
          <a:xfrm>
            <a:off x="381000" y="5410200"/>
            <a:ext cx="8077200" cy="8223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session layer is responsible for dialog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control and synchronization.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3"/>
          <p:cNvSpPr txBox="1"/>
          <p:nvPr>
            <p:ph idx="4294967295" type="body"/>
          </p:nvPr>
        </p:nvSpPr>
        <p:spPr>
          <a:xfrm>
            <a:off x="685800" y="1454150"/>
            <a:ext cx="8077200" cy="502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handles the exchange of information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initiate dialogs,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keep them active, and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restart sessions that are disrupted or idle for a long period of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 applications, like web browsers or e-mail clients, incorporate functionality of the OSI layers 5, 6 and 7.</a:t>
            </a:r>
            <a:endParaRPr/>
          </a:p>
        </p:txBody>
      </p:sp>
      <p:sp>
        <p:nvSpPr>
          <p:cNvPr id="406" name="Google Shape;406;p3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3"/>
          <p:cNvSpPr txBox="1"/>
          <p:nvPr/>
        </p:nvSpPr>
        <p:spPr>
          <a:xfrm>
            <a:off x="381000" y="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Session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/>
          <p:nvPr/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2.#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4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4"/>
          <p:cNvSpPr txBox="1"/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TRANSPORT LAYER</a:t>
            </a:r>
            <a:endParaRPr/>
          </a:p>
        </p:txBody>
      </p:sp>
      <p:sp>
        <p:nvSpPr>
          <p:cNvPr id="415" name="Google Shape;415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25" y="2025650"/>
            <a:ext cx="7623175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5"/>
          <p:cNvSpPr txBox="1"/>
          <p:nvPr/>
        </p:nvSpPr>
        <p:spPr>
          <a:xfrm>
            <a:off x="609600" y="5426075"/>
            <a:ext cx="8077200" cy="8223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transport layer is responsible for the delivery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of a message from one process to another.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5"/>
          <p:cNvSpPr txBox="1"/>
          <p:nvPr/>
        </p:nvSpPr>
        <p:spPr>
          <a:xfrm>
            <a:off x="304800" y="193675"/>
            <a:ext cx="32543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Transport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533400" y="1371600"/>
            <a:ext cx="8001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Segmentation and Reassembly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Adds Port Address and Sequence Number.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Connection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Flow and Error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Multiplexing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762000" y="228600"/>
            <a:ext cx="56943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Functions– Transport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685800" y="4876800"/>
            <a:ext cx="7743825" cy="5302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Transport Layer PDU is called </a:t>
            </a:r>
            <a:r>
              <a:rPr b="1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Segments</a:t>
            </a:r>
            <a:r>
              <a:rPr b="0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76200" y="5791200"/>
            <a:ext cx="9059862" cy="5302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Common Protocol used in Transport Layer is </a:t>
            </a:r>
            <a:r>
              <a:rPr b="1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7"/>
          <p:cNvSpPr txBox="1"/>
          <p:nvPr/>
        </p:nvSpPr>
        <p:spPr>
          <a:xfrm>
            <a:off x="1295400" y="193675"/>
            <a:ext cx="32543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Transport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447800"/>
            <a:ext cx="8229600" cy="28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7"/>
          <p:cNvSpPr txBox="1"/>
          <p:nvPr/>
        </p:nvSpPr>
        <p:spPr>
          <a:xfrm>
            <a:off x="533400" y="4495800"/>
            <a:ext cx="8001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Segments data received from application layer into small parts.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Protocol Data Unit is called </a:t>
            </a:r>
            <a:r>
              <a:rPr b="1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Segments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8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Function: Segmentation</a:t>
            </a:r>
            <a:endParaRPr/>
          </a:p>
        </p:txBody>
      </p:sp>
      <p:sp>
        <p:nvSpPr>
          <p:cNvPr id="447" name="Google Shape;447;p38"/>
          <p:cNvSpPr txBox="1"/>
          <p:nvPr>
            <p:ph idx="1" type="body"/>
          </p:nvPr>
        </p:nvSpPr>
        <p:spPr>
          <a:xfrm>
            <a:off x="533400" y="5715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8" name="Google Shape;448;p38"/>
          <p:cNvSpPr txBox="1"/>
          <p:nvPr/>
        </p:nvSpPr>
        <p:spPr>
          <a:xfrm>
            <a:off x="1371600" y="2971800"/>
            <a:ext cx="3124200" cy="762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9" name="Google Shape;449;p38"/>
          <p:cNvSpPr txBox="1"/>
          <p:nvPr/>
        </p:nvSpPr>
        <p:spPr>
          <a:xfrm>
            <a:off x="609600" y="4648200"/>
            <a:ext cx="990600" cy="685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0" name="Google Shape;4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838200"/>
            <a:ext cx="1905000" cy="14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838200"/>
            <a:ext cx="1033462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8"/>
          <p:cNvSpPr/>
          <p:nvPr/>
        </p:nvSpPr>
        <p:spPr>
          <a:xfrm>
            <a:off x="2819400" y="2362200"/>
            <a:ext cx="2286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8"/>
          <p:cNvSpPr txBox="1"/>
          <p:nvPr/>
        </p:nvSpPr>
        <p:spPr>
          <a:xfrm rot="5400000">
            <a:off x="2771775" y="2466975"/>
            <a:ext cx="32385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4" name="Google Shape;454;p38"/>
          <p:cNvSpPr txBox="1"/>
          <p:nvPr/>
        </p:nvSpPr>
        <p:spPr>
          <a:xfrm>
            <a:off x="2438400" y="4648200"/>
            <a:ext cx="990600" cy="685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5" name="Google Shape;455;p38"/>
          <p:cNvSpPr txBox="1"/>
          <p:nvPr/>
        </p:nvSpPr>
        <p:spPr>
          <a:xfrm>
            <a:off x="4191000" y="4648200"/>
            <a:ext cx="990600" cy="685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6" name="Google Shape;456;p38"/>
          <p:cNvSpPr txBox="1"/>
          <p:nvPr/>
        </p:nvSpPr>
        <p:spPr>
          <a:xfrm>
            <a:off x="228600" y="4648200"/>
            <a:ext cx="3810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7" name="Google Shape;457;p38"/>
          <p:cNvSpPr txBox="1"/>
          <p:nvPr/>
        </p:nvSpPr>
        <p:spPr>
          <a:xfrm>
            <a:off x="2057400" y="4648200"/>
            <a:ext cx="3810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8" name="Google Shape;458;p38"/>
          <p:cNvSpPr txBox="1"/>
          <p:nvPr/>
        </p:nvSpPr>
        <p:spPr>
          <a:xfrm>
            <a:off x="3810000" y="4648200"/>
            <a:ext cx="3810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1447800" y="3048000"/>
            <a:ext cx="2895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from Application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8"/>
          <p:cNvSpPr txBox="1"/>
          <p:nvPr/>
        </p:nvSpPr>
        <p:spPr>
          <a:xfrm>
            <a:off x="5562600" y="35814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Segments into small parts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8"/>
          <p:cNvSpPr txBox="1"/>
          <p:nvPr/>
        </p:nvSpPr>
        <p:spPr>
          <a:xfrm>
            <a:off x="1447800" y="3886200"/>
            <a:ext cx="2895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Received by Transport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8"/>
          <p:cNvSpPr/>
          <p:nvPr/>
        </p:nvSpPr>
        <p:spPr>
          <a:xfrm>
            <a:off x="5486400" y="3124200"/>
            <a:ext cx="457200" cy="3810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8"/>
          <p:cNvSpPr txBox="1"/>
          <p:nvPr/>
        </p:nvSpPr>
        <p:spPr>
          <a:xfrm>
            <a:off x="5562600" y="4191000"/>
            <a:ext cx="3352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 a number to identify the application.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8"/>
          <p:cNvSpPr/>
          <p:nvPr/>
        </p:nvSpPr>
        <p:spPr>
          <a:xfrm>
            <a:off x="2590800" y="1371600"/>
            <a:ext cx="533400" cy="5334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8"/>
          <p:cNvSpPr/>
          <p:nvPr/>
        </p:nvSpPr>
        <p:spPr>
          <a:xfrm>
            <a:off x="7467600" y="1981200"/>
            <a:ext cx="533400" cy="5334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8"/>
          <p:cNvSpPr txBox="1"/>
          <p:nvPr/>
        </p:nvSpPr>
        <p:spPr>
          <a:xfrm>
            <a:off x="152400" y="5029200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8"/>
          <p:cNvSpPr txBox="1"/>
          <p:nvPr/>
        </p:nvSpPr>
        <p:spPr>
          <a:xfrm>
            <a:off x="1981200" y="4953000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8"/>
          <p:cNvSpPr txBox="1"/>
          <p:nvPr/>
        </p:nvSpPr>
        <p:spPr>
          <a:xfrm>
            <a:off x="3733800" y="4953000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8"/>
          <p:cNvSpPr txBox="1"/>
          <p:nvPr/>
        </p:nvSpPr>
        <p:spPr>
          <a:xfrm>
            <a:off x="5410200" y="4953000"/>
            <a:ext cx="3352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 a number sequence the segmented parts.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8"/>
          <p:cNvSpPr/>
          <p:nvPr/>
        </p:nvSpPr>
        <p:spPr>
          <a:xfrm>
            <a:off x="5486400" y="3886200"/>
            <a:ext cx="457200" cy="3810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8"/>
          <p:cNvSpPr/>
          <p:nvPr/>
        </p:nvSpPr>
        <p:spPr>
          <a:xfrm>
            <a:off x="5334000" y="4724400"/>
            <a:ext cx="457200" cy="3810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8"/>
          <p:cNvSpPr txBox="1"/>
          <p:nvPr/>
        </p:nvSpPr>
        <p:spPr>
          <a:xfrm>
            <a:off x="228600" y="46482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8"/>
          <p:cNvSpPr txBox="1"/>
          <p:nvPr/>
        </p:nvSpPr>
        <p:spPr>
          <a:xfrm>
            <a:off x="1981200" y="4724400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8"/>
          <p:cNvSpPr txBox="1"/>
          <p:nvPr/>
        </p:nvSpPr>
        <p:spPr>
          <a:xfrm>
            <a:off x="3733800" y="4648200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9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Identifying Different Applications</a:t>
            </a:r>
            <a:endParaRPr/>
          </a:p>
        </p:txBody>
      </p:sp>
      <p:sp>
        <p:nvSpPr>
          <p:cNvPr id="481" name="Google Shape;481;p39"/>
          <p:cNvSpPr txBox="1"/>
          <p:nvPr>
            <p:ph idx="1" type="body"/>
          </p:nvPr>
        </p:nvSpPr>
        <p:spPr>
          <a:xfrm>
            <a:off x="457200" y="55626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Port Numbers</a:t>
            </a:r>
            <a:endParaRPr/>
          </a:p>
        </p:txBody>
      </p:sp>
      <p:pic>
        <p:nvPicPr>
          <p:cNvPr id="482" name="Google Shape;48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43000"/>
            <a:ext cx="7772400" cy="448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609600" y="1295400"/>
            <a:ext cx="800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Task of communication broken up into </a:t>
            </a: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layers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928048" y="3508375"/>
            <a:ext cx="2353314" cy="221615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Communication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Task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4"/>
          <p:cNvCxnSpPr/>
          <p:nvPr/>
        </p:nvCxnSpPr>
        <p:spPr>
          <a:xfrm>
            <a:off x="3419475" y="4597400"/>
            <a:ext cx="1503362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p4"/>
          <p:cNvSpPr txBox="1"/>
          <p:nvPr/>
        </p:nvSpPr>
        <p:spPr>
          <a:xfrm>
            <a:off x="5468937" y="3216275"/>
            <a:ext cx="1341437" cy="1065212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468937" y="4008437"/>
            <a:ext cx="1341437" cy="1065212"/>
          </a:xfrm>
          <a:prstGeom prst="rect">
            <a:avLst/>
          </a:prstGeom>
          <a:solidFill>
            <a:srgbClr val="993366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5468937" y="4799012"/>
            <a:ext cx="1341437" cy="1065212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7172325" y="3646487"/>
            <a:ext cx="1181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7173912" y="4438650"/>
            <a:ext cx="1181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7173912" y="5216525"/>
            <a:ext cx="1181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1447800" y="241300"/>
            <a:ext cx="20399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Layering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0"/>
          <p:cNvSpPr txBox="1"/>
          <p:nvPr/>
        </p:nvSpPr>
        <p:spPr>
          <a:xfrm>
            <a:off x="533400" y="1371600"/>
            <a:ext cx="7924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define multiple processes running in a computer.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16-bit in 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40"/>
          <p:cNvSpPr txBox="1"/>
          <p:nvPr/>
        </p:nvSpPr>
        <p:spPr>
          <a:xfrm>
            <a:off x="304800" y="3951287"/>
            <a:ext cx="8382000" cy="19319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800"/>
              <a:buFont typeface="Times New Roman"/>
              <a:buNone/>
            </a:pPr>
            <a:r>
              <a:rPr b="1" i="0" lang="en-US" sz="4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16-bit port address represented </a:t>
            </a:r>
            <a:br>
              <a:rPr b="1" i="0" lang="en-US" sz="3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one single number.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762000" y="304800"/>
            <a:ext cx="2740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Port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1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Function: Connection Control</a:t>
            </a:r>
            <a:endParaRPr/>
          </a:p>
        </p:txBody>
      </p:sp>
      <p:sp>
        <p:nvSpPr>
          <p:cNvPr id="497" name="Google Shape;497;p41"/>
          <p:cNvSpPr txBox="1"/>
          <p:nvPr>
            <p:ph idx="1" type="body"/>
          </p:nvPr>
        </p:nvSpPr>
        <p:spPr>
          <a:xfrm>
            <a:off x="685800" y="12954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98" name="Google Shape;49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81200"/>
            <a:ext cx="7623175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1"/>
          <p:cNvSpPr txBox="1"/>
          <p:nvPr/>
        </p:nvSpPr>
        <p:spPr>
          <a:xfrm>
            <a:off x="1676400" y="1600200"/>
            <a:ext cx="5334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41"/>
          <p:cNvSpPr txBox="1"/>
          <p:nvPr/>
        </p:nvSpPr>
        <p:spPr>
          <a:xfrm>
            <a:off x="1143000" y="1676400"/>
            <a:ext cx="1600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Are you up?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1"/>
          <p:cNvSpPr txBox="1"/>
          <p:nvPr/>
        </p:nvSpPr>
        <p:spPr>
          <a:xfrm>
            <a:off x="6248400" y="1676400"/>
            <a:ext cx="5334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2" name="Google Shape;502;p41"/>
          <p:cNvSpPr txBox="1"/>
          <p:nvPr/>
        </p:nvSpPr>
        <p:spPr>
          <a:xfrm>
            <a:off x="6096000" y="1676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1"/>
          <p:cNvSpPr txBox="1"/>
          <p:nvPr/>
        </p:nvSpPr>
        <p:spPr>
          <a:xfrm>
            <a:off x="1524000" y="2209800"/>
            <a:ext cx="381000" cy="304800"/>
          </a:xfrm>
          <a:prstGeom prst="rect">
            <a:avLst/>
          </a:prstGeom>
          <a:solidFill>
            <a:schemeClr val="accent2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4" name="Google Shape;504;p41"/>
          <p:cNvSpPr txBox="1"/>
          <p:nvPr/>
        </p:nvSpPr>
        <p:spPr>
          <a:xfrm>
            <a:off x="1828800" y="2209800"/>
            <a:ext cx="381000" cy="304800"/>
          </a:xfrm>
          <a:prstGeom prst="rect">
            <a:avLst/>
          </a:prstGeom>
          <a:solidFill>
            <a:schemeClr val="accent2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5" name="Google Shape;505;p41"/>
          <p:cNvSpPr txBox="1"/>
          <p:nvPr/>
        </p:nvSpPr>
        <p:spPr>
          <a:xfrm>
            <a:off x="2057400" y="2209800"/>
            <a:ext cx="381000" cy="304800"/>
          </a:xfrm>
          <a:prstGeom prst="rect">
            <a:avLst/>
          </a:prstGeom>
          <a:solidFill>
            <a:schemeClr val="accent2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6" name="Google Shape;506;p41"/>
          <p:cNvSpPr txBox="1"/>
          <p:nvPr/>
        </p:nvSpPr>
        <p:spPr>
          <a:xfrm>
            <a:off x="1524000" y="21336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2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Function: Flow Control</a:t>
            </a:r>
            <a:endParaRPr/>
          </a:p>
        </p:txBody>
      </p:sp>
      <p:sp>
        <p:nvSpPr>
          <p:cNvPr id="513" name="Google Shape;513;p42"/>
          <p:cNvSpPr txBox="1"/>
          <p:nvPr>
            <p:ph idx="1" type="body"/>
          </p:nvPr>
        </p:nvSpPr>
        <p:spPr>
          <a:xfrm>
            <a:off x="685800" y="12954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4" name="Google Shape;51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981200"/>
            <a:ext cx="8915400" cy="3668712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2"/>
          <p:cNvSpPr txBox="1"/>
          <p:nvPr/>
        </p:nvSpPr>
        <p:spPr>
          <a:xfrm>
            <a:off x="1524000" y="2209800"/>
            <a:ext cx="381000" cy="304800"/>
          </a:xfrm>
          <a:prstGeom prst="rect">
            <a:avLst/>
          </a:prstGeom>
          <a:solidFill>
            <a:schemeClr val="accent2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42"/>
          <p:cNvSpPr txBox="1"/>
          <p:nvPr/>
        </p:nvSpPr>
        <p:spPr>
          <a:xfrm>
            <a:off x="1828800" y="2209800"/>
            <a:ext cx="381000" cy="304800"/>
          </a:xfrm>
          <a:prstGeom prst="rect">
            <a:avLst/>
          </a:prstGeom>
          <a:solidFill>
            <a:schemeClr val="accent2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7" name="Google Shape;517;p42"/>
          <p:cNvSpPr txBox="1"/>
          <p:nvPr/>
        </p:nvSpPr>
        <p:spPr>
          <a:xfrm>
            <a:off x="2057400" y="2209800"/>
            <a:ext cx="381000" cy="304800"/>
          </a:xfrm>
          <a:prstGeom prst="rect">
            <a:avLst/>
          </a:prstGeom>
          <a:solidFill>
            <a:schemeClr val="accent2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8" name="Google Shape;518;p42"/>
          <p:cNvSpPr txBox="1"/>
          <p:nvPr/>
        </p:nvSpPr>
        <p:spPr>
          <a:xfrm>
            <a:off x="1524000" y="21336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914400" y="3276600"/>
            <a:ext cx="1143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7086600" y="3200400"/>
            <a:ext cx="1143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2"/>
          <p:cNvSpPr txBox="1"/>
          <p:nvPr/>
        </p:nvSpPr>
        <p:spPr>
          <a:xfrm>
            <a:off x="5638800" y="228600"/>
            <a:ext cx="28956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Host B has too many packets to process.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Buffer to store incoming packets overflows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2"/>
          <p:cNvSpPr txBox="1"/>
          <p:nvPr/>
        </p:nvSpPr>
        <p:spPr>
          <a:xfrm>
            <a:off x="6705600" y="2209800"/>
            <a:ext cx="5334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6553200" y="2209800"/>
            <a:ext cx="2057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Please send less packets.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3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Function: Error Control</a:t>
            </a:r>
            <a:endParaRPr/>
          </a:p>
        </p:txBody>
      </p:sp>
      <p:sp>
        <p:nvSpPr>
          <p:cNvPr id="530" name="Google Shape;530;p43"/>
          <p:cNvSpPr txBox="1"/>
          <p:nvPr>
            <p:ph idx="1" type="body"/>
          </p:nvPr>
        </p:nvSpPr>
        <p:spPr>
          <a:xfrm>
            <a:off x="685800" y="12954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31" name="Google Shape;53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981200"/>
            <a:ext cx="8915400" cy="3668712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3"/>
          <p:cNvSpPr txBox="1"/>
          <p:nvPr/>
        </p:nvSpPr>
        <p:spPr>
          <a:xfrm>
            <a:off x="1524000" y="2209800"/>
            <a:ext cx="381000" cy="304800"/>
          </a:xfrm>
          <a:prstGeom prst="rect">
            <a:avLst/>
          </a:prstGeom>
          <a:solidFill>
            <a:schemeClr val="accent2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43"/>
          <p:cNvSpPr txBox="1"/>
          <p:nvPr/>
        </p:nvSpPr>
        <p:spPr>
          <a:xfrm>
            <a:off x="1828800" y="2209800"/>
            <a:ext cx="381000" cy="304800"/>
          </a:xfrm>
          <a:prstGeom prst="rect">
            <a:avLst/>
          </a:prstGeom>
          <a:solidFill>
            <a:schemeClr val="accent2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4" name="Google Shape;534;p43"/>
          <p:cNvSpPr txBox="1"/>
          <p:nvPr/>
        </p:nvSpPr>
        <p:spPr>
          <a:xfrm>
            <a:off x="2057400" y="2209800"/>
            <a:ext cx="381000" cy="304800"/>
          </a:xfrm>
          <a:prstGeom prst="rect">
            <a:avLst/>
          </a:prstGeom>
          <a:solidFill>
            <a:schemeClr val="accent2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5" name="Google Shape;535;p43"/>
          <p:cNvSpPr txBox="1"/>
          <p:nvPr/>
        </p:nvSpPr>
        <p:spPr>
          <a:xfrm>
            <a:off x="1524000" y="21336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3"/>
          <p:cNvSpPr txBox="1"/>
          <p:nvPr/>
        </p:nvSpPr>
        <p:spPr>
          <a:xfrm>
            <a:off x="1066800" y="3200400"/>
            <a:ext cx="1143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3"/>
          <p:cNvSpPr txBox="1"/>
          <p:nvPr/>
        </p:nvSpPr>
        <p:spPr>
          <a:xfrm>
            <a:off x="7086600" y="3200400"/>
            <a:ext cx="1143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3"/>
          <p:cNvSpPr txBox="1"/>
          <p:nvPr/>
        </p:nvSpPr>
        <p:spPr>
          <a:xfrm>
            <a:off x="6705600" y="2209800"/>
            <a:ext cx="5334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9" name="Google Shape;539;p43"/>
          <p:cNvSpPr txBox="1"/>
          <p:nvPr/>
        </p:nvSpPr>
        <p:spPr>
          <a:xfrm>
            <a:off x="6172200" y="2209800"/>
            <a:ext cx="2057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Please send packet 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3"/>
          <p:cNvSpPr txBox="1"/>
          <p:nvPr/>
        </p:nvSpPr>
        <p:spPr>
          <a:xfrm>
            <a:off x="3352800" y="2743200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rgbClr val="00CC66"/>
                </a:solidFill>
                <a:latin typeface="Tahoma"/>
                <a:ea typeface="Tahoma"/>
                <a:cs typeface="Tahoma"/>
                <a:sym typeface="Tahoma"/>
              </a:rPr>
              <a:t>Lost in transition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3"/>
          <p:cNvSpPr txBox="1"/>
          <p:nvPr/>
        </p:nvSpPr>
        <p:spPr>
          <a:xfrm>
            <a:off x="3962400" y="2667000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2" name="Google Shape;542;p43"/>
          <p:cNvSpPr txBox="1"/>
          <p:nvPr/>
        </p:nvSpPr>
        <p:spPr>
          <a:xfrm>
            <a:off x="4038600" y="2438400"/>
            <a:ext cx="381000" cy="304800"/>
          </a:xfrm>
          <a:prstGeom prst="rect">
            <a:avLst/>
          </a:prstGeom>
          <a:solidFill>
            <a:schemeClr val="accent2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3" name="Google Shape;543;p43"/>
          <p:cNvSpPr txBox="1"/>
          <p:nvPr/>
        </p:nvSpPr>
        <p:spPr>
          <a:xfrm>
            <a:off x="4038600" y="2376487"/>
            <a:ext cx="533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3"/>
          <p:cNvSpPr txBox="1"/>
          <p:nvPr/>
        </p:nvSpPr>
        <p:spPr>
          <a:xfrm>
            <a:off x="2133600" y="2362200"/>
            <a:ext cx="381000" cy="304800"/>
          </a:xfrm>
          <a:prstGeom prst="rect">
            <a:avLst/>
          </a:prstGeom>
          <a:solidFill>
            <a:schemeClr val="accent2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" name="Google Shape;545;p43"/>
          <p:cNvSpPr txBox="1"/>
          <p:nvPr/>
        </p:nvSpPr>
        <p:spPr>
          <a:xfrm>
            <a:off x="6477000" y="1143000"/>
            <a:ext cx="381000" cy="304800"/>
          </a:xfrm>
          <a:prstGeom prst="rect">
            <a:avLst/>
          </a:prstGeom>
          <a:solidFill>
            <a:schemeClr val="accent2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6629400" y="1524000"/>
            <a:ext cx="381000" cy="304800"/>
          </a:xfrm>
          <a:prstGeom prst="rect">
            <a:avLst/>
          </a:prstGeom>
          <a:solidFill>
            <a:schemeClr val="accent2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3"/>
          <p:cNvSpPr txBox="1"/>
          <p:nvPr/>
        </p:nvSpPr>
        <p:spPr>
          <a:xfrm>
            <a:off x="7162800" y="1143000"/>
            <a:ext cx="1600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 have 1&amp;3, where is 2?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143000"/>
            <a:ext cx="7391400" cy="54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4"/>
          <p:cNvSpPr txBox="1"/>
          <p:nvPr/>
        </p:nvSpPr>
        <p:spPr>
          <a:xfrm>
            <a:off x="762000" y="228600"/>
            <a:ext cx="49101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Functions– Multiplexing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5"/>
          <p:cNvSpPr txBox="1"/>
          <p:nvPr/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2.#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5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5"/>
          <p:cNvSpPr txBox="1"/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562" name="Google Shape;562;p4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6"/>
          <p:cNvSpPr txBox="1"/>
          <p:nvPr/>
        </p:nvSpPr>
        <p:spPr>
          <a:xfrm>
            <a:off x="1143000" y="269875"/>
            <a:ext cx="298291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95400"/>
            <a:ext cx="8142287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6"/>
          <p:cNvSpPr txBox="1"/>
          <p:nvPr/>
        </p:nvSpPr>
        <p:spPr>
          <a:xfrm>
            <a:off x="228600" y="4724400"/>
            <a:ext cx="8534400" cy="11874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network layer is responsible for the delivery of  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individual packets from  the source host to the destination host.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7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sp>
        <p:nvSpPr>
          <p:cNvPr id="577" name="Google Shape;577;p47"/>
          <p:cNvSpPr txBox="1"/>
          <p:nvPr>
            <p:ph idx="1" type="body"/>
          </p:nvPr>
        </p:nvSpPr>
        <p:spPr>
          <a:xfrm>
            <a:off x="685800" y="12954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78" name="Google Shape;57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19200"/>
            <a:ext cx="5943600" cy="54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47"/>
          <p:cNvSpPr/>
          <p:nvPr/>
        </p:nvSpPr>
        <p:spPr>
          <a:xfrm>
            <a:off x="838200" y="1524000"/>
            <a:ext cx="2362200" cy="5334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0" name="Google Shape;580;p47"/>
          <p:cNvSpPr txBox="1"/>
          <p:nvPr/>
        </p:nvSpPr>
        <p:spPr>
          <a:xfrm>
            <a:off x="304800" y="34290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LAN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7"/>
          <p:cNvSpPr/>
          <p:nvPr/>
        </p:nvSpPr>
        <p:spPr>
          <a:xfrm>
            <a:off x="4953000" y="1219200"/>
            <a:ext cx="2971800" cy="22098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2" name="Google Shape;582;p47"/>
          <p:cNvSpPr txBox="1"/>
          <p:nvPr/>
        </p:nvSpPr>
        <p:spPr>
          <a:xfrm>
            <a:off x="7162800" y="22098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LAN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7"/>
          <p:cNvSpPr/>
          <p:nvPr/>
        </p:nvSpPr>
        <p:spPr>
          <a:xfrm>
            <a:off x="2971800" y="2209800"/>
            <a:ext cx="2971800" cy="3048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4" name="Google Shape;584;p47"/>
          <p:cNvSpPr txBox="1"/>
          <p:nvPr/>
        </p:nvSpPr>
        <p:spPr>
          <a:xfrm>
            <a:off x="7315200" y="49530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LAN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7"/>
          <p:cNvSpPr/>
          <p:nvPr/>
        </p:nvSpPr>
        <p:spPr>
          <a:xfrm>
            <a:off x="5334000" y="4114800"/>
            <a:ext cx="2971800" cy="22098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6" name="Google Shape;586;p47"/>
          <p:cNvSpPr txBox="1"/>
          <p:nvPr/>
        </p:nvSpPr>
        <p:spPr>
          <a:xfrm>
            <a:off x="2971800" y="48006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Interconnections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7"/>
          <p:cNvSpPr txBox="1"/>
          <p:nvPr/>
        </p:nvSpPr>
        <p:spPr>
          <a:xfrm>
            <a:off x="1295400" y="64008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7"/>
          <p:cNvSpPr txBox="1"/>
          <p:nvPr/>
        </p:nvSpPr>
        <p:spPr>
          <a:xfrm>
            <a:off x="6172200" y="60198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7"/>
          <p:cNvSpPr txBox="1"/>
          <p:nvPr/>
        </p:nvSpPr>
        <p:spPr>
          <a:xfrm>
            <a:off x="1524000" y="5638800"/>
            <a:ext cx="304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0" name="Google Shape;590;p47"/>
          <p:cNvSpPr txBox="1"/>
          <p:nvPr/>
        </p:nvSpPr>
        <p:spPr>
          <a:xfrm>
            <a:off x="3200400" y="27432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Google Shape;591;p47"/>
          <p:cNvCxnSpPr/>
          <p:nvPr/>
        </p:nvCxnSpPr>
        <p:spPr>
          <a:xfrm flipH="1" rot="10800000">
            <a:off x="3352800" y="2819400"/>
            <a:ext cx="304800" cy="45720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2" name="Google Shape;592;p47"/>
          <p:cNvSpPr txBox="1"/>
          <p:nvPr/>
        </p:nvSpPr>
        <p:spPr>
          <a:xfrm>
            <a:off x="3886200" y="35052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3" name="Google Shape;593;p47"/>
          <p:cNvCxnSpPr/>
          <p:nvPr/>
        </p:nvCxnSpPr>
        <p:spPr>
          <a:xfrm flipH="1" rot="10800000">
            <a:off x="3810000" y="3886200"/>
            <a:ext cx="609600" cy="7620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4" name="Google Shape;594;p47"/>
          <p:cNvSpPr txBox="1"/>
          <p:nvPr/>
        </p:nvSpPr>
        <p:spPr>
          <a:xfrm>
            <a:off x="3200400" y="3733800"/>
            <a:ext cx="304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5" name="Google Shape;595;p47"/>
          <p:cNvSpPr txBox="1"/>
          <p:nvPr/>
        </p:nvSpPr>
        <p:spPr>
          <a:xfrm>
            <a:off x="5257800" y="38100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6" name="Google Shape;596;p47"/>
          <p:cNvCxnSpPr/>
          <p:nvPr/>
        </p:nvCxnSpPr>
        <p:spPr>
          <a:xfrm flipH="1">
            <a:off x="5257800" y="3886200"/>
            <a:ext cx="381000" cy="53340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7" name="Google Shape;597;p47"/>
          <p:cNvSpPr txBox="1"/>
          <p:nvPr/>
        </p:nvSpPr>
        <p:spPr>
          <a:xfrm>
            <a:off x="4876800" y="26670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8" name="Google Shape;598;p47"/>
          <p:cNvCxnSpPr/>
          <p:nvPr/>
        </p:nvCxnSpPr>
        <p:spPr>
          <a:xfrm rot="10800000">
            <a:off x="4800600" y="2743200"/>
            <a:ext cx="304800" cy="38100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9" name="Google Shape;599;p47"/>
          <p:cNvSpPr txBox="1"/>
          <p:nvPr/>
        </p:nvSpPr>
        <p:spPr>
          <a:xfrm>
            <a:off x="5257800" y="3276600"/>
            <a:ext cx="304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0" name="Google Shape;600;p47"/>
          <p:cNvSpPr txBox="1"/>
          <p:nvPr/>
        </p:nvSpPr>
        <p:spPr>
          <a:xfrm>
            <a:off x="4495800" y="4800600"/>
            <a:ext cx="304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8"/>
          <p:cNvSpPr txBox="1"/>
          <p:nvPr/>
        </p:nvSpPr>
        <p:spPr>
          <a:xfrm>
            <a:off x="1066800" y="193675"/>
            <a:ext cx="62103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Source-to-destination delivery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8"/>
          <p:cNvSpPr txBox="1"/>
          <p:nvPr/>
        </p:nvSpPr>
        <p:spPr>
          <a:xfrm>
            <a:off x="228600" y="1295400"/>
            <a:ext cx="80010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Functions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Adds an address to identify sender and receiver hosts.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Decides which path to take.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48"/>
          <p:cNvPicPr preferRelativeResize="0"/>
          <p:nvPr/>
        </p:nvPicPr>
        <p:blipFill rotWithShape="1">
          <a:blip r:embed="rId3">
            <a:alphaModFix/>
          </a:blip>
          <a:srcRect b="36892" l="0" r="0" t="0"/>
          <a:stretch/>
        </p:blipFill>
        <p:spPr>
          <a:xfrm>
            <a:off x="990600" y="3124200"/>
            <a:ext cx="66294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8"/>
          <p:cNvSpPr/>
          <p:nvPr/>
        </p:nvSpPr>
        <p:spPr>
          <a:xfrm>
            <a:off x="1066800" y="3810000"/>
            <a:ext cx="838200" cy="10668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0" name="Google Shape;610;p48"/>
          <p:cNvSpPr txBox="1"/>
          <p:nvPr/>
        </p:nvSpPr>
        <p:spPr>
          <a:xfrm>
            <a:off x="1371600" y="45720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8"/>
          <p:cNvSpPr/>
          <p:nvPr/>
        </p:nvSpPr>
        <p:spPr>
          <a:xfrm>
            <a:off x="6705600" y="4495800"/>
            <a:ext cx="838200" cy="10668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2" name="Google Shape;612;p48"/>
          <p:cNvSpPr txBox="1"/>
          <p:nvPr/>
        </p:nvSpPr>
        <p:spPr>
          <a:xfrm>
            <a:off x="6858000" y="52578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8"/>
          <p:cNvSpPr txBox="1"/>
          <p:nvPr/>
        </p:nvSpPr>
        <p:spPr>
          <a:xfrm>
            <a:off x="1219200" y="3810000"/>
            <a:ext cx="3810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4" name="Google Shape;614;p48"/>
          <p:cNvSpPr txBox="1"/>
          <p:nvPr/>
        </p:nvSpPr>
        <p:spPr>
          <a:xfrm>
            <a:off x="3429000" y="22860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Adds Logical Addressing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8"/>
          <p:cNvSpPr txBox="1"/>
          <p:nvPr/>
        </p:nvSpPr>
        <p:spPr>
          <a:xfrm>
            <a:off x="5638800" y="27432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Routing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9"/>
          <p:cNvSpPr txBox="1"/>
          <p:nvPr/>
        </p:nvSpPr>
        <p:spPr>
          <a:xfrm>
            <a:off x="1066800" y="193675"/>
            <a:ext cx="62103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Source-to-destination delivery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9"/>
          <p:cNvSpPr txBox="1"/>
          <p:nvPr/>
        </p:nvSpPr>
        <p:spPr>
          <a:xfrm>
            <a:off x="5410200" y="1295400"/>
            <a:ext cx="3733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PDU is called </a:t>
            </a:r>
            <a:r>
              <a:rPr b="1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Packets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Common Network layer Protocol is called </a:t>
            </a:r>
            <a:r>
              <a:rPr b="1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Internet Protocol (IP)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3" name="Google Shape;62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19200"/>
            <a:ext cx="4953000" cy="470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Layers involving calling a friend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191000"/>
            <a:ext cx="1233487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600" y="4572000"/>
            <a:ext cx="1020762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1219200"/>
            <a:ext cx="7577137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400" y="2667000"/>
            <a:ext cx="7262812" cy="111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5000" y="4800600"/>
            <a:ext cx="51054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1000" y="2286000"/>
            <a:ext cx="8534400" cy="3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" y="3962400"/>
            <a:ext cx="8534400" cy="34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50"/>
          <p:cNvSpPr txBox="1"/>
          <p:nvPr/>
        </p:nvSpPr>
        <p:spPr>
          <a:xfrm>
            <a:off x="533400" y="1371600"/>
            <a:ext cx="8305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Universal address, each host uniquely defined.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32-bit address also known as </a:t>
            </a:r>
            <a:r>
              <a:rPr b="1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IP Address</a:t>
            </a:r>
            <a:r>
              <a:rPr b="0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Independent of underlying physical networks.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0" name="Google Shape;630;p50"/>
          <p:cNvSpPr txBox="1"/>
          <p:nvPr/>
        </p:nvSpPr>
        <p:spPr>
          <a:xfrm>
            <a:off x="1219200" y="317500"/>
            <a:ext cx="7162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Logical Addresses ::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0"/>
          <p:cNvSpPr txBox="1"/>
          <p:nvPr/>
        </p:nvSpPr>
        <p:spPr>
          <a:xfrm>
            <a:off x="304800" y="4495800"/>
            <a:ext cx="8382000" cy="150495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192.168.10.1</a:t>
            </a:r>
            <a:br>
              <a:rPr b="1" i="0" lang="en-US" sz="36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 bits written in dotted decimal notation. Each decimal represented by 8 bits.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1"/>
          <p:cNvSpPr txBox="1"/>
          <p:nvPr/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2.#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1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51"/>
          <p:cNvSpPr txBox="1"/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DATALINK LAYER</a:t>
            </a:r>
            <a:endParaRPr/>
          </a:p>
        </p:txBody>
      </p:sp>
      <p:sp>
        <p:nvSpPr>
          <p:cNvPr id="639" name="Google Shape;639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52"/>
          <p:cNvSpPr txBox="1"/>
          <p:nvPr/>
        </p:nvSpPr>
        <p:spPr>
          <a:xfrm>
            <a:off x="1447800" y="269875"/>
            <a:ext cx="30813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link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6" name="Google Shape;64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7848600" cy="26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52"/>
          <p:cNvSpPr txBox="1"/>
          <p:nvPr/>
        </p:nvSpPr>
        <p:spPr>
          <a:xfrm>
            <a:off x="228600" y="4495800"/>
            <a:ext cx="8534400" cy="946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data link layer is responsible for moving </a:t>
            </a:r>
            <a:br>
              <a:rPr b="1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frames from one hop (node) to the next.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53"/>
          <p:cNvSpPr txBox="1"/>
          <p:nvPr/>
        </p:nvSpPr>
        <p:spPr>
          <a:xfrm>
            <a:off x="304800" y="1295400"/>
            <a:ext cx="79248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Framing.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 Addressing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Access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4" name="Google Shape;654;p53"/>
          <p:cNvSpPr txBox="1"/>
          <p:nvPr/>
        </p:nvSpPr>
        <p:spPr>
          <a:xfrm>
            <a:off x="1219200" y="241300"/>
            <a:ext cx="54181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Functions-Data Link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53"/>
          <p:cNvSpPr txBox="1"/>
          <p:nvPr/>
        </p:nvSpPr>
        <p:spPr>
          <a:xfrm>
            <a:off x="762000" y="4572000"/>
            <a:ext cx="7173912" cy="579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Data Link Layer PDU is called </a:t>
            </a:r>
            <a:r>
              <a:rPr b="1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Frames</a:t>
            </a:r>
            <a:r>
              <a:rPr b="0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53"/>
          <p:cNvSpPr txBox="1"/>
          <p:nvPr/>
        </p:nvSpPr>
        <p:spPr>
          <a:xfrm>
            <a:off x="1254125" y="5486400"/>
            <a:ext cx="5984875" cy="579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Data Link Layer Protocol varies.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4"/>
          <p:cNvSpPr txBox="1"/>
          <p:nvPr/>
        </p:nvSpPr>
        <p:spPr>
          <a:xfrm>
            <a:off x="609600" y="304800"/>
            <a:ext cx="4197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Functions : Framing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54"/>
          <p:cNvSpPr/>
          <p:nvPr/>
        </p:nvSpPr>
        <p:spPr>
          <a:xfrm>
            <a:off x="3810000" y="1600200"/>
            <a:ext cx="304800" cy="106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4"/>
          <p:cNvSpPr txBox="1"/>
          <p:nvPr/>
        </p:nvSpPr>
        <p:spPr>
          <a:xfrm rot="5400000">
            <a:off x="3467100" y="2019300"/>
            <a:ext cx="990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4"/>
          <p:cNvSpPr txBox="1"/>
          <p:nvPr/>
        </p:nvSpPr>
        <p:spPr>
          <a:xfrm>
            <a:off x="2286000" y="3352800"/>
            <a:ext cx="3429000" cy="685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4"/>
          <p:cNvSpPr txBox="1"/>
          <p:nvPr/>
        </p:nvSpPr>
        <p:spPr>
          <a:xfrm>
            <a:off x="1295400" y="3352800"/>
            <a:ext cx="990600" cy="6858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4"/>
          <p:cNvSpPr/>
          <p:nvPr/>
        </p:nvSpPr>
        <p:spPr>
          <a:xfrm rot="5400000">
            <a:off x="3695700" y="1409700"/>
            <a:ext cx="533400" cy="3352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54"/>
          <p:cNvSpPr txBox="1"/>
          <p:nvPr/>
        </p:nvSpPr>
        <p:spPr>
          <a:xfrm rot="10800000">
            <a:off x="2299018" y="3164215"/>
            <a:ext cx="3326763" cy="188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4"/>
          <p:cNvSpPr/>
          <p:nvPr/>
        </p:nvSpPr>
        <p:spPr>
          <a:xfrm rot="-5400000">
            <a:off x="3619500" y="1714500"/>
            <a:ext cx="533400" cy="5181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0" name="Google Shape;670;p54"/>
          <p:cNvSpPr/>
          <p:nvPr/>
        </p:nvSpPr>
        <p:spPr>
          <a:xfrm>
            <a:off x="4191000" y="4419600"/>
            <a:ext cx="304800" cy="76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54"/>
          <p:cNvSpPr txBox="1"/>
          <p:nvPr/>
        </p:nvSpPr>
        <p:spPr>
          <a:xfrm rot="5400000">
            <a:off x="4000500" y="4686300"/>
            <a:ext cx="685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2" name="Google Shape;672;p54"/>
          <p:cNvSpPr txBox="1"/>
          <p:nvPr/>
        </p:nvSpPr>
        <p:spPr>
          <a:xfrm>
            <a:off x="6477000" y="3505200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Link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54"/>
          <p:cNvSpPr txBox="1"/>
          <p:nvPr/>
        </p:nvSpPr>
        <p:spPr>
          <a:xfrm>
            <a:off x="4419600" y="15240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From Network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54"/>
          <p:cNvSpPr txBox="1"/>
          <p:nvPr/>
        </p:nvSpPr>
        <p:spPr>
          <a:xfrm>
            <a:off x="5715000" y="3352800"/>
            <a:ext cx="762000" cy="685800"/>
          </a:xfrm>
          <a:prstGeom prst="rect">
            <a:avLst/>
          </a:prstGeom>
          <a:solidFill>
            <a:srgbClr val="9933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Trailer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54"/>
          <p:cNvSpPr txBox="1"/>
          <p:nvPr/>
        </p:nvSpPr>
        <p:spPr>
          <a:xfrm>
            <a:off x="2362200" y="55626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To Physical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5"/>
          <p:cNvSpPr txBox="1"/>
          <p:nvPr/>
        </p:nvSpPr>
        <p:spPr>
          <a:xfrm>
            <a:off x="1371600" y="269875"/>
            <a:ext cx="41878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Hop-to-hop delivery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2" name="Google Shape;68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71600"/>
            <a:ext cx="6781800" cy="499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56"/>
          <p:cNvSpPr txBox="1"/>
          <p:nvPr/>
        </p:nvSpPr>
        <p:spPr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9" name="Google Shape;689;p56"/>
          <p:cNvSpPr txBox="1"/>
          <p:nvPr/>
        </p:nvSpPr>
        <p:spPr>
          <a:xfrm>
            <a:off x="609600" y="171450"/>
            <a:ext cx="6172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Physical Address : MAC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56"/>
          <p:cNvSpPr txBox="1"/>
          <p:nvPr/>
        </p:nvSpPr>
        <p:spPr>
          <a:xfrm>
            <a:off x="914400" y="4114800"/>
            <a:ext cx="7239000" cy="107632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07:01:02:01:2C:4B</a:t>
            </a:r>
            <a:br>
              <a:rPr b="1" i="0" lang="en-US" sz="3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6"/>
          <p:cNvSpPr txBox="1"/>
          <p:nvPr/>
        </p:nvSpPr>
        <p:spPr>
          <a:xfrm>
            <a:off x="228600" y="5715000"/>
            <a:ext cx="8534400" cy="52863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known as </a:t>
            </a:r>
            <a:r>
              <a:rPr b="1" i="0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(Media Access Control) Address.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56"/>
          <p:cNvSpPr txBox="1"/>
          <p:nvPr/>
        </p:nvSpPr>
        <p:spPr>
          <a:xfrm>
            <a:off x="304800" y="1219200"/>
            <a:ext cx="8610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interface/port has an unique identifying number.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Given by manufacturer.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48 bits long, represented by 12 hexadecimal digits.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7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Addressing</a:t>
            </a:r>
            <a:endParaRPr/>
          </a:p>
        </p:txBody>
      </p:sp>
      <p:pic>
        <p:nvPicPr>
          <p:cNvPr id="699" name="Google Shape;69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3000"/>
            <a:ext cx="5867400" cy="53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57"/>
          <p:cNvSpPr txBox="1"/>
          <p:nvPr/>
        </p:nvSpPr>
        <p:spPr>
          <a:xfrm>
            <a:off x="609600" y="62484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57"/>
          <p:cNvSpPr txBox="1"/>
          <p:nvPr/>
        </p:nvSpPr>
        <p:spPr>
          <a:xfrm>
            <a:off x="5562600" y="60198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7"/>
          <p:cNvSpPr txBox="1"/>
          <p:nvPr/>
        </p:nvSpPr>
        <p:spPr>
          <a:xfrm>
            <a:off x="685800" y="5791200"/>
            <a:ext cx="685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3" name="Google Shape;703;p57"/>
          <p:cNvSpPr txBox="1"/>
          <p:nvPr/>
        </p:nvSpPr>
        <p:spPr>
          <a:xfrm>
            <a:off x="533400" y="5867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57"/>
          <p:cNvSpPr txBox="1"/>
          <p:nvPr/>
        </p:nvSpPr>
        <p:spPr>
          <a:xfrm>
            <a:off x="381000" y="5181600"/>
            <a:ext cx="1600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5" name="Google Shape;705;p57"/>
          <p:cNvCxnSpPr/>
          <p:nvPr/>
        </p:nvCxnSpPr>
        <p:spPr>
          <a:xfrm flipH="1">
            <a:off x="762000" y="5562600"/>
            <a:ext cx="76200" cy="38100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6" name="Google Shape;706;p57"/>
          <p:cNvSpPr txBox="1"/>
          <p:nvPr/>
        </p:nvSpPr>
        <p:spPr>
          <a:xfrm>
            <a:off x="1295400" y="5410200"/>
            <a:ext cx="190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MAC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7" name="Google Shape;707;p57"/>
          <p:cNvCxnSpPr/>
          <p:nvPr/>
        </p:nvCxnSpPr>
        <p:spPr>
          <a:xfrm flipH="1">
            <a:off x="1219200" y="5791200"/>
            <a:ext cx="304800" cy="22860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8" name="Google Shape;708;p57"/>
          <p:cNvSpPr txBox="1"/>
          <p:nvPr/>
        </p:nvSpPr>
        <p:spPr>
          <a:xfrm>
            <a:off x="838200" y="4191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7"/>
          <p:cNvSpPr txBox="1"/>
          <p:nvPr/>
        </p:nvSpPr>
        <p:spPr>
          <a:xfrm>
            <a:off x="2667000" y="2743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0" name="Google Shape;710;p57"/>
          <p:cNvCxnSpPr/>
          <p:nvPr/>
        </p:nvCxnSpPr>
        <p:spPr>
          <a:xfrm flipH="1">
            <a:off x="2895600" y="3048000"/>
            <a:ext cx="76200" cy="3810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1" name="Google Shape;711;p57"/>
          <p:cNvSpPr txBox="1"/>
          <p:nvPr/>
        </p:nvSpPr>
        <p:spPr>
          <a:xfrm>
            <a:off x="3124200" y="40386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2" name="Google Shape;712;p57"/>
          <p:cNvCxnSpPr/>
          <p:nvPr/>
        </p:nvCxnSpPr>
        <p:spPr>
          <a:xfrm rot="10800000">
            <a:off x="3429000" y="3581400"/>
            <a:ext cx="152400" cy="4572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3" name="Google Shape;713;p57"/>
          <p:cNvSpPr txBox="1"/>
          <p:nvPr/>
        </p:nvSpPr>
        <p:spPr>
          <a:xfrm>
            <a:off x="4191000" y="25908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p57"/>
          <p:cNvCxnSpPr/>
          <p:nvPr/>
        </p:nvCxnSpPr>
        <p:spPr>
          <a:xfrm>
            <a:off x="4572000" y="2895600"/>
            <a:ext cx="76200" cy="3810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5" name="Google Shape;715;p57"/>
          <p:cNvSpPr txBox="1"/>
          <p:nvPr/>
        </p:nvSpPr>
        <p:spPr>
          <a:xfrm>
            <a:off x="5334000" y="33528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p57"/>
          <p:cNvCxnSpPr/>
          <p:nvPr/>
        </p:nvCxnSpPr>
        <p:spPr>
          <a:xfrm rot="10800000">
            <a:off x="4800600" y="3581400"/>
            <a:ext cx="609600" cy="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7" name="Google Shape;717;p57"/>
          <p:cNvSpPr txBox="1"/>
          <p:nvPr/>
        </p:nvSpPr>
        <p:spPr>
          <a:xfrm>
            <a:off x="4648200" y="41148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8" name="Google Shape;718;p57"/>
          <p:cNvCxnSpPr/>
          <p:nvPr/>
        </p:nvCxnSpPr>
        <p:spPr>
          <a:xfrm flipH="1">
            <a:off x="4419600" y="4343400"/>
            <a:ext cx="304800" cy="1524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9" name="Google Shape;719;p57"/>
          <p:cNvSpPr txBox="1"/>
          <p:nvPr/>
        </p:nvSpPr>
        <p:spPr>
          <a:xfrm>
            <a:off x="6553200" y="5486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57"/>
          <p:cNvSpPr txBox="1"/>
          <p:nvPr/>
        </p:nvSpPr>
        <p:spPr>
          <a:xfrm>
            <a:off x="6858000" y="1219200"/>
            <a:ext cx="22860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IP Addresses –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Alphabets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 Addresses -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1" name="Google Shape;721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5867400"/>
            <a:ext cx="32004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57"/>
          <p:cNvSpPr txBox="1"/>
          <p:nvPr/>
        </p:nvSpPr>
        <p:spPr>
          <a:xfrm>
            <a:off x="3352800" y="59436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57"/>
          <p:cNvSpPr txBox="1"/>
          <p:nvPr/>
        </p:nvSpPr>
        <p:spPr>
          <a:xfrm>
            <a:off x="2971800" y="59436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57"/>
          <p:cNvSpPr txBox="1"/>
          <p:nvPr/>
        </p:nvSpPr>
        <p:spPr>
          <a:xfrm>
            <a:off x="2514600" y="5943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57"/>
          <p:cNvSpPr txBox="1"/>
          <p:nvPr/>
        </p:nvSpPr>
        <p:spPr>
          <a:xfrm>
            <a:off x="2057400" y="5943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57"/>
          <p:cNvSpPr txBox="1"/>
          <p:nvPr/>
        </p:nvSpPr>
        <p:spPr>
          <a:xfrm>
            <a:off x="1981200" y="6477000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   S     D  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57"/>
          <p:cNvSpPr/>
          <p:nvPr/>
        </p:nvSpPr>
        <p:spPr>
          <a:xfrm flipH="1" rot="5160000">
            <a:off x="3209925" y="5405437"/>
            <a:ext cx="298450" cy="609600"/>
          </a:xfrm>
          <a:prstGeom prst="rightBrace">
            <a:avLst>
              <a:gd fmla="val 8333" name="adj1"/>
              <a:gd fmla="val 9592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8" name="Google Shape;728;p57"/>
          <p:cNvSpPr/>
          <p:nvPr/>
        </p:nvSpPr>
        <p:spPr>
          <a:xfrm flipH="1" rot="5160000">
            <a:off x="2390775" y="5286375"/>
            <a:ext cx="317500" cy="838200"/>
          </a:xfrm>
          <a:prstGeom prst="rightBrace">
            <a:avLst>
              <a:gd fmla="val 8333" name="adj1"/>
              <a:gd fmla="val 8986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9" name="Google Shape;729;p57"/>
          <p:cNvSpPr txBox="1"/>
          <p:nvPr/>
        </p:nvSpPr>
        <p:spPr>
          <a:xfrm>
            <a:off x="3200400" y="5181600"/>
            <a:ext cx="1600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57"/>
          <p:cNvSpPr txBox="1"/>
          <p:nvPr/>
        </p:nvSpPr>
        <p:spPr>
          <a:xfrm>
            <a:off x="1600200" y="5181600"/>
            <a:ext cx="190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MAC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1" name="Google Shape;731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1295400"/>
            <a:ext cx="32004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57"/>
          <p:cNvSpPr txBox="1"/>
          <p:nvPr/>
        </p:nvSpPr>
        <p:spPr>
          <a:xfrm>
            <a:off x="3200400" y="13716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7"/>
          <p:cNvSpPr txBox="1"/>
          <p:nvPr/>
        </p:nvSpPr>
        <p:spPr>
          <a:xfrm>
            <a:off x="2819400" y="13716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57"/>
          <p:cNvSpPr txBox="1"/>
          <p:nvPr/>
        </p:nvSpPr>
        <p:spPr>
          <a:xfrm>
            <a:off x="2362200" y="1371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57"/>
          <p:cNvSpPr txBox="1"/>
          <p:nvPr/>
        </p:nvSpPr>
        <p:spPr>
          <a:xfrm>
            <a:off x="1905000" y="1371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6" name="Google Shape;73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3810000"/>
            <a:ext cx="32004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57"/>
          <p:cNvSpPr txBox="1"/>
          <p:nvPr/>
        </p:nvSpPr>
        <p:spPr>
          <a:xfrm>
            <a:off x="6705600" y="38862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57"/>
          <p:cNvSpPr txBox="1"/>
          <p:nvPr/>
        </p:nvSpPr>
        <p:spPr>
          <a:xfrm>
            <a:off x="6248400" y="39624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57"/>
          <p:cNvSpPr txBox="1"/>
          <p:nvPr/>
        </p:nvSpPr>
        <p:spPr>
          <a:xfrm>
            <a:off x="5715000" y="38862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57"/>
          <p:cNvSpPr txBox="1"/>
          <p:nvPr/>
        </p:nvSpPr>
        <p:spPr>
          <a:xfrm>
            <a:off x="7086600" y="38862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1" name="Google Shape;741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4648200"/>
            <a:ext cx="32004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57"/>
          <p:cNvSpPr txBox="1"/>
          <p:nvPr/>
        </p:nvSpPr>
        <p:spPr>
          <a:xfrm>
            <a:off x="6096000" y="47085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57"/>
          <p:cNvSpPr txBox="1"/>
          <p:nvPr/>
        </p:nvSpPr>
        <p:spPr>
          <a:xfrm>
            <a:off x="5715000" y="47244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7"/>
          <p:cNvSpPr txBox="1"/>
          <p:nvPr/>
        </p:nvSpPr>
        <p:spPr>
          <a:xfrm>
            <a:off x="5334000" y="4800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57"/>
          <p:cNvSpPr txBox="1"/>
          <p:nvPr/>
        </p:nvSpPr>
        <p:spPr>
          <a:xfrm>
            <a:off x="4495800" y="5318125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6" name="Google Shape;746;p57"/>
          <p:cNvCxnSpPr/>
          <p:nvPr/>
        </p:nvCxnSpPr>
        <p:spPr>
          <a:xfrm rot="10800000">
            <a:off x="4495800" y="4800600"/>
            <a:ext cx="228600" cy="6096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7" name="Google Shape;747;p57"/>
          <p:cNvSpPr txBox="1"/>
          <p:nvPr/>
        </p:nvSpPr>
        <p:spPr>
          <a:xfrm>
            <a:off x="4724400" y="4800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57"/>
          <p:cNvSpPr txBox="1"/>
          <p:nvPr/>
        </p:nvSpPr>
        <p:spPr>
          <a:xfrm>
            <a:off x="1600200" y="5791200"/>
            <a:ext cx="381000" cy="457200"/>
          </a:xfrm>
          <a:prstGeom prst="rect">
            <a:avLst/>
          </a:prstGeom>
          <a:solidFill>
            <a:srgbClr val="FF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9" name="Google Shape;749;p57"/>
          <p:cNvSpPr txBox="1"/>
          <p:nvPr/>
        </p:nvSpPr>
        <p:spPr>
          <a:xfrm>
            <a:off x="3124200" y="3352800"/>
            <a:ext cx="381000" cy="457200"/>
          </a:xfrm>
          <a:prstGeom prst="rect">
            <a:avLst/>
          </a:prstGeom>
          <a:solidFill>
            <a:srgbClr val="FF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0" name="Google Shape;750;p57"/>
          <p:cNvSpPr txBox="1"/>
          <p:nvPr/>
        </p:nvSpPr>
        <p:spPr>
          <a:xfrm>
            <a:off x="4800600" y="3048000"/>
            <a:ext cx="381000" cy="457200"/>
          </a:xfrm>
          <a:prstGeom prst="rect">
            <a:avLst/>
          </a:prstGeom>
          <a:solidFill>
            <a:srgbClr val="FF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1" name="Google Shape;751;p57"/>
          <p:cNvSpPr txBox="1"/>
          <p:nvPr/>
        </p:nvSpPr>
        <p:spPr>
          <a:xfrm>
            <a:off x="4038600" y="4495800"/>
            <a:ext cx="381000" cy="457200"/>
          </a:xfrm>
          <a:prstGeom prst="rect">
            <a:avLst/>
          </a:prstGeom>
          <a:solidFill>
            <a:srgbClr val="FF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8"/>
          <p:cNvSpPr txBox="1"/>
          <p:nvPr/>
        </p:nvSpPr>
        <p:spPr>
          <a:xfrm>
            <a:off x="1447800" y="269875"/>
            <a:ext cx="23923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Addressing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8" name="Google Shape;75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371600"/>
            <a:ext cx="6069012" cy="50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59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Addressing-Within the same network</a:t>
            </a:r>
            <a:endParaRPr/>
          </a:p>
        </p:txBody>
      </p:sp>
      <p:pic>
        <p:nvPicPr>
          <p:cNvPr id="765" name="Google Shape;76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43000"/>
            <a:ext cx="5867400" cy="53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59"/>
          <p:cNvSpPr txBox="1"/>
          <p:nvPr/>
        </p:nvSpPr>
        <p:spPr>
          <a:xfrm>
            <a:off x="533400" y="5867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59"/>
          <p:cNvSpPr txBox="1"/>
          <p:nvPr/>
        </p:nvSpPr>
        <p:spPr>
          <a:xfrm>
            <a:off x="685800" y="4403725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59"/>
          <p:cNvSpPr txBox="1"/>
          <p:nvPr/>
        </p:nvSpPr>
        <p:spPr>
          <a:xfrm>
            <a:off x="685800" y="2286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59"/>
          <p:cNvSpPr txBox="1"/>
          <p:nvPr/>
        </p:nvSpPr>
        <p:spPr>
          <a:xfrm>
            <a:off x="2667000" y="2819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C/13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0" name="Google Shape;770;p59"/>
          <p:cNvCxnSpPr/>
          <p:nvPr/>
        </p:nvCxnSpPr>
        <p:spPr>
          <a:xfrm flipH="1">
            <a:off x="2895600" y="3048000"/>
            <a:ext cx="76200" cy="3810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1" name="Google Shape;771;p59"/>
          <p:cNvSpPr txBox="1"/>
          <p:nvPr/>
        </p:nvSpPr>
        <p:spPr>
          <a:xfrm>
            <a:off x="990600" y="62484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59"/>
          <p:cNvSpPr txBox="1"/>
          <p:nvPr/>
        </p:nvSpPr>
        <p:spPr>
          <a:xfrm>
            <a:off x="533400" y="31242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3" name="Google Shape;77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5867400"/>
            <a:ext cx="32004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59"/>
          <p:cNvSpPr txBox="1"/>
          <p:nvPr/>
        </p:nvSpPr>
        <p:spPr>
          <a:xfrm>
            <a:off x="3657600" y="59436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59"/>
          <p:cNvSpPr txBox="1"/>
          <p:nvPr/>
        </p:nvSpPr>
        <p:spPr>
          <a:xfrm>
            <a:off x="2819400" y="5943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59"/>
          <p:cNvSpPr txBox="1"/>
          <p:nvPr/>
        </p:nvSpPr>
        <p:spPr>
          <a:xfrm>
            <a:off x="2362200" y="5943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9"/>
          <p:cNvSpPr txBox="1"/>
          <p:nvPr/>
        </p:nvSpPr>
        <p:spPr>
          <a:xfrm>
            <a:off x="3276600" y="59436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9"/>
          <p:cNvSpPr/>
          <p:nvPr/>
        </p:nvSpPr>
        <p:spPr>
          <a:xfrm>
            <a:off x="228600" y="1524000"/>
            <a:ext cx="2743200" cy="5334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9" name="Google Shape;779;p59"/>
          <p:cNvSpPr txBox="1"/>
          <p:nvPr/>
        </p:nvSpPr>
        <p:spPr>
          <a:xfrm>
            <a:off x="1295400" y="5486400"/>
            <a:ext cx="381000" cy="381000"/>
          </a:xfrm>
          <a:prstGeom prst="rect">
            <a:avLst/>
          </a:prstGeom>
          <a:solidFill>
            <a:srgbClr val="FF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0" name="Google Shape;780;p59"/>
          <p:cNvSpPr txBox="1"/>
          <p:nvPr/>
        </p:nvSpPr>
        <p:spPr>
          <a:xfrm>
            <a:off x="1600200" y="1600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9"/>
          <p:cNvSpPr txBox="1"/>
          <p:nvPr/>
        </p:nvSpPr>
        <p:spPr>
          <a:xfrm>
            <a:off x="6858000" y="1219200"/>
            <a:ext cx="22860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IP Addresses –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Alphabets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 Addresses -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>
            <p:ph type="title"/>
          </p:nvPr>
        </p:nvSpPr>
        <p:spPr>
          <a:xfrm>
            <a:off x="685800" y="152400"/>
            <a:ext cx="81454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Benefits of using a layered model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522287" y="1138237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find out the </a:t>
            </a:r>
            <a:r>
              <a:rPr b="0" i="0" lang="en-US" sz="2800" u="none">
                <a:solidFill>
                  <a:srgbClr val="7575D1"/>
                </a:solidFill>
                <a:latin typeface="Tahoma"/>
                <a:ea typeface="Tahoma"/>
                <a:cs typeface="Tahoma"/>
                <a:sym typeface="Tahoma"/>
              </a:rPr>
              <a:t>fault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easily.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Changes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one layer do not affect other layers.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Have </a:t>
            </a:r>
            <a:r>
              <a:rPr b="0" i="0" lang="en-US" sz="280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defined information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they act upon.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311525"/>
            <a:ext cx="5943600" cy="35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0"/>
          <p:cNvSpPr txBox="1"/>
          <p:nvPr/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2.#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60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60"/>
          <p:cNvSpPr txBox="1"/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PHYSICAL LAYER</a:t>
            </a:r>
            <a:endParaRPr/>
          </a:p>
        </p:txBody>
      </p:sp>
      <p:sp>
        <p:nvSpPr>
          <p:cNvPr id="789" name="Google Shape;789;p6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61"/>
          <p:cNvSpPr txBox="1"/>
          <p:nvPr/>
        </p:nvSpPr>
        <p:spPr>
          <a:xfrm>
            <a:off x="1295400" y="220662"/>
            <a:ext cx="3201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Physical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6" name="Google Shape;79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19200"/>
            <a:ext cx="7715250" cy="2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61"/>
          <p:cNvSpPr txBox="1"/>
          <p:nvPr/>
        </p:nvSpPr>
        <p:spPr>
          <a:xfrm>
            <a:off x="457200" y="4953000"/>
            <a:ext cx="8229600" cy="946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physical layer is responsible for movements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 bits from one hop (node) to the next.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62"/>
          <p:cNvSpPr txBox="1"/>
          <p:nvPr/>
        </p:nvSpPr>
        <p:spPr>
          <a:xfrm>
            <a:off x="228600" y="1219200"/>
            <a:ext cx="487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 Characteristics of interfaces and medium.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Representation of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Synchronization of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2"/>
          <p:cNvSpPr txBox="1"/>
          <p:nvPr/>
        </p:nvSpPr>
        <p:spPr>
          <a:xfrm>
            <a:off x="457200" y="304800"/>
            <a:ext cx="51196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Functions-Physical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5" name="Google Shape;80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524000"/>
            <a:ext cx="3714750" cy="197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3886200"/>
            <a:ext cx="4038600" cy="20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63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Functions-Physical Layer </a:t>
            </a:r>
            <a:endParaRPr/>
          </a:p>
        </p:txBody>
      </p:sp>
      <p:sp>
        <p:nvSpPr>
          <p:cNvPr id="813" name="Google Shape;813;p63"/>
          <p:cNvSpPr txBox="1"/>
          <p:nvPr/>
        </p:nvSpPr>
        <p:spPr>
          <a:xfrm>
            <a:off x="304800" y="1371600"/>
            <a:ext cx="4572000" cy="501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192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 Topology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7790" lvl="1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7790" lvl="1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Ring etc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192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Transmission Modes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7790" lvl="1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7790" lvl="1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Half Duplex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7790" lvl="1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 Duplex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4" name="Google Shape;81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1600200"/>
            <a:ext cx="191452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1600200"/>
            <a:ext cx="2971800" cy="230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5800" y="4333875"/>
            <a:ext cx="30861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4"/>
          <p:cNvSpPr txBox="1"/>
          <p:nvPr/>
        </p:nvSpPr>
        <p:spPr>
          <a:xfrm>
            <a:off x="533400" y="304800"/>
            <a:ext cx="49688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 of OSI 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3" name="Google Shape;82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087" y="1752600"/>
            <a:ext cx="8570912" cy="39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65"/>
          <p:cNvSpPr txBox="1"/>
          <p:nvPr>
            <p:ph idx="1" type="body"/>
          </p:nvPr>
        </p:nvSpPr>
        <p:spPr>
          <a:xfrm>
            <a:off x="457200" y="47244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PDUs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Encapsulation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Headers and trailers</a:t>
            </a:r>
            <a:endParaRPr/>
          </a:p>
        </p:txBody>
      </p:sp>
      <p:pic>
        <p:nvPicPr>
          <p:cNvPr id="830" name="Google Shape;83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143000"/>
            <a:ext cx="5029200" cy="36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65"/>
          <p:cNvSpPr txBox="1"/>
          <p:nvPr/>
        </p:nvSpPr>
        <p:spPr>
          <a:xfrm>
            <a:off x="1524000" y="320675"/>
            <a:ext cx="209391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66"/>
          <p:cNvSpPr txBox="1"/>
          <p:nvPr/>
        </p:nvSpPr>
        <p:spPr>
          <a:xfrm>
            <a:off x="1066800" y="317500"/>
            <a:ext cx="1574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TCP/IP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66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9" name="Google Shape;839;p66"/>
          <p:cNvSpPr txBox="1"/>
          <p:nvPr/>
        </p:nvSpPr>
        <p:spPr>
          <a:xfrm>
            <a:off x="457200" y="1143000"/>
            <a:ext cx="8077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Developed by the US Defense Advanced Research Project Agency (DARPA) for its packet switched network (ARPANET)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Used by the global Internet.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 Facto Standard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0" name="Google Shape;840;p66"/>
          <p:cNvCxnSpPr/>
          <p:nvPr/>
        </p:nvCxnSpPr>
        <p:spPr>
          <a:xfrm>
            <a:off x="3124200" y="3886200"/>
            <a:ext cx="1447800" cy="45720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1" name="Google Shape;841;p66"/>
          <p:cNvCxnSpPr/>
          <p:nvPr/>
        </p:nvCxnSpPr>
        <p:spPr>
          <a:xfrm flipH="1" rot="10800000">
            <a:off x="2971800" y="4343400"/>
            <a:ext cx="1600200" cy="53340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42" name="Google Shape;84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581400"/>
            <a:ext cx="1620837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581400"/>
            <a:ext cx="1504950" cy="2847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4" name="Google Shape;844;p66"/>
          <p:cNvCxnSpPr/>
          <p:nvPr/>
        </p:nvCxnSpPr>
        <p:spPr>
          <a:xfrm>
            <a:off x="3124200" y="5105400"/>
            <a:ext cx="1524000" cy="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5" name="Google Shape;845;p66"/>
          <p:cNvCxnSpPr/>
          <p:nvPr/>
        </p:nvCxnSpPr>
        <p:spPr>
          <a:xfrm>
            <a:off x="3124200" y="5486400"/>
            <a:ext cx="15240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6" name="Google Shape;846;p66"/>
          <p:cNvCxnSpPr/>
          <p:nvPr/>
        </p:nvCxnSpPr>
        <p:spPr>
          <a:xfrm>
            <a:off x="3048000" y="5791200"/>
            <a:ext cx="1524000" cy="3048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7" name="Google Shape;847;p66"/>
          <p:cNvCxnSpPr/>
          <p:nvPr/>
        </p:nvCxnSpPr>
        <p:spPr>
          <a:xfrm flipH="1" rot="10800000">
            <a:off x="3048000" y="6096000"/>
            <a:ext cx="1524000" cy="228600"/>
          </a:xfrm>
          <a:prstGeom prst="straightConnector1">
            <a:avLst/>
          </a:prstGeom>
          <a:noFill/>
          <a:ln cap="flat" cmpd="sng" w="38100">
            <a:solidFill>
              <a:srgbClr val="66006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67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TCP/IP Encapsulation</a:t>
            </a:r>
            <a:endParaRPr/>
          </a:p>
        </p:txBody>
      </p:sp>
      <p:pic>
        <p:nvPicPr>
          <p:cNvPr id="854" name="Google Shape;85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447800"/>
            <a:ext cx="6805612" cy="46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68"/>
          <p:cNvSpPr txBox="1"/>
          <p:nvPr/>
        </p:nvSpPr>
        <p:spPr>
          <a:xfrm>
            <a:off x="1219200" y="346075"/>
            <a:ext cx="47291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TCP/IP and 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1" name="Google Shape;86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0"/>
            <a:ext cx="7532687" cy="500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69"/>
          <p:cNvSpPr txBox="1"/>
          <p:nvPr/>
        </p:nvSpPr>
        <p:spPr>
          <a:xfrm>
            <a:off x="1295400" y="241300"/>
            <a:ext cx="444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Addressing 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69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9" name="Google Shape;869;p69"/>
          <p:cNvSpPr txBox="1"/>
          <p:nvPr/>
        </p:nvSpPr>
        <p:spPr>
          <a:xfrm>
            <a:off x="533400" y="13716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Four levels of addresses are used in an internet employing the TCP/IP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0" name="Google Shape;87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200400"/>
            <a:ext cx="7834312" cy="19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Rules that govern communications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655637" y="1143000"/>
            <a:ext cx="7940675" cy="532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protocol is a set of predetermined rules.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communicated??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it is communicated??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it is communicated??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367087"/>
            <a:ext cx="5334000" cy="321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/>
          <p:nvPr/>
        </p:nvSpPr>
        <p:spPr>
          <a:xfrm>
            <a:off x="1219200" y="4419600"/>
            <a:ext cx="2057400" cy="685800"/>
          </a:xfrm>
          <a:prstGeom prst="ellipse">
            <a:avLst/>
          </a:prstGeom>
          <a:noFill/>
          <a:ln cap="flat" cmpd="sng" w="317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70"/>
          <p:cNvSpPr txBox="1"/>
          <p:nvPr/>
        </p:nvSpPr>
        <p:spPr>
          <a:xfrm>
            <a:off x="609600" y="304800"/>
            <a:ext cx="74866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Relationship of layers and addresses in TCP/IP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7" name="Google Shape;87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66825"/>
            <a:ext cx="7467600" cy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70"/>
          <p:cNvSpPr txBox="1"/>
          <p:nvPr/>
        </p:nvSpPr>
        <p:spPr>
          <a:xfrm>
            <a:off x="6629400" y="3962400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70"/>
          <p:cNvSpPr txBox="1"/>
          <p:nvPr/>
        </p:nvSpPr>
        <p:spPr>
          <a:xfrm>
            <a:off x="6629400" y="5486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MAC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71"/>
          <p:cNvSpPr txBox="1"/>
          <p:nvPr/>
        </p:nvSpPr>
        <p:spPr>
          <a:xfrm>
            <a:off x="533400" y="1371600"/>
            <a:ext cx="8229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having user friendly addresses.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Email addresses or URLs.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john@gmail.com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john@gmail.com or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www.bracu.ac.bd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are converted into corresponding port and logical addresses by the sending computer.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6" name="Google Shape;886;p71"/>
          <p:cNvSpPr txBox="1"/>
          <p:nvPr/>
        </p:nvSpPr>
        <p:spPr>
          <a:xfrm>
            <a:off x="1219200" y="317500"/>
            <a:ext cx="38941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Specific 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2" name="Google Shape;89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68387"/>
            <a:ext cx="6248400" cy="5713412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72"/>
          <p:cNvSpPr txBox="1"/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Addressing Review</a:t>
            </a:r>
            <a:endParaRPr/>
          </a:p>
        </p:txBody>
      </p:sp>
      <p:sp>
        <p:nvSpPr>
          <p:cNvPr id="894" name="Google Shape;894;p72"/>
          <p:cNvSpPr txBox="1"/>
          <p:nvPr/>
        </p:nvSpPr>
        <p:spPr>
          <a:xfrm>
            <a:off x="838200" y="6461125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72"/>
          <p:cNvSpPr txBox="1"/>
          <p:nvPr/>
        </p:nvSpPr>
        <p:spPr>
          <a:xfrm>
            <a:off x="5638800" y="61722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72"/>
          <p:cNvSpPr txBox="1"/>
          <p:nvPr/>
        </p:nvSpPr>
        <p:spPr>
          <a:xfrm>
            <a:off x="685800" y="5791200"/>
            <a:ext cx="685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7" name="Google Shape;897;p72"/>
          <p:cNvSpPr txBox="1"/>
          <p:nvPr/>
        </p:nvSpPr>
        <p:spPr>
          <a:xfrm>
            <a:off x="533400" y="5867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72"/>
          <p:cNvSpPr txBox="1"/>
          <p:nvPr/>
        </p:nvSpPr>
        <p:spPr>
          <a:xfrm>
            <a:off x="381000" y="5181600"/>
            <a:ext cx="1600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9" name="Google Shape;899;p72"/>
          <p:cNvCxnSpPr/>
          <p:nvPr/>
        </p:nvCxnSpPr>
        <p:spPr>
          <a:xfrm flipH="1">
            <a:off x="762000" y="5562600"/>
            <a:ext cx="76200" cy="38100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0" name="Google Shape;900;p72"/>
          <p:cNvSpPr txBox="1"/>
          <p:nvPr/>
        </p:nvSpPr>
        <p:spPr>
          <a:xfrm>
            <a:off x="1295400" y="5410200"/>
            <a:ext cx="190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MAC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1" name="Google Shape;901;p72"/>
          <p:cNvCxnSpPr/>
          <p:nvPr/>
        </p:nvCxnSpPr>
        <p:spPr>
          <a:xfrm flipH="1">
            <a:off x="1219200" y="5791200"/>
            <a:ext cx="304800" cy="2286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2" name="Google Shape;902;p72"/>
          <p:cNvSpPr txBox="1"/>
          <p:nvPr/>
        </p:nvSpPr>
        <p:spPr>
          <a:xfrm>
            <a:off x="838200" y="4191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72"/>
          <p:cNvSpPr txBox="1"/>
          <p:nvPr/>
        </p:nvSpPr>
        <p:spPr>
          <a:xfrm>
            <a:off x="2667000" y="2743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4" name="Google Shape;904;p72"/>
          <p:cNvCxnSpPr/>
          <p:nvPr/>
        </p:nvCxnSpPr>
        <p:spPr>
          <a:xfrm flipH="1">
            <a:off x="2895600" y="3048000"/>
            <a:ext cx="76200" cy="3810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5" name="Google Shape;905;p72"/>
          <p:cNvSpPr txBox="1"/>
          <p:nvPr/>
        </p:nvSpPr>
        <p:spPr>
          <a:xfrm>
            <a:off x="3124200" y="40386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6" name="Google Shape;906;p72"/>
          <p:cNvCxnSpPr/>
          <p:nvPr/>
        </p:nvCxnSpPr>
        <p:spPr>
          <a:xfrm rot="10800000">
            <a:off x="3429000" y="3581400"/>
            <a:ext cx="152400" cy="4572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7" name="Google Shape;907;p72"/>
          <p:cNvSpPr txBox="1"/>
          <p:nvPr/>
        </p:nvSpPr>
        <p:spPr>
          <a:xfrm>
            <a:off x="4191000" y="25908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8" name="Google Shape;908;p72"/>
          <p:cNvCxnSpPr/>
          <p:nvPr/>
        </p:nvCxnSpPr>
        <p:spPr>
          <a:xfrm>
            <a:off x="4572000" y="2895600"/>
            <a:ext cx="76200" cy="3810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9" name="Google Shape;909;p72"/>
          <p:cNvSpPr txBox="1"/>
          <p:nvPr/>
        </p:nvSpPr>
        <p:spPr>
          <a:xfrm>
            <a:off x="5334000" y="33528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0" name="Google Shape;910;p72"/>
          <p:cNvCxnSpPr/>
          <p:nvPr/>
        </p:nvCxnSpPr>
        <p:spPr>
          <a:xfrm rot="10800000">
            <a:off x="4800600" y="3581400"/>
            <a:ext cx="609600" cy="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1" name="Google Shape;911;p72"/>
          <p:cNvSpPr txBox="1"/>
          <p:nvPr/>
        </p:nvSpPr>
        <p:spPr>
          <a:xfrm>
            <a:off x="4800600" y="4267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2" name="Google Shape;912;p72"/>
          <p:cNvCxnSpPr/>
          <p:nvPr/>
        </p:nvCxnSpPr>
        <p:spPr>
          <a:xfrm flipH="1">
            <a:off x="4419600" y="4495800"/>
            <a:ext cx="381000" cy="2286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3" name="Google Shape;913;p72"/>
          <p:cNvSpPr txBox="1"/>
          <p:nvPr/>
        </p:nvSpPr>
        <p:spPr>
          <a:xfrm>
            <a:off x="6781800" y="5867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72"/>
          <p:cNvSpPr txBox="1"/>
          <p:nvPr/>
        </p:nvSpPr>
        <p:spPr>
          <a:xfrm>
            <a:off x="6858000" y="1219200"/>
            <a:ext cx="22860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IP Addresses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Capital Alphabets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MAC Addresses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Port Numbers-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Small Alphabets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72"/>
          <p:cNvSpPr txBox="1"/>
          <p:nvPr/>
        </p:nvSpPr>
        <p:spPr>
          <a:xfrm>
            <a:off x="4495800" y="5318125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20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6" name="Google Shape;916;p72"/>
          <p:cNvCxnSpPr/>
          <p:nvPr/>
        </p:nvCxnSpPr>
        <p:spPr>
          <a:xfrm rot="10800000">
            <a:off x="4572000" y="4953000"/>
            <a:ext cx="152400" cy="45720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7" name="Google Shape;917;p72"/>
          <p:cNvSpPr txBox="1"/>
          <p:nvPr/>
        </p:nvSpPr>
        <p:spPr>
          <a:xfrm>
            <a:off x="2057400" y="5943600"/>
            <a:ext cx="5334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Tahoma"/>
              <a:buNone/>
            </a:pPr>
            <a:r>
              <a:rPr b="1" i="0" lang="en-US" sz="1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72"/>
          <p:cNvSpPr txBox="1"/>
          <p:nvPr/>
        </p:nvSpPr>
        <p:spPr>
          <a:xfrm>
            <a:off x="2819400" y="5943600"/>
            <a:ext cx="533400" cy="533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Tahoma"/>
              <a:buNone/>
            </a:pPr>
            <a:r>
              <a:rPr b="1" i="0" lang="en-US" sz="1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9" name="Google Shape;919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143000"/>
            <a:ext cx="4619625" cy="693737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72"/>
          <p:cNvSpPr txBox="1"/>
          <p:nvPr/>
        </p:nvSpPr>
        <p:spPr>
          <a:xfrm>
            <a:off x="6781800" y="5181600"/>
            <a:ext cx="5334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Tahoma"/>
              <a:buNone/>
            </a:pPr>
            <a:r>
              <a:rPr b="1" i="0" lang="en-US" sz="1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72"/>
          <p:cNvSpPr txBox="1"/>
          <p:nvPr/>
        </p:nvSpPr>
        <p:spPr>
          <a:xfrm>
            <a:off x="2970212" y="1271587"/>
            <a:ext cx="3222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72"/>
          <p:cNvSpPr txBox="1"/>
          <p:nvPr/>
        </p:nvSpPr>
        <p:spPr>
          <a:xfrm>
            <a:off x="3352800" y="1219200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72"/>
          <p:cNvSpPr txBox="1"/>
          <p:nvPr/>
        </p:nvSpPr>
        <p:spPr>
          <a:xfrm>
            <a:off x="2438400" y="1219200"/>
            <a:ext cx="341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72"/>
          <p:cNvSpPr txBox="1"/>
          <p:nvPr/>
        </p:nvSpPr>
        <p:spPr>
          <a:xfrm>
            <a:off x="1981200" y="1219200"/>
            <a:ext cx="3889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72"/>
          <p:cNvSpPr txBox="1"/>
          <p:nvPr/>
        </p:nvSpPr>
        <p:spPr>
          <a:xfrm>
            <a:off x="1295400" y="1295400"/>
            <a:ext cx="476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72"/>
          <p:cNvSpPr txBox="1"/>
          <p:nvPr/>
        </p:nvSpPr>
        <p:spPr>
          <a:xfrm>
            <a:off x="742950" y="1233487"/>
            <a:ext cx="476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72"/>
          <p:cNvSpPr txBox="1"/>
          <p:nvPr/>
        </p:nvSpPr>
        <p:spPr>
          <a:xfrm>
            <a:off x="838200" y="1905000"/>
            <a:ext cx="449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000" u="none" cap="none" strike="noStrike">
                <a:solidFill>
                  <a:srgbClr val="660066"/>
                </a:solidFill>
                <a:latin typeface="Tahoma"/>
                <a:ea typeface="Tahoma"/>
                <a:cs typeface="Tahoma"/>
                <a:sym typeface="Tahoma"/>
              </a:rPr>
              <a:t>D   S     D     S     D  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7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73"/>
          <p:cNvSpPr txBox="1"/>
          <p:nvPr/>
        </p:nvSpPr>
        <p:spPr>
          <a:xfrm>
            <a:off x="685800" y="269875"/>
            <a:ext cx="5181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Addressing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4" name="Google Shape;93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066800"/>
            <a:ext cx="5486400" cy="4113212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73"/>
          <p:cNvSpPr txBox="1"/>
          <p:nvPr/>
        </p:nvSpPr>
        <p:spPr>
          <a:xfrm>
            <a:off x="609600" y="5410200"/>
            <a:ext cx="8077200" cy="13731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Although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physical addresses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change from hop to hop,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logical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port addresses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remain the same from the source to destination.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4"/>
          <p:cNvSpPr txBox="1"/>
          <p:nvPr/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2.#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74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74"/>
          <p:cNvSpPr txBox="1"/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ahoma"/>
              <a:buNone/>
            </a:pPr>
            <a:r>
              <a:rPr b="0" i="0" lang="en-US" sz="4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END</a:t>
            </a:r>
            <a:endParaRPr/>
          </a:p>
        </p:txBody>
      </p:sp>
      <p:sp>
        <p:nvSpPr>
          <p:cNvPr id="943" name="Google Shape;943;p7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 txBox="1"/>
          <p:nvPr>
            <p:ph idx="4294967295"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Protocols</a:t>
            </a:r>
            <a:endParaRPr/>
          </a:p>
        </p:txBody>
      </p:sp>
      <p:sp>
        <p:nvSpPr>
          <p:cNvPr id="149" name="Google Shape;149;p8"/>
          <p:cNvSpPr txBox="1"/>
          <p:nvPr>
            <p:ph idx="4294967295" type="body"/>
          </p:nvPr>
        </p:nvSpPr>
        <p:spPr>
          <a:xfrm>
            <a:off x="228600" y="12954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processes such as: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1447800" y="2133600"/>
            <a:ext cx="6096000" cy="495300"/>
          </a:xfrm>
          <a:prstGeom prst="rect">
            <a:avLst/>
          </a:prstGeom>
          <a:solidFill>
            <a:srgbClr val="0099FF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format or structure of the message.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1219200" y="4191000"/>
            <a:ext cx="6934200" cy="860425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and when error and system messages are passed between devices.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1066800" y="5486400"/>
            <a:ext cx="7391400" cy="495300"/>
          </a:xfrm>
          <a:prstGeom prst="rect">
            <a:avLst/>
          </a:prstGeom>
          <a:solidFill>
            <a:srgbClr val="29527B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setup and termination of data transfer sessions.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1143000" y="2895600"/>
            <a:ext cx="7010400" cy="860425"/>
          </a:xfrm>
          <a:prstGeom prst="rect">
            <a:avLst/>
          </a:prstGeom>
          <a:solidFill>
            <a:srgbClr val="008000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method by which networking devices share information about pathways with other networks.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7467600" y="2133600"/>
            <a:ext cx="1295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What?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7620000" y="3429000"/>
            <a:ext cx="1295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How?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6934200" y="4648200"/>
            <a:ext cx="19812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How/When?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5715000" y="5943600"/>
            <a:ext cx="28956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What/When/How?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1143000" y="317500"/>
            <a:ext cx="50673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Protocols and Standards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685800" y="1676400"/>
            <a:ext cx="7467600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Protocols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2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Standards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2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Standards Organizations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2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Internet Standards</a:t>
            </a:r>
            <a:b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