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9176-4592-4611-BA2F-4141F86C5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336CF-3CF1-439E-B964-0FE6DC8DB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FEA6-4B9B-42E4-A641-9EE37041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DC1B-30DD-416C-9AE3-47F7210D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952C-2B5A-42AF-8F17-5C977D11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571-6772-4D6A-906B-69706149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B84EC-95AD-4679-A2CA-3D1CD5EBA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BA35-67F3-481D-AFA1-4F3AD198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F071-81ED-43C4-B313-63B7B9E1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C4FC-9AB8-4899-A527-37F2CA8A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4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1A770-60B0-4F87-B28C-FD1EDD00E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1059E-7BA0-4AE8-896D-2803A8BEA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3E82-0367-43D9-9F03-9AC8E292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C664-7ABD-4C5F-9543-242E450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EC3F-D871-4464-A6B8-5F0ECC0B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E5AF-65CA-49F3-92E0-5B88809A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8B69-4D2C-480A-9F9C-47A785DD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DED4-FE97-4084-9712-8BC78482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8ACD-DEB6-4DEE-BC04-22E3F46E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2B65-B221-4C3A-89C1-7E6698F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F36C-B75C-49FB-ADDE-07BE5098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EB79-703E-4F59-B0D5-236E5D56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0511-19EE-42DC-B6C4-24E6132B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76F9-56DD-4D7F-89BD-42083CB9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5847-C5DE-4EF4-9FCD-63DC5F21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AA71-46AA-4750-B532-B1E1E712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6F6-F626-4ACC-9657-1CBC3CAB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A4BF8-8D9E-40C7-8303-18ADC62B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C122B-FB82-43F0-9B4D-BDDE38A0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B5701-70CA-4922-975F-579DB3DF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B8D-2933-4B87-A42F-420714B1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9CE3-F06F-4004-8DA9-D6962CC2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C2842-F0B9-44A5-A851-098B3456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7C8A-A3B4-4713-A37B-9597020E5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48AC0-621B-4586-B8C2-5ABAEA88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EE5BE-FD72-4E53-9847-BB3B0585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7A3E8-37AD-41D2-BD0B-62B2B4C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02DC3-ACF9-4962-B593-82346E68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EFE92-E91C-495E-B51D-838A5D2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FA3D-CAF6-4B4C-AA1F-3CF1E357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8476-90C0-412D-8176-5C6ECA21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C3DFB-11C7-408F-BC10-DE2353DA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A726A-A4ED-4957-BE2A-53FF310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5C41C-7B40-463A-8520-D8EDBF61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DAC7-DB5F-49C9-AEBC-328E784D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86DD-43CC-424F-BFE3-E752B2BB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1E60-2230-43BF-8B8A-6F260D40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7808-708D-4A54-9A16-75489512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6AEF-6625-4E4E-8057-D9098CFA6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114D2-3996-4C2D-8A2D-D909355B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16FB8-8CE9-4116-8F4F-0DCAE632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CF15-80AB-48EC-A32C-1CB40AE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195E-DE36-4127-B4DD-BD715EA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CCFC5-9615-4AF9-82D1-F06AC4918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EFE9D-5FF4-43A0-90DA-755288AEC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C7E6-8738-4060-8407-53B5D8B4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178C-048E-4085-B817-41D050DD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FC24-B632-48B3-AA91-50421FCF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328E1-E2BC-4084-957F-E7862CC1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1B7D-9150-4775-B0B5-4B406797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EC03-628A-469E-B9E9-C9007CE6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A7BB-62E4-426F-9FC2-15E9EE4ADA1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44E1-6006-4331-A7B2-9ABE42D07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A152-0A9D-4693-A79A-2B0558472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211E-0B4F-4A69-A3B6-8E4D1E91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n.wikipedia.org/wiki/Telnet" TargetMode="External"/><Relationship Id="rId7" Type="http://schemas.openxmlformats.org/officeDocument/2006/relationships/hyperlink" Target="https://en.wikipedia.org/wiki/HTTP_Secure" TargetMode="External"/><Relationship Id="rId2" Type="http://schemas.openxmlformats.org/officeDocument/2006/relationships/hyperlink" Target="https://en.wikipedia.org/wiki/File_Transfer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orld_Wide_Web" TargetMode="External"/><Relationship Id="rId5" Type="http://schemas.openxmlformats.org/officeDocument/2006/relationships/hyperlink" Target="https://en.wikipedia.org/wiki/Hypertext_Transfer_Protocol" TargetMode="External"/><Relationship Id="rId4" Type="http://schemas.openxmlformats.org/officeDocument/2006/relationships/hyperlink" Target="https://en.wikipedia.org/wiki/Simple_Mail_Transfer_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7AAA-37FE-45BD-ADE2-A1D438ED3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Port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F8803-C6F3-41A8-8D68-42E24AE8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CSE320 – Data Communications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E6B2-DEF8-459C-BCA0-E2742B7D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2C21-ECFE-43F1-AD86-BA9713E1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port number mean?</a:t>
            </a:r>
          </a:p>
          <a:p>
            <a:r>
              <a:rPr lang="en-US" dirty="0"/>
              <a:t>How this port number is assigned?</a:t>
            </a:r>
          </a:p>
          <a:p>
            <a:r>
              <a:rPr lang="en-US" dirty="0"/>
              <a:t>Port number ranges</a:t>
            </a:r>
          </a:p>
          <a:p>
            <a:r>
              <a:rPr lang="en-US" dirty="0"/>
              <a:t>Port number in real devices</a:t>
            </a:r>
          </a:p>
        </p:txBody>
      </p:sp>
    </p:spTree>
    <p:extLst>
      <p:ext uri="{BB962C8B-B14F-4D97-AF65-F5344CB8AC3E}">
        <p14:creationId xmlns:p14="http://schemas.microsoft.com/office/powerpoint/2010/main" val="3114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5B4B-DDD9-43CD-B481-41FB0C89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8330-0B40-4419-AF9F-A4ED6BC7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port address identifies a specific application or process running on a host(computer/server).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the software level, within an operating system, a port is a logical construct that identifies a specific process or a type of network service.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6ACB32-19EB-46AD-969C-693CF1C1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40104"/>
              </p:ext>
            </p:extLst>
          </p:nvPr>
        </p:nvGraphicFramePr>
        <p:xfrm>
          <a:off x="1321785" y="3020106"/>
          <a:ext cx="9624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7875">
                  <a:extLst>
                    <a:ext uri="{9D8B030D-6E8A-4147-A177-3AD203B41FA5}">
                      <a16:colId xmlns:a16="http://schemas.microsoft.com/office/drawing/2014/main" val="1116883713"/>
                    </a:ext>
                  </a:extLst>
                </a:gridCol>
                <a:gridCol w="3068380">
                  <a:extLst>
                    <a:ext uri="{9D8B030D-6E8A-4147-A177-3AD203B41FA5}">
                      <a16:colId xmlns:a16="http://schemas.microsoft.com/office/drawing/2014/main" val="736221483"/>
                    </a:ext>
                  </a:extLst>
                </a:gridCol>
                <a:gridCol w="3208127">
                  <a:extLst>
                    <a:ext uri="{9D8B030D-6E8A-4147-A177-3AD203B41FA5}">
                      <a16:colId xmlns:a16="http://schemas.microsoft.com/office/drawing/2014/main" val="667541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 Port address (16 bits)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Port address (16 bits)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B284-D2E7-4B03-B98B-603E8CC5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port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E94E-20F5-4348-930C-CAA9CA8C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624737"/>
            <a:ext cx="10515600" cy="4868138"/>
          </a:xfrm>
        </p:spPr>
        <p:txBody>
          <a:bodyPr/>
          <a:lstStyle/>
          <a:p>
            <a:r>
              <a:rPr lang="en-US" dirty="0"/>
              <a:t>To differentiate the data for each application, Transport layer uses port numbers.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6BCC1-3CFB-4E6C-A765-09071E70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66" y="2368571"/>
            <a:ext cx="6200169" cy="373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ABEB2C-02FB-4BF3-A524-6AE27D215B08}"/>
              </a:ext>
            </a:extLst>
          </p:cNvPr>
          <p:cNvSpPr/>
          <p:nvPr/>
        </p:nvSpPr>
        <p:spPr>
          <a:xfrm>
            <a:off x="4591235" y="6016406"/>
            <a:ext cx="2148396" cy="54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942C27-6ED4-4DDE-9E57-FB261BDCB749}"/>
              </a:ext>
            </a:extLst>
          </p:cNvPr>
          <p:cNvCxnSpPr>
            <a:cxnSpLocks/>
          </p:cNvCxnSpPr>
          <p:nvPr/>
        </p:nvCxnSpPr>
        <p:spPr>
          <a:xfrm flipV="1">
            <a:off x="6739631" y="6111416"/>
            <a:ext cx="318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3F4F93-11DE-4C71-9DAB-A3816C2289BE}"/>
              </a:ext>
            </a:extLst>
          </p:cNvPr>
          <p:cNvSpPr/>
          <p:nvPr/>
        </p:nvSpPr>
        <p:spPr>
          <a:xfrm>
            <a:off x="5965793" y="2766851"/>
            <a:ext cx="2148396" cy="54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Port number: assigned by OS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A8A34FF-2D51-49F7-A6EE-DA0BA86A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38197"/>
              </p:ext>
            </p:extLst>
          </p:nvPr>
        </p:nvGraphicFramePr>
        <p:xfrm>
          <a:off x="250523" y="2821608"/>
          <a:ext cx="5111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863">
                  <a:extLst>
                    <a:ext uri="{9D8B030D-6E8A-4147-A177-3AD203B41FA5}">
                      <a16:colId xmlns:a16="http://schemas.microsoft.com/office/drawing/2014/main" val="787221661"/>
                    </a:ext>
                  </a:extLst>
                </a:gridCol>
                <a:gridCol w="1960665">
                  <a:extLst>
                    <a:ext uri="{9D8B030D-6E8A-4147-A177-3AD203B41FA5}">
                      <a16:colId xmlns:a16="http://schemas.microsoft.com/office/drawing/2014/main" val="2062855967"/>
                    </a:ext>
                  </a:extLst>
                </a:gridCol>
                <a:gridCol w="1447062">
                  <a:extLst>
                    <a:ext uri="{9D8B030D-6E8A-4147-A177-3AD203B41FA5}">
                      <a16:colId xmlns:a16="http://schemas.microsoft.com/office/drawing/2014/main" val="60155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 Port: 110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port:49155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Data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3972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E32ABC9-9EEE-4811-8D2F-C9B872444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43275"/>
              </p:ext>
            </p:extLst>
          </p:nvPr>
        </p:nvGraphicFramePr>
        <p:xfrm>
          <a:off x="259402" y="3303668"/>
          <a:ext cx="510271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9499">
                  <a:extLst>
                    <a:ext uri="{9D8B030D-6E8A-4147-A177-3AD203B41FA5}">
                      <a16:colId xmlns:a16="http://schemas.microsoft.com/office/drawing/2014/main" val="792463425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3824516086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1162312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 Port: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port: 49156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26385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B04D720-CF25-4FDE-8C6A-7D00C5A63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7849"/>
              </p:ext>
            </p:extLst>
          </p:nvPr>
        </p:nvGraphicFramePr>
        <p:xfrm>
          <a:off x="250523" y="3750884"/>
          <a:ext cx="51027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04">
                  <a:extLst>
                    <a:ext uri="{9D8B030D-6E8A-4147-A177-3AD203B41FA5}">
                      <a16:colId xmlns:a16="http://schemas.microsoft.com/office/drawing/2014/main" val="2096777879"/>
                    </a:ext>
                  </a:extLst>
                </a:gridCol>
                <a:gridCol w="2087913">
                  <a:extLst>
                    <a:ext uri="{9D8B030D-6E8A-4147-A177-3AD203B41FA5}">
                      <a16:colId xmlns:a16="http://schemas.microsoft.com/office/drawing/2014/main" val="3634094304"/>
                    </a:ext>
                  </a:extLst>
                </a:gridCol>
                <a:gridCol w="1313894">
                  <a:extLst>
                    <a:ext uri="{9D8B030D-6E8A-4147-A177-3AD203B41FA5}">
                      <a16:colId xmlns:a16="http://schemas.microsoft.com/office/drawing/2014/main" val="156645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 Port: 531</a:t>
                      </a:r>
                    </a:p>
                  </a:txBody>
                  <a:tcPr>
                    <a:solidFill>
                      <a:srgbClr val="5D9E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port: 49157</a:t>
                      </a:r>
                    </a:p>
                  </a:txBody>
                  <a:tcPr>
                    <a:solidFill>
                      <a:srgbClr val="5D9E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 Data</a:t>
                      </a:r>
                    </a:p>
                  </a:txBody>
                  <a:tcPr>
                    <a:solidFill>
                      <a:srgbClr val="5D9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5764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BF19658-021D-40F2-83AB-565C530581E1}"/>
              </a:ext>
            </a:extLst>
          </p:cNvPr>
          <p:cNvSpPr/>
          <p:nvPr/>
        </p:nvSpPr>
        <p:spPr>
          <a:xfrm>
            <a:off x="1500326" y="2441287"/>
            <a:ext cx="2824850" cy="23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 Computer to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274FBC-1F7D-4156-9365-0567F8CB9946}"/>
              </a:ext>
            </a:extLst>
          </p:cNvPr>
          <p:cNvSpPr/>
          <p:nvPr/>
        </p:nvSpPr>
        <p:spPr>
          <a:xfrm>
            <a:off x="1398332" y="4281730"/>
            <a:ext cx="2824850" cy="23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 Server to Computer</a:t>
            </a:r>
          </a:p>
        </p:txBody>
      </p: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655A58A3-FF5D-49A2-8F71-C2F07D70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86775"/>
              </p:ext>
            </p:extLst>
          </p:nvPr>
        </p:nvGraphicFramePr>
        <p:xfrm>
          <a:off x="250523" y="4622112"/>
          <a:ext cx="5111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628">
                  <a:extLst>
                    <a:ext uri="{9D8B030D-6E8A-4147-A177-3AD203B41FA5}">
                      <a16:colId xmlns:a16="http://schemas.microsoft.com/office/drawing/2014/main" val="787221661"/>
                    </a:ext>
                  </a:extLst>
                </a:gridCol>
                <a:gridCol w="1748900">
                  <a:extLst>
                    <a:ext uri="{9D8B030D-6E8A-4147-A177-3AD203B41FA5}">
                      <a16:colId xmlns:a16="http://schemas.microsoft.com/office/drawing/2014/main" val="2062855967"/>
                    </a:ext>
                  </a:extLst>
                </a:gridCol>
                <a:gridCol w="1447062">
                  <a:extLst>
                    <a:ext uri="{9D8B030D-6E8A-4147-A177-3AD203B41FA5}">
                      <a16:colId xmlns:a16="http://schemas.microsoft.com/office/drawing/2014/main" val="60155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 Port: 49155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port:110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Data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39729"/>
                  </a:ext>
                </a:extLst>
              </a:tr>
            </a:tbl>
          </a:graphicData>
        </a:graphic>
      </p:graphicFrame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802119A1-6121-4617-A2C3-8EC485CDC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18411"/>
              </p:ext>
            </p:extLst>
          </p:nvPr>
        </p:nvGraphicFramePr>
        <p:xfrm>
          <a:off x="259402" y="5070805"/>
          <a:ext cx="510271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7872">
                  <a:extLst>
                    <a:ext uri="{9D8B030D-6E8A-4147-A177-3AD203B41FA5}">
                      <a16:colId xmlns:a16="http://schemas.microsoft.com/office/drawing/2014/main" val="792463425"/>
                    </a:ext>
                  </a:extLst>
                </a:gridCol>
                <a:gridCol w="1748901">
                  <a:extLst>
                    <a:ext uri="{9D8B030D-6E8A-4147-A177-3AD203B41FA5}">
                      <a16:colId xmlns:a16="http://schemas.microsoft.com/office/drawing/2014/main" val="3824516086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1162312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 Port: 49156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port: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26385"/>
                  </a:ext>
                </a:extLst>
              </a:tr>
            </a:tbl>
          </a:graphicData>
        </a:graphic>
      </p:graphicFrame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2803C21E-A76F-47B0-9DE2-3BD60BB51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5374"/>
              </p:ext>
            </p:extLst>
          </p:nvPr>
        </p:nvGraphicFramePr>
        <p:xfrm>
          <a:off x="250523" y="5506983"/>
          <a:ext cx="51027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18">
                  <a:extLst>
                    <a:ext uri="{9D8B030D-6E8A-4147-A177-3AD203B41FA5}">
                      <a16:colId xmlns:a16="http://schemas.microsoft.com/office/drawing/2014/main" val="2096777879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634094304"/>
                    </a:ext>
                  </a:extLst>
                </a:gridCol>
                <a:gridCol w="1313894">
                  <a:extLst>
                    <a:ext uri="{9D8B030D-6E8A-4147-A177-3AD203B41FA5}">
                      <a16:colId xmlns:a16="http://schemas.microsoft.com/office/drawing/2014/main" val="156645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 Port: 49157</a:t>
                      </a:r>
                    </a:p>
                  </a:txBody>
                  <a:tcPr>
                    <a:solidFill>
                      <a:srgbClr val="5D9E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port: 531</a:t>
                      </a:r>
                    </a:p>
                  </a:txBody>
                  <a:tcPr>
                    <a:solidFill>
                      <a:srgbClr val="5D9E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 Data</a:t>
                      </a:r>
                    </a:p>
                  </a:txBody>
                  <a:tcPr>
                    <a:solidFill>
                      <a:srgbClr val="5D9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5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92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C9D8-05E8-44C5-B960-8FEE5DAB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 Ranges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C03D4F4-EF82-4006-A69F-F05B8305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7723"/>
            <a:ext cx="10018712" cy="132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AACFE2-AF8E-47F1-80C0-2A6144AD1F5A}"/>
              </a:ext>
            </a:extLst>
          </p:cNvPr>
          <p:cNvSpPr/>
          <p:nvPr/>
        </p:nvSpPr>
        <p:spPr>
          <a:xfrm>
            <a:off x="838200" y="2985645"/>
            <a:ext cx="100187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kern="0" dirty="0"/>
              <a:t>Well-known ports: The ports ranging from 0 to 1023 are assigned and controlled by ICANN. These are the well-known ports used by the servers.</a:t>
            </a:r>
          </a:p>
          <a:p>
            <a:pPr>
              <a:defRPr/>
            </a:pPr>
            <a:endParaRPr lang="en-US" sz="2000" kern="0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kern="0" dirty="0"/>
              <a:t>Registered ports: The ports ranging from 1024 to 49,151 are not assigned or controlled by ICANN. They can only be registered with ICANN to prevent duplication.</a:t>
            </a:r>
          </a:p>
          <a:p>
            <a:pPr>
              <a:defRPr/>
            </a:pPr>
            <a:endParaRPr lang="en-US" sz="2000" kern="0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kern="0" dirty="0"/>
              <a:t>Dynamic or private ports: The ports ranging from 49,152 to 65,535 are neither controlled nor registered. They can be used as temporary or private port numbers.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A8A30-A86C-45CE-A9D5-89489134DAFC}"/>
              </a:ext>
            </a:extLst>
          </p:cNvPr>
          <p:cNvSpPr txBox="1"/>
          <p:nvPr/>
        </p:nvSpPr>
        <p:spPr>
          <a:xfrm>
            <a:off x="934374" y="5600143"/>
            <a:ext cx="9922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accent1"/>
                </a:solidFill>
              </a:rPr>
              <a:t>Clients can use any private port number, servers can’t. Because clients won’t be able to identify server process otherwise.</a:t>
            </a:r>
          </a:p>
        </p:txBody>
      </p:sp>
    </p:spTree>
    <p:extLst>
      <p:ext uri="{BB962C8B-B14F-4D97-AF65-F5344CB8AC3E}">
        <p14:creationId xmlns:p14="http://schemas.microsoft.com/office/powerpoint/2010/main" val="51375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0667-084B-4937-A22C-6542981E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416"/>
            <a:ext cx="10515600" cy="905523"/>
          </a:xfrm>
        </p:spPr>
        <p:txBody>
          <a:bodyPr>
            <a:normAutofit fontScale="90000"/>
          </a:bodyPr>
          <a:lstStyle/>
          <a:p>
            <a:r>
              <a:rPr lang="en-US" dirty="0"/>
              <a:t>Port number in real devices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21F3-4F5D-4DC7-9D5F-88D758BA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3" y="1381740"/>
            <a:ext cx="10587361" cy="5241001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resmon</a:t>
            </a:r>
            <a:r>
              <a:rPr lang="en-US" dirty="0"/>
              <a:t> in </a:t>
            </a:r>
            <a:r>
              <a:rPr lang="en-US" dirty="0" err="1"/>
              <a:t>cmd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B99F7-7169-4876-AE68-86F5720706AA}"/>
              </a:ext>
            </a:extLst>
          </p:cNvPr>
          <p:cNvSpPr txBox="1"/>
          <p:nvPr/>
        </p:nvSpPr>
        <p:spPr>
          <a:xfrm>
            <a:off x="1009286" y="1979486"/>
            <a:ext cx="3625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Some Notable well-known port numbers</a:t>
            </a:r>
            <a:endParaRPr lang="en-US" sz="1400" b="1" i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FE8580-2B17-422F-8F45-EA213A0A7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97460"/>
              </p:ext>
            </p:extLst>
          </p:nvPr>
        </p:nvGraphicFramePr>
        <p:xfrm>
          <a:off x="1009286" y="2448757"/>
          <a:ext cx="3563507" cy="34217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67">
                  <a:extLst>
                    <a:ext uri="{9D8B030D-6E8A-4147-A177-3AD203B41FA5}">
                      <a16:colId xmlns:a16="http://schemas.microsoft.com/office/drawing/2014/main" val="3124332007"/>
                    </a:ext>
                  </a:extLst>
                </a:gridCol>
                <a:gridCol w="2547440">
                  <a:extLst>
                    <a:ext uri="{9D8B030D-6E8A-4147-A177-3AD203B41FA5}">
                      <a16:colId xmlns:a16="http://schemas.microsoft.com/office/drawing/2014/main" val="2579859624"/>
                    </a:ext>
                  </a:extLst>
                </a:gridCol>
              </a:tblGrid>
              <a:tr h="3744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Assignment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423225"/>
                  </a:ext>
                </a:extLst>
              </a:tr>
              <a:tr h="5232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u="none" strike="noStrike" dirty="0">
                          <a:solidFill>
                            <a:srgbClr val="0645AD"/>
                          </a:solidFill>
                          <a:effectLst/>
                          <a:hlinkClick r:id="rId2" tooltip="Dynamic Host Configuration Protocol"/>
                        </a:rPr>
                        <a:t>File Transfer Protocol</a:t>
                      </a:r>
                      <a:r>
                        <a:rPr lang="pt-BR" sz="1400" dirty="0">
                          <a:effectLst/>
                        </a:rPr>
                        <a:t> (FTP) Data Transfer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215375"/>
                  </a:ext>
                </a:extLst>
              </a:tr>
              <a:tr h="52327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645AD"/>
                          </a:solidFill>
                          <a:effectLst/>
                          <a:hlinkClick r:id="rId3" tooltip="Telnet"/>
                        </a:rPr>
                        <a:t>Telnet</a:t>
                      </a:r>
                      <a:r>
                        <a:rPr lang="en-US" sz="1400" dirty="0">
                          <a:effectLst/>
                        </a:rPr>
                        <a:t> remote login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654976"/>
                  </a:ext>
                </a:extLst>
              </a:tr>
              <a:tr h="52327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645AD"/>
                          </a:solidFill>
                          <a:effectLst/>
                          <a:hlinkClick r:id="rId4" tooltip="Simple Mail Transfer Protocol"/>
                        </a:rPr>
                        <a:t>Simple Mail Transfer Protocol</a:t>
                      </a:r>
                      <a:r>
                        <a:rPr lang="en-US" sz="1400" dirty="0">
                          <a:effectLst/>
                        </a:rPr>
                        <a:t> (SMTP) email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032273"/>
                  </a:ext>
                </a:extLst>
              </a:tr>
              <a:tr h="738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Hypertext Transfer Protocol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(HTTP) used in the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World Wide Web"/>
                        </a:rPr>
                        <a:t>World Wide Web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31480"/>
                  </a:ext>
                </a:extLst>
              </a:tr>
              <a:tr h="738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 Secure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(HTTPS) HTTP over TLS/SSL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8573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F4E47D-B5C8-4769-81C6-E0879C07D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94" y="1233997"/>
            <a:ext cx="7008118" cy="53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385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Basics of Port Addressing</vt:lpstr>
      <vt:lpstr>Port Addressing</vt:lpstr>
      <vt:lpstr>Port Addressing</vt:lpstr>
      <vt:lpstr>How to assign port number?</vt:lpstr>
      <vt:lpstr>Port Number Ranges</vt:lpstr>
      <vt:lpstr>Port number in real devices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Port Addressing</dc:title>
  <dc:creator>Mehnaz Seraj</dc:creator>
  <cp:lastModifiedBy>Mehnaz Seraj</cp:lastModifiedBy>
  <cp:revision>27</cp:revision>
  <dcterms:created xsi:type="dcterms:W3CDTF">2021-06-18T16:54:42Z</dcterms:created>
  <dcterms:modified xsi:type="dcterms:W3CDTF">2021-06-28T19:13:52Z</dcterms:modified>
</cp:coreProperties>
</file>