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6858000" cx="9144000"/>
  <p:notesSz cx="6858000" cy="9144000"/>
  <p:embeddedFontLst>
    <p:embeddedFont>
      <p:font typeface="Tahoma"/>
      <p:regular r:id="rId70"/>
      <p:bold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72" roundtripDataSignature="AMtx7mgvxgHvninIzn9OaTBTU25T4ql8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customschemas.google.com/relationships/presentationmetadata" Target="meta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Tahoma-bold.fntdata"/><Relationship Id="rId70" Type="http://schemas.openxmlformats.org/officeDocument/2006/relationships/font" Target="fonts/Tahoma-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 name="Google Shape;5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 name="Google Shape;6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8" name="Google Shape;42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7" name="Google Shape;47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3" name="Google Shape;49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0" name="Google Shape;51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7" name="Google Shape;52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8" name="Google Shape;53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8" name="Google Shape;54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8" name="Google Shape;55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6" name="Google Shape;57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3" name="Google Shape;59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1" name="Google Shape;61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1" name="Google Shape;62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1" name="Google Shape;63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1" name="Google Shape;64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8" name="Google Shape;65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6" name="Google Shape;67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6" name="Google Shape;68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7" name="Google Shape;69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5" name="Google Shape;71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2" name="Google Shape;73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9" name="Google Shape;74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7" name="Google Shape;76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5" name="Google Shape;78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3" name="Google Shape;80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0" name="Google Shape;82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9" name="Google Shape;83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6" name="Google Shape;856;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3" name="Google Shape;873;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1" name="Google Shape;891;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2" name="Google Shape;902;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0" name="Google Shape;92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6" name="Google Shape;936;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4" name="Google Shape;954;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0" name="Google Shape;970;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11" name="Shape 11"/>
        <p:cNvGrpSpPr/>
        <p:nvPr/>
      </p:nvGrpSpPr>
      <p:grpSpPr>
        <a:xfrm>
          <a:off x="0" y="0"/>
          <a:ext cx="0" cy="0"/>
          <a:chOff x="0" y="0"/>
          <a:chExt cx="0" cy="0"/>
        </a:xfrm>
      </p:grpSpPr>
      <p:sp>
        <p:nvSpPr>
          <p:cNvPr id="12" name="Google Shape;12;p67"/>
          <p:cNvSpPr txBox="1"/>
          <p:nvPr>
            <p:ph idx="1" type="body"/>
          </p:nvPr>
        </p:nvSpPr>
        <p:spPr>
          <a:xfrm>
            <a:off x="628650" y="365125"/>
            <a:ext cx="7886700" cy="5811838"/>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13" name="Google Shape;13;p6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76"/>
          <p:cNvSpPr txBox="1"/>
          <p:nvPr>
            <p:ph type="title"/>
          </p:nvPr>
        </p:nvSpPr>
        <p:spPr>
          <a:xfrm>
            <a:off x="628650" y="365125"/>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50" name="Google Shape;50;p76"/>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51" name="Google Shape;51;p76"/>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52" name="Google Shape;52;p7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77"/>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0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55" name="Google Shape;55;p77"/>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80"/>
              </a:spcBef>
              <a:spcAft>
                <a:spcPts val="0"/>
              </a:spcAft>
              <a:buClr>
                <a:schemeClr val="folHlink"/>
              </a:buClr>
              <a:buSzPts val="1440"/>
              <a:buFont typeface="Noto Sans Symbols"/>
              <a:buNone/>
              <a:defRPr b="0" i="0" sz="2400" u="none" cap="none" strike="noStrike">
                <a:solidFill>
                  <a:schemeClr val="dk1"/>
                </a:solidFill>
                <a:latin typeface="Tahoma"/>
                <a:ea typeface="Tahoma"/>
                <a:cs typeface="Tahoma"/>
                <a:sym typeface="Tahoma"/>
              </a:defRPr>
            </a:lvl1pPr>
            <a:lvl2pPr indent="-228600" lvl="1" marL="914400" marR="0" rtl="0" algn="l">
              <a:lnSpc>
                <a:spcPct val="100000"/>
              </a:lnSpc>
              <a:spcBef>
                <a:spcPts val="400"/>
              </a:spcBef>
              <a:spcAft>
                <a:spcPts val="0"/>
              </a:spcAft>
              <a:buClr>
                <a:schemeClr val="hlink"/>
              </a:buClr>
              <a:buSzPts val="1100"/>
              <a:buFont typeface="Noto Sans Symbols"/>
              <a:buNone/>
              <a:defRPr b="0" i="0" sz="2000" u="none" cap="none" strike="noStrike">
                <a:solidFill>
                  <a:schemeClr val="dk1"/>
                </a:solidFill>
                <a:latin typeface="Tahoma"/>
                <a:ea typeface="Tahoma"/>
                <a:cs typeface="Tahoma"/>
                <a:sym typeface="Tahoma"/>
              </a:defRPr>
            </a:lvl2pPr>
            <a:lvl3pPr indent="-228600" lvl="2" marL="1371600" marR="0" rtl="0" algn="l">
              <a:lnSpc>
                <a:spcPct val="100000"/>
              </a:lnSpc>
              <a:spcBef>
                <a:spcPts val="360"/>
              </a:spcBef>
              <a:spcAft>
                <a:spcPts val="0"/>
              </a:spcAft>
              <a:buClr>
                <a:schemeClr val="folHlink"/>
              </a:buClr>
              <a:buSzPts val="900"/>
              <a:buFont typeface="Noto Sans Symbols"/>
              <a:buNone/>
              <a:defRPr b="0" i="0" sz="1800" u="none" cap="none" strike="noStrike">
                <a:solidFill>
                  <a:schemeClr val="dk1"/>
                </a:solidFill>
                <a:latin typeface="Tahoma"/>
                <a:ea typeface="Tahoma"/>
                <a:cs typeface="Tahoma"/>
                <a:sym typeface="Tahoma"/>
              </a:defRPr>
            </a:lvl3pPr>
            <a:lvl4pPr indent="-228600" lvl="3" marL="1828800" marR="0" rtl="0" algn="l">
              <a:lnSpc>
                <a:spcPct val="100000"/>
              </a:lnSpc>
              <a:spcBef>
                <a:spcPts val="320"/>
              </a:spcBef>
              <a:spcAft>
                <a:spcPts val="0"/>
              </a:spcAft>
              <a:buClr>
                <a:schemeClr val="accent2"/>
              </a:buClr>
              <a:buSzPts val="880"/>
              <a:buFont typeface="Noto Sans Symbols"/>
              <a:buNone/>
              <a:defRPr b="0" i="0" sz="1600" u="none" cap="none" strike="noStrike">
                <a:solidFill>
                  <a:schemeClr val="dk1"/>
                </a:solidFill>
                <a:latin typeface="Tahoma"/>
                <a:ea typeface="Tahoma"/>
                <a:cs typeface="Tahoma"/>
                <a:sym typeface="Tahoma"/>
              </a:defRPr>
            </a:lvl4pPr>
            <a:lvl5pPr indent="-228600" lvl="4" marL="2286000" marR="0" rtl="0" algn="l">
              <a:lnSpc>
                <a:spcPct val="100000"/>
              </a:lnSpc>
              <a:spcBef>
                <a:spcPts val="320"/>
              </a:spcBef>
              <a:spcAft>
                <a:spcPts val="0"/>
              </a:spcAft>
              <a:buClr>
                <a:schemeClr val="accent1"/>
              </a:buClr>
              <a:buSzPts val="800"/>
              <a:buFont typeface="Noto Sans Symbols"/>
              <a:buNone/>
              <a:defRPr b="0" i="0" sz="1600" u="none" cap="none" strike="noStrike">
                <a:solidFill>
                  <a:schemeClr val="dk1"/>
                </a:solidFill>
                <a:latin typeface="Tahoma"/>
                <a:ea typeface="Tahoma"/>
                <a:cs typeface="Tahoma"/>
                <a:sym typeface="Tahoma"/>
              </a:defRPr>
            </a:lvl5pPr>
            <a:lvl6pPr indent="-228600" lvl="5" marL="27432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Tahoma"/>
                <a:ea typeface="Tahoma"/>
                <a:cs typeface="Tahoma"/>
                <a:sym typeface="Tahoma"/>
              </a:defRPr>
            </a:lvl6pPr>
            <a:lvl7pPr indent="-228600" lvl="6" marL="3200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Tahoma"/>
                <a:ea typeface="Tahoma"/>
                <a:cs typeface="Tahoma"/>
                <a:sym typeface="Tahoma"/>
              </a:defRPr>
            </a:lvl7pPr>
            <a:lvl8pPr indent="-228600" lvl="7" marL="3657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Tahoma"/>
                <a:ea typeface="Tahoma"/>
                <a:cs typeface="Tahoma"/>
                <a:sym typeface="Tahoma"/>
              </a:defRPr>
            </a:lvl8pPr>
            <a:lvl9pPr indent="-228600" lvl="8" marL="4114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Tahoma"/>
                <a:ea typeface="Tahoma"/>
                <a:cs typeface="Tahoma"/>
                <a:sym typeface="Tahoma"/>
              </a:defRPr>
            </a:lvl9pPr>
          </a:lstStyle>
          <a:p/>
        </p:txBody>
      </p:sp>
      <p:sp>
        <p:nvSpPr>
          <p:cNvPr id="56" name="Google Shape;56;p7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6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69"/>
          <p:cNvSpPr txBox="1"/>
          <p:nvPr>
            <p:ph type="title"/>
          </p:nvPr>
        </p:nvSpPr>
        <p:spPr>
          <a:xfrm>
            <a:off x="628650" y="365125"/>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18" name="Google Shape;18;p6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19" name="Google Shape;19;p6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 name="Shape 20"/>
        <p:cNvGrpSpPr/>
        <p:nvPr/>
      </p:nvGrpSpPr>
      <p:grpSpPr>
        <a:xfrm>
          <a:off x="0" y="0"/>
          <a:ext cx="0" cy="0"/>
          <a:chOff x="0" y="0"/>
          <a:chExt cx="0" cy="0"/>
        </a:xfrm>
      </p:grpSpPr>
      <p:sp>
        <p:nvSpPr>
          <p:cNvPr id="21" name="Google Shape;21;p70"/>
          <p:cNvSpPr txBox="1"/>
          <p:nvPr>
            <p:ph type="title"/>
          </p:nvPr>
        </p:nvSpPr>
        <p:spPr>
          <a:xfrm rot="5400000">
            <a:off x="4623593" y="2285206"/>
            <a:ext cx="5811838" cy="19716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22" name="Google Shape;22;p70"/>
          <p:cNvSpPr txBox="1"/>
          <p:nvPr>
            <p:ph idx="1" type="body"/>
          </p:nvPr>
        </p:nvSpPr>
        <p:spPr>
          <a:xfrm rot="5400000">
            <a:off x="604044" y="389732"/>
            <a:ext cx="5811838" cy="5762625"/>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23" name="Google Shape;23;p7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 name="Shape 24"/>
        <p:cNvGrpSpPr/>
        <p:nvPr/>
      </p:nvGrpSpPr>
      <p:grpSpPr>
        <a:xfrm>
          <a:off x="0" y="0"/>
          <a:ext cx="0" cy="0"/>
          <a:chOff x="0" y="0"/>
          <a:chExt cx="0" cy="0"/>
        </a:xfrm>
      </p:grpSpPr>
      <p:sp>
        <p:nvSpPr>
          <p:cNvPr id="25" name="Google Shape;25;p71"/>
          <p:cNvSpPr txBox="1"/>
          <p:nvPr>
            <p:ph type="title"/>
          </p:nvPr>
        </p:nvSpPr>
        <p:spPr>
          <a:xfrm>
            <a:off x="628650" y="365125"/>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26" name="Google Shape;26;p7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27" name="Google Shape;27;p7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8" name="Shape 28"/>
        <p:cNvGrpSpPr/>
        <p:nvPr/>
      </p:nvGrpSpPr>
      <p:grpSpPr>
        <a:xfrm>
          <a:off x="0" y="0"/>
          <a:ext cx="0" cy="0"/>
          <a:chOff x="0" y="0"/>
          <a:chExt cx="0" cy="0"/>
        </a:xfrm>
      </p:grpSpPr>
      <p:sp>
        <p:nvSpPr>
          <p:cNvPr id="29" name="Google Shape;29;p72"/>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30" name="Google Shape;30;p72"/>
          <p:cNvSpPr/>
          <p:nvPr>
            <p:ph idx="2" type="pic"/>
          </p:nvPr>
        </p:nvSpPr>
        <p:spPr>
          <a:xfrm>
            <a:off x="3887788" y="987425"/>
            <a:ext cx="4629150" cy="4873625"/>
          </a:xfrm>
          <a:prstGeom prst="rect">
            <a:avLst/>
          </a:prstGeom>
          <a:noFill/>
          <a:ln>
            <a:noFill/>
          </a:ln>
        </p:spPr>
      </p:sp>
      <p:sp>
        <p:nvSpPr>
          <p:cNvPr id="31" name="Google Shape;31;p72"/>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20"/>
              </a:spcBef>
              <a:spcAft>
                <a:spcPts val="0"/>
              </a:spcAft>
              <a:buClr>
                <a:schemeClr val="folHlink"/>
              </a:buClr>
              <a:buSzPts val="960"/>
              <a:buFont typeface="Noto Sans Symbols"/>
              <a:buNone/>
              <a:defRPr b="0" i="0" sz="1600" u="none" cap="none" strike="noStrike">
                <a:solidFill>
                  <a:schemeClr val="dk1"/>
                </a:solidFill>
                <a:latin typeface="Tahoma"/>
                <a:ea typeface="Tahoma"/>
                <a:cs typeface="Tahoma"/>
                <a:sym typeface="Tahoma"/>
              </a:defRPr>
            </a:lvl1pPr>
            <a:lvl2pPr indent="-228600" lvl="1" marL="914400" marR="0" rtl="0" algn="l">
              <a:lnSpc>
                <a:spcPct val="100000"/>
              </a:lnSpc>
              <a:spcBef>
                <a:spcPts val="280"/>
              </a:spcBef>
              <a:spcAft>
                <a:spcPts val="0"/>
              </a:spcAft>
              <a:buClr>
                <a:schemeClr val="hlink"/>
              </a:buClr>
              <a:buSzPts val="770"/>
              <a:buFont typeface="Noto Sans Symbols"/>
              <a:buNone/>
              <a:defRPr b="0" i="0" sz="1400" u="none" cap="none" strike="noStrike">
                <a:solidFill>
                  <a:schemeClr val="dk1"/>
                </a:solidFill>
                <a:latin typeface="Tahoma"/>
                <a:ea typeface="Tahoma"/>
                <a:cs typeface="Tahoma"/>
                <a:sym typeface="Tahoma"/>
              </a:defRPr>
            </a:lvl2pPr>
            <a:lvl3pPr indent="-228600" lvl="2" marL="1371600" marR="0" rtl="0" algn="l">
              <a:lnSpc>
                <a:spcPct val="100000"/>
              </a:lnSpc>
              <a:spcBef>
                <a:spcPts val="240"/>
              </a:spcBef>
              <a:spcAft>
                <a:spcPts val="0"/>
              </a:spcAft>
              <a:buClr>
                <a:schemeClr val="folHlink"/>
              </a:buClr>
              <a:buSzPts val="600"/>
              <a:buFont typeface="Noto Sans Symbols"/>
              <a:buNone/>
              <a:defRPr b="0" i="0" sz="1200" u="none" cap="none" strike="noStrike">
                <a:solidFill>
                  <a:schemeClr val="dk1"/>
                </a:solidFill>
                <a:latin typeface="Tahoma"/>
                <a:ea typeface="Tahoma"/>
                <a:cs typeface="Tahoma"/>
                <a:sym typeface="Tahoma"/>
              </a:defRPr>
            </a:lvl3pPr>
            <a:lvl4pPr indent="-228600" lvl="3" marL="1828800" marR="0" rtl="0" algn="l">
              <a:lnSpc>
                <a:spcPct val="100000"/>
              </a:lnSpc>
              <a:spcBef>
                <a:spcPts val="200"/>
              </a:spcBef>
              <a:spcAft>
                <a:spcPts val="0"/>
              </a:spcAft>
              <a:buClr>
                <a:schemeClr val="accent2"/>
              </a:buClr>
              <a:buSzPts val="550"/>
              <a:buFont typeface="Noto Sans Symbols"/>
              <a:buNone/>
              <a:defRPr b="0" i="0" sz="1000" u="none" cap="none" strike="noStrike">
                <a:solidFill>
                  <a:schemeClr val="dk1"/>
                </a:solidFill>
                <a:latin typeface="Tahoma"/>
                <a:ea typeface="Tahoma"/>
                <a:cs typeface="Tahoma"/>
                <a:sym typeface="Tahoma"/>
              </a:defRPr>
            </a:lvl4pPr>
            <a:lvl5pPr indent="-228600" lvl="4" marL="2286000" marR="0" rtl="0" algn="l">
              <a:lnSpc>
                <a:spcPct val="100000"/>
              </a:lnSpc>
              <a:spcBef>
                <a:spcPts val="200"/>
              </a:spcBef>
              <a:spcAft>
                <a:spcPts val="0"/>
              </a:spcAft>
              <a:buClr>
                <a:schemeClr val="accent1"/>
              </a:buClr>
              <a:buSzPts val="500"/>
              <a:buFont typeface="Noto Sans Symbols"/>
              <a:buNone/>
              <a:defRPr b="0" i="0" sz="1000" u="none" cap="none" strike="noStrike">
                <a:solidFill>
                  <a:schemeClr val="dk1"/>
                </a:solidFill>
                <a:latin typeface="Tahoma"/>
                <a:ea typeface="Tahoma"/>
                <a:cs typeface="Tahoma"/>
                <a:sym typeface="Tahoma"/>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9pPr>
          </a:lstStyle>
          <a:p/>
        </p:txBody>
      </p:sp>
      <p:sp>
        <p:nvSpPr>
          <p:cNvPr id="32" name="Google Shape;32;p7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 name="Shape 33"/>
        <p:cNvGrpSpPr/>
        <p:nvPr/>
      </p:nvGrpSpPr>
      <p:grpSpPr>
        <a:xfrm>
          <a:off x="0" y="0"/>
          <a:ext cx="0" cy="0"/>
          <a:chOff x="0" y="0"/>
          <a:chExt cx="0" cy="0"/>
        </a:xfrm>
      </p:grpSpPr>
      <p:sp>
        <p:nvSpPr>
          <p:cNvPr id="34" name="Google Shape;34;p73"/>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35" name="Google Shape;35;p73"/>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9pPr>
          </a:lstStyle>
          <a:p/>
        </p:txBody>
      </p:sp>
      <p:sp>
        <p:nvSpPr>
          <p:cNvPr id="36" name="Google Shape;36;p73"/>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20"/>
              </a:spcBef>
              <a:spcAft>
                <a:spcPts val="0"/>
              </a:spcAft>
              <a:buClr>
                <a:schemeClr val="folHlink"/>
              </a:buClr>
              <a:buSzPts val="960"/>
              <a:buFont typeface="Noto Sans Symbols"/>
              <a:buNone/>
              <a:defRPr b="0" i="0" sz="1600" u="none" cap="none" strike="noStrike">
                <a:solidFill>
                  <a:schemeClr val="dk1"/>
                </a:solidFill>
                <a:latin typeface="Tahoma"/>
                <a:ea typeface="Tahoma"/>
                <a:cs typeface="Tahoma"/>
                <a:sym typeface="Tahoma"/>
              </a:defRPr>
            </a:lvl1pPr>
            <a:lvl2pPr indent="-228600" lvl="1" marL="914400" marR="0" rtl="0" algn="l">
              <a:lnSpc>
                <a:spcPct val="100000"/>
              </a:lnSpc>
              <a:spcBef>
                <a:spcPts val="280"/>
              </a:spcBef>
              <a:spcAft>
                <a:spcPts val="0"/>
              </a:spcAft>
              <a:buClr>
                <a:schemeClr val="hlink"/>
              </a:buClr>
              <a:buSzPts val="770"/>
              <a:buFont typeface="Noto Sans Symbols"/>
              <a:buNone/>
              <a:defRPr b="0" i="0" sz="1400" u="none" cap="none" strike="noStrike">
                <a:solidFill>
                  <a:schemeClr val="dk1"/>
                </a:solidFill>
                <a:latin typeface="Tahoma"/>
                <a:ea typeface="Tahoma"/>
                <a:cs typeface="Tahoma"/>
                <a:sym typeface="Tahoma"/>
              </a:defRPr>
            </a:lvl2pPr>
            <a:lvl3pPr indent="-228600" lvl="2" marL="1371600" marR="0" rtl="0" algn="l">
              <a:lnSpc>
                <a:spcPct val="100000"/>
              </a:lnSpc>
              <a:spcBef>
                <a:spcPts val="240"/>
              </a:spcBef>
              <a:spcAft>
                <a:spcPts val="0"/>
              </a:spcAft>
              <a:buClr>
                <a:schemeClr val="folHlink"/>
              </a:buClr>
              <a:buSzPts val="600"/>
              <a:buFont typeface="Noto Sans Symbols"/>
              <a:buNone/>
              <a:defRPr b="0" i="0" sz="1200" u="none" cap="none" strike="noStrike">
                <a:solidFill>
                  <a:schemeClr val="dk1"/>
                </a:solidFill>
                <a:latin typeface="Tahoma"/>
                <a:ea typeface="Tahoma"/>
                <a:cs typeface="Tahoma"/>
                <a:sym typeface="Tahoma"/>
              </a:defRPr>
            </a:lvl3pPr>
            <a:lvl4pPr indent="-228600" lvl="3" marL="1828800" marR="0" rtl="0" algn="l">
              <a:lnSpc>
                <a:spcPct val="100000"/>
              </a:lnSpc>
              <a:spcBef>
                <a:spcPts val="200"/>
              </a:spcBef>
              <a:spcAft>
                <a:spcPts val="0"/>
              </a:spcAft>
              <a:buClr>
                <a:schemeClr val="accent2"/>
              </a:buClr>
              <a:buSzPts val="550"/>
              <a:buFont typeface="Noto Sans Symbols"/>
              <a:buNone/>
              <a:defRPr b="0" i="0" sz="1000" u="none" cap="none" strike="noStrike">
                <a:solidFill>
                  <a:schemeClr val="dk1"/>
                </a:solidFill>
                <a:latin typeface="Tahoma"/>
                <a:ea typeface="Tahoma"/>
                <a:cs typeface="Tahoma"/>
                <a:sym typeface="Tahoma"/>
              </a:defRPr>
            </a:lvl4pPr>
            <a:lvl5pPr indent="-228600" lvl="4" marL="2286000" marR="0" rtl="0" algn="l">
              <a:lnSpc>
                <a:spcPct val="100000"/>
              </a:lnSpc>
              <a:spcBef>
                <a:spcPts val="200"/>
              </a:spcBef>
              <a:spcAft>
                <a:spcPts val="0"/>
              </a:spcAft>
              <a:buClr>
                <a:schemeClr val="accent1"/>
              </a:buClr>
              <a:buSzPts val="500"/>
              <a:buFont typeface="Noto Sans Symbols"/>
              <a:buNone/>
              <a:defRPr b="0" i="0" sz="1000" u="none" cap="none" strike="noStrike">
                <a:solidFill>
                  <a:schemeClr val="dk1"/>
                </a:solidFill>
                <a:latin typeface="Tahoma"/>
                <a:ea typeface="Tahoma"/>
                <a:cs typeface="Tahoma"/>
                <a:sym typeface="Tahoma"/>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9pPr>
          </a:lstStyle>
          <a:p/>
        </p:txBody>
      </p:sp>
      <p:sp>
        <p:nvSpPr>
          <p:cNvPr id="37" name="Google Shape;37;p7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74"/>
          <p:cNvSpPr txBox="1"/>
          <p:nvPr>
            <p:ph type="title"/>
          </p:nvPr>
        </p:nvSpPr>
        <p:spPr>
          <a:xfrm>
            <a:off x="628650" y="365125"/>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40" name="Google Shape;40;p7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5"/>
          <p:cNvSpPr txBox="1"/>
          <p:nvPr>
            <p:ph type="title"/>
          </p:nvPr>
        </p:nvSpPr>
        <p:spPr>
          <a:xfrm>
            <a:off x="630238" y="365125"/>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43" name="Google Shape;43;p75"/>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80"/>
              </a:spcBef>
              <a:spcAft>
                <a:spcPts val="0"/>
              </a:spcAft>
              <a:buClr>
                <a:schemeClr val="folHlink"/>
              </a:buClr>
              <a:buSzPts val="1440"/>
              <a:buFont typeface="Noto Sans Symbols"/>
              <a:buNone/>
              <a:defRPr b="1" i="0" sz="2400" u="none" cap="none" strike="noStrike">
                <a:solidFill>
                  <a:schemeClr val="dk1"/>
                </a:solidFill>
                <a:latin typeface="Tahoma"/>
                <a:ea typeface="Tahoma"/>
                <a:cs typeface="Tahoma"/>
                <a:sym typeface="Tahoma"/>
              </a:defRPr>
            </a:lvl1pPr>
            <a:lvl2pPr indent="-228600" lvl="1" marL="914400" marR="0" rtl="0" algn="l">
              <a:lnSpc>
                <a:spcPct val="100000"/>
              </a:lnSpc>
              <a:spcBef>
                <a:spcPts val="400"/>
              </a:spcBef>
              <a:spcAft>
                <a:spcPts val="0"/>
              </a:spcAft>
              <a:buClr>
                <a:schemeClr val="hlink"/>
              </a:buClr>
              <a:buSzPts val="1100"/>
              <a:buFont typeface="Noto Sans Symbols"/>
              <a:buNone/>
              <a:defRPr b="1" i="0" sz="2000" u="none" cap="none" strike="noStrike">
                <a:solidFill>
                  <a:schemeClr val="dk1"/>
                </a:solidFill>
                <a:latin typeface="Tahoma"/>
                <a:ea typeface="Tahoma"/>
                <a:cs typeface="Tahoma"/>
                <a:sym typeface="Tahoma"/>
              </a:defRPr>
            </a:lvl2pPr>
            <a:lvl3pPr indent="-228600" lvl="2" marL="1371600" marR="0" rtl="0" algn="l">
              <a:lnSpc>
                <a:spcPct val="100000"/>
              </a:lnSpc>
              <a:spcBef>
                <a:spcPts val="360"/>
              </a:spcBef>
              <a:spcAft>
                <a:spcPts val="0"/>
              </a:spcAft>
              <a:buClr>
                <a:schemeClr val="folHlink"/>
              </a:buClr>
              <a:buSzPts val="900"/>
              <a:buFont typeface="Noto Sans Symbols"/>
              <a:buNone/>
              <a:defRPr b="1" i="0" sz="1800" u="none" cap="none" strike="noStrike">
                <a:solidFill>
                  <a:schemeClr val="dk1"/>
                </a:solidFill>
                <a:latin typeface="Tahoma"/>
                <a:ea typeface="Tahoma"/>
                <a:cs typeface="Tahoma"/>
                <a:sym typeface="Tahoma"/>
              </a:defRPr>
            </a:lvl3pPr>
            <a:lvl4pPr indent="-228600" lvl="3" marL="1828800" marR="0" rtl="0" algn="l">
              <a:lnSpc>
                <a:spcPct val="100000"/>
              </a:lnSpc>
              <a:spcBef>
                <a:spcPts val="320"/>
              </a:spcBef>
              <a:spcAft>
                <a:spcPts val="0"/>
              </a:spcAft>
              <a:buClr>
                <a:schemeClr val="accent2"/>
              </a:buClr>
              <a:buSzPts val="880"/>
              <a:buFont typeface="Noto Sans Symbols"/>
              <a:buNone/>
              <a:defRPr b="1" i="0" sz="1600" u="none" cap="none" strike="noStrike">
                <a:solidFill>
                  <a:schemeClr val="dk1"/>
                </a:solidFill>
                <a:latin typeface="Tahoma"/>
                <a:ea typeface="Tahoma"/>
                <a:cs typeface="Tahoma"/>
                <a:sym typeface="Tahoma"/>
              </a:defRPr>
            </a:lvl4pPr>
            <a:lvl5pPr indent="-228600" lvl="4" marL="2286000" marR="0" rtl="0" algn="l">
              <a:lnSpc>
                <a:spcPct val="100000"/>
              </a:lnSpc>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9pPr>
          </a:lstStyle>
          <a:p/>
        </p:txBody>
      </p:sp>
      <p:sp>
        <p:nvSpPr>
          <p:cNvPr id="44" name="Google Shape;44;p75"/>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45" name="Google Shape;45;p75"/>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80"/>
              </a:spcBef>
              <a:spcAft>
                <a:spcPts val="0"/>
              </a:spcAft>
              <a:buClr>
                <a:schemeClr val="folHlink"/>
              </a:buClr>
              <a:buSzPts val="1440"/>
              <a:buFont typeface="Noto Sans Symbols"/>
              <a:buNone/>
              <a:defRPr b="1" i="0" sz="2400" u="none" cap="none" strike="noStrike">
                <a:solidFill>
                  <a:schemeClr val="dk1"/>
                </a:solidFill>
                <a:latin typeface="Tahoma"/>
                <a:ea typeface="Tahoma"/>
                <a:cs typeface="Tahoma"/>
                <a:sym typeface="Tahoma"/>
              </a:defRPr>
            </a:lvl1pPr>
            <a:lvl2pPr indent="-228600" lvl="1" marL="914400" marR="0" rtl="0" algn="l">
              <a:lnSpc>
                <a:spcPct val="100000"/>
              </a:lnSpc>
              <a:spcBef>
                <a:spcPts val="400"/>
              </a:spcBef>
              <a:spcAft>
                <a:spcPts val="0"/>
              </a:spcAft>
              <a:buClr>
                <a:schemeClr val="hlink"/>
              </a:buClr>
              <a:buSzPts val="1100"/>
              <a:buFont typeface="Noto Sans Symbols"/>
              <a:buNone/>
              <a:defRPr b="1" i="0" sz="2000" u="none" cap="none" strike="noStrike">
                <a:solidFill>
                  <a:schemeClr val="dk1"/>
                </a:solidFill>
                <a:latin typeface="Tahoma"/>
                <a:ea typeface="Tahoma"/>
                <a:cs typeface="Tahoma"/>
                <a:sym typeface="Tahoma"/>
              </a:defRPr>
            </a:lvl2pPr>
            <a:lvl3pPr indent="-228600" lvl="2" marL="1371600" marR="0" rtl="0" algn="l">
              <a:lnSpc>
                <a:spcPct val="100000"/>
              </a:lnSpc>
              <a:spcBef>
                <a:spcPts val="360"/>
              </a:spcBef>
              <a:spcAft>
                <a:spcPts val="0"/>
              </a:spcAft>
              <a:buClr>
                <a:schemeClr val="folHlink"/>
              </a:buClr>
              <a:buSzPts val="900"/>
              <a:buFont typeface="Noto Sans Symbols"/>
              <a:buNone/>
              <a:defRPr b="1" i="0" sz="1800" u="none" cap="none" strike="noStrike">
                <a:solidFill>
                  <a:schemeClr val="dk1"/>
                </a:solidFill>
                <a:latin typeface="Tahoma"/>
                <a:ea typeface="Tahoma"/>
                <a:cs typeface="Tahoma"/>
                <a:sym typeface="Tahoma"/>
              </a:defRPr>
            </a:lvl3pPr>
            <a:lvl4pPr indent="-228600" lvl="3" marL="1828800" marR="0" rtl="0" algn="l">
              <a:lnSpc>
                <a:spcPct val="100000"/>
              </a:lnSpc>
              <a:spcBef>
                <a:spcPts val="320"/>
              </a:spcBef>
              <a:spcAft>
                <a:spcPts val="0"/>
              </a:spcAft>
              <a:buClr>
                <a:schemeClr val="accent2"/>
              </a:buClr>
              <a:buSzPts val="880"/>
              <a:buFont typeface="Noto Sans Symbols"/>
              <a:buNone/>
              <a:defRPr b="1" i="0" sz="1600" u="none" cap="none" strike="noStrike">
                <a:solidFill>
                  <a:schemeClr val="dk1"/>
                </a:solidFill>
                <a:latin typeface="Tahoma"/>
                <a:ea typeface="Tahoma"/>
                <a:cs typeface="Tahoma"/>
                <a:sym typeface="Tahoma"/>
              </a:defRPr>
            </a:lvl4pPr>
            <a:lvl5pPr indent="-228600" lvl="4" marL="2286000" marR="0" rtl="0" algn="l">
              <a:lnSpc>
                <a:spcPct val="100000"/>
              </a:lnSpc>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9pPr>
          </a:lstStyle>
          <a:p/>
        </p:txBody>
      </p:sp>
      <p:sp>
        <p:nvSpPr>
          <p:cNvPr id="46" name="Google Shape;46;p75"/>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47" name="Google Shape;47;p7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2.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6.png"/><Relationship Id="rId4"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4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Forouzan4e07_banner" id="62" name="Google Shape;62;p1"/>
          <p:cNvPicPr preferRelativeResize="0"/>
          <p:nvPr>
            <p:ph idx="1" type="body"/>
          </p:nvPr>
        </p:nvPicPr>
        <p:blipFill rotWithShape="1">
          <a:blip r:embed="rId3">
            <a:alphaModFix/>
          </a:blip>
          <a:srcRect b="0" l="0" r="0" t="0"/>
          <a:stretch/>
        </p:blipFill>
        <p:spPr>
          <a:xfrm>
            <a:off x="0" y="0"/>
            <a:ext cx="9144000" cy="1096962"/>
          </a:xfrm>
          <a:prstGeom prst="rect">
            <a:avLst/>
          </a:prstGeom>
          <a:noFill/>
          <a:ln>
            <a:noFill/>
          </a:ln>
        </p:spPr>
      </p:pic>
      <p:sp>
        <p:nvSpPr>
          <p:cNvPr id="63" name="Google Shape;63;p1"/>
          <p:cNvSpPr txBox="1"/>
          <p:nvPr/>
        </p:nvSpPr>
        <p:spPr>
          <a:xfrm>
            <a:off x="1143000" y="2514600"/>
            <a:ext cx="6858000" cy="17367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4400"/>
              <a:buFont typeface="Arial"/>
              <a:buNone/>
            </a:pPr>
            <a:r>
              <a:rPr b="1" i="0" lang="en-US" sz="4400" u="none" cap="none" strike="noStrike">
                <a:solidFill>
                  <a:schemeClr val="dk2"/>
                </a:solidFill>
                <a:latin typeface="Arial"/>
                <a:ea typeface="Arial"/>
                <a:cs typeface="Arial"/>
                <a:sym typeface="Arial"/>
              </a:rPr>
              <a:t>Chapter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Times New Roman"/>
              <a:buNone/>
            </a:pPr>
            <a:r>
              <a:t/>
            </a:r>
            <a:endParaRPr b="1" i="0" sz="20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400"/>
              <a:buFont typeface="Arial"/>
              <a:buNone/>
            </a:pPr>
            <a:r>
              <a:rPr b="1" i="0" lang="en-US" sz="4400" u="none" cap="none" strike="noStrike">
                <a:solidFill>
                  <a:schemeClr val="dk1"/>
                </a:solidFill>
                <a:latin typeface="Arial"/>
                <a:ea typeface="Arial"/>
                <a:cs typeface="Arial"/>
                <a:sym typeface="Arial"/>
              </a:rPr>
              <a:t>Data and Signals</a:t>
            </a:r>
            <a:endParaRPr b="0" i="0" sz="1400" u="none" cap="none" strike="noStrike">
              <a:solidFill>
                <a:srgbClr val="000000"/>
              </a:solidFill>
              <a:latin typeface="Arial"/>
              <a:ea typeface="Arial"/>
              <a:cs typeface="Arial"/>
              <a:sym typeface="Arial"/>
            </a:endParaRPr>
          </a:p>
        </p:txBody>
      </p:sp>
      <p:sp>
        <p:nvSpPr>
          <p:cNvPr id="64" name="Google Shape;64;p1"/>
          <p:cNvSpPr txBox="1"/>
          <p:nvPr/>
        </p:nvSpPr>
        <p:spPr>
          <a:xfrm>
            <a:off x="0" y="6507162"/>
            <a:ext cx="9144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Copyright © The McGraw-Hill Companies, Inc. Permission required for reproduction or display.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184" name="Google Shape;184;p10"/>
          <p:cNvCxnSpPr/>
          <p:nvPr/>
        </p:nvCxnSpPr>
        <p:spPr>
          <a:xfrm>
            <a:off x="152400" y="762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185" name="Google Shape;185;p10"/>
          <p:cNvCxnSpPr/>
          <p:nvPr/>
        </p:nvCxnSpPr>
        <p:spPr>
          <a:xfrm>
            <a:off x="152400" y="11430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186" name="Google Shape;186;p10"/>
          <p:cNvSpPr txBox="1"/>
          <p:nvPr/>
        </p:nvSpPr>
        <p:spPr>
          <a:xfrm>
            <a:off x="304800" y="304800"/>
            <a:ext cx="6765925"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3.3  </a:t>
            </a:r>
            <a:r>
              <a:rPr b="1" i="1" lang="en-US" sz="2000" u="none" cap="none" strike="noStrike">
                <a:solidFill>
                  <a:schemeClr val="dk1"/>
                </a:solidFill>
                <a:latin typeface="Times New Roman"/>
                <a:ea typeface="Times New Roman"/>
                <a:cs typeface="Times New Roman"/>
                <a:sym typeface="Times New Roman"/>
              </a:rPr>
              <a:t>Two signals with the same phase and frequency, </a:t>
            </a:r>
            <a:br>
              <a:rPr b="1" i="1" lang="en-US" sz="2000" u="none" cap="none" strike="noStrike">
                <a:solidFill>
                  <a:schemeClr val="dk1"/>
                </a:solidFill>
                <a:latin typeface="Times New Roman"/>
                <a:ea typeface="Times New Roman"/>
                <a:cs typeface="Times New Roman"/>
                <a:sym typeface="Times New Roman"/>
              </a:rPr>
            </a:br>
            <a:r>
              <a:rPr b="1" i="1" lang="en-US" sz="2000" u="none" cap="none" strike="noStrike">
                <a:solidFill>
                  <a:schemeClr val="dk1"/>
                </a:solidFill>
                <a:latin typeface="Times New Roman"/>
                <a:ea typeface="Times New Roman"/>
                <a:cs typeface="Times New Roman"/>
                <a:sym typeface="Times New Roman"/>
              </a:rPr>
              <a:t>                        but different amplitudes</a:t>
            </a:r>
            <a:endParaRPr b="0" i="0" sz="1400" u="none" cap="none" strike="noStrike">
              <a:solidFill>
                <a:srgbClr val="000000"/>
              </a:solidFill>
              <a:latin typeface="Arial"/>
              <a:ea typeface="Arial"/>
              <a:cs typeface="Arial"/>
              <a:sym typeface="Arial"/>
            </a:endParaRPr>
          </a:p>
        </p:txBody>
      </p:sp>
      <p:cxnSp>
        <p:nvCxnSpPr>
          <p:cNvPr id="187" name="Google Shape;187;p10"/>
          <p:cNvCxnSpPr/>
          <p:nvPr/>
        </p:nvCxnSpPr>
        <p:spPr>
          <a:xfrm>
            <a:off x="152400" y="62484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188" name="Google Shape;188;p10"/>
          <p:cNvPicPr preferRelativeResize="0"/>
          <p:nvPr/>
        </p:nvPicPr>
        <p:blipFill rotWithShape="1">
          <a:blip r:embed="rId3">
            <a:alphaModFix/>
          </a:blip>
          <a:srcRect b="0" l="0" r="0" t="0"/>
          <a:stretch/>
        </p:blipFill>
        <p:spPr>
          <a:xfrm>
            <a:off x="1828800" y="1371600"/>
            <a:ext cx="5475287" cy="470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94" name="Google Shape;194;p1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95" name="Google Shape;195;p1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96" name="Google Shape;196;p1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97" name="Google Shape;197;p1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98" name="Google Shape;198;p1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99" name="Google Shape;199;p1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00" name="Google Shape;200;p1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201" name="Google Shape;201;p11"/>
          <p:cNvCxnSpPr/>
          <p:nvPr/>
        </p:nvCxnSpPr>
        <p:spPr>
          <a:xfrm>
            <a:off x="457200" y="2971800"/>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202" name="Google Shape;202;p11"/>
          <p:cNvCxnSpPr/>
          <p:nvPr/>
        </p:nvCxnSpPr>
        <p:spPr>
          <a:xfrm>
            <a:off x="458787" y="4267200"/>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203" name="Google Shape;203;p11"/>
          <p:cNvSpPr txBox="1"/>
          <p:nvPr/>
        </p:nvSpPr>
        <p:spPr>
          <a:xfrm>
            <a:off x="495300" y="3063875"/>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Frequency and period are the inverse of each other.</a:t>
            </a:r>
            <a:endParaRPr b="0" i="0" sz="1400" u="none" cap="none" strike="noStrike">
              <a:solidFill>
                <a:srgbClr val="000000"/>
              </a:solidFill>
              <a:latin typeface="Arial"/>
              <a:ea typeface="Arial"/>
              <a:cs typeface="Arial"/>
              <a:sym typeface="Arial"/>
            </a:endParaRPr>
          </a:p>
        </p:txBody>
      </p:sp>
      <p:grpSp>
        <p:nvGrpSpPr>
          <p:cNvPr id="204" name="Google Shape;204;p11"/>
          <p:cNvGrpSpPr/>
          <p:nvPr/>
        </p:nvGrpSpPr>
        <p:grpSpPr>
          <a:xfrm>
            <a:off x="457200" y="2362200"/>
            <a:ext cx="1143000" cy="566737"/>
            <a:chOff x="1200" y="1248"/>
            <a:chExt cx="720" cy="357"/>
          </a:xfrm>
        </p:grpSpPr>
        <p:pic>
          <p:nvPicPr>
            <p:cNvPr id="205" name="Google Shape;205;p11"/>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06" name="Google Shape;206;p11"/>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pic>
        <p:nvPicPr>
          <p:cNvPr id="207" name="Google Shape;207;p11"/>
          <p:cNvPicPr preferRelativeResize="0"/>
          <p:nvPr/>
        </p:nvPicPr>
        <p:blipFill rotWithShape="1">
          <a:blip r:embed="rId4">
            <a:alphaModFix/>
          </a:blip>
          <a:srcRect b="0" l="0" r="0" t="0"/>
          <a:stretch/>
        </p:blipFill>
        <p:spPr>
          <a:xfrm>
            <a:off x="2884487" y="4419600"/>
            <a:ext cx="3375025" cy="666750"/>
          </a:xfrm>
          <a:prstGeom prst="rect">
            <a:avLst/>
          </a:prstGeom>
          <a:noFill/>
          <a:ln cap="flat" cmpd="sng" w="28575">
            <a:solidFill>
              <a:srgbClr val="3366FF"/>
            </a:solidFill>
            <a:prstDash val="solid"/>
            <a:miter lim="800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213" name="Google Shape;213;p12"/>
          <p:cNvCxnSpPr/>
          <p:nvPr/>
        </p:nvCxnSpPr>
        <p:spPr>
          <a:xfrm>
            <a:off x="152400" y="152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214" name="Google Shape;214;p12"/>
          <p:cNvCxnSpPr/>
          <p:nvPr/>
        </p:nvCxnSpPr>
        <p:spPr>
          <a:xfrm>
            <a:off x="152400" y="990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215" name="Google Shape;215;p12"/>
          <p:cNvSpPr txBox="1"/>
          <p:nvPr/>
        </p:nvSpPr>
        <p:spPr>
          <a:xfrm>
            <a:off x="304800" y="228600"/>
            <a:ext cx="6700837"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3.4  </a:t>
            </a:r>
            <a:r>
              <a:rPr b="1" i="1" lang="en-US" sz="2000" u="none" cap="none" strike="noStrike">
                <a:solidFill>
                  <a:schemeClr val="dk1"/>
                </a:solidFill>
                <a:latin typeface="Times New Roman"/>
                <a:ea typeface="Times New Roman"/>
                <a:cs typeface="Times New Roman"/>
                <a:sym typeface="Times New Roman"/>
              </a:rPr>
              <a:t>Two signals with the same amplitude and phase,</a:t>
            </a:r>
            <a:br>
              <a:rPr b="1" i="1" lang="en-US" sz="2000" u="none" cap="none" strike="noStrike">
                <a:solidFill>
                  <a:schemeClr val="dk1"/>
                </a:solidFill>
                <a:latin typeface="Times New Roman"/>
                <a:ea typeface="Times New Roman"/>
                <a:cs typeface="Times New Roman"/>
                <a:sym typeface="Times New Roman"/>
              </a:rPr>
            </a:br>
            <a:r>
              <a:rPr b="1" i="1" lang="en-US" sz="2000" u="none" cap="none" strike="noStrike">
                <a:solidFill>
                  <a:schemeClr val="dk1"/>
                </a:solidFill>
                <a:latin typeface="Times New Roman"/>
                <a:ea typeface="Times New Roman"/>
                <a:cs typeface="Times New Roman"/>
                <a:sym typeface="Times New Roman"/>
              </a:rPr>
              <a:t>                        but different frequencies</a:t>
            </a:r>
            <a:endParaRPr b="0" i="0" sz="1400" u="none" cap="none" strike="noStrike">
              <a:solidFill>
                <a:srgbClr val="000000"/>
              </a:solidFill>
              <a:latin typeface="Arial"/>
              <a:ea typeface="Arial"/>
              <a:cs typeface="Arial"/>
              <a:sym typeface="Arial"/>
            </a:endParaRPr>
          </a:p>
        </p:txBody>
      </p:sp>
      <p:cxnSp>
        <p:nvCxnSpPr>
          <p:cNvPr id="216" name="Google Shape;216;p12"/>
          <p:cNvCxnSpPr/>
          <p:nvPr/>
        </p:nvCxnSpPr>
        <p:spPr>
          <a:xfrm>
            <a:off x="152400" y="63246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217" name="Google Shape;217;p12"/>
          <p:cNvPicPr preferRelativeResize="0"/>
          <p:nvPr/>
        </p:nvPicPr>
        <p:blipFill rotWithShape="1">
          <a:blip r:embed="rId3">
            <a:alphaModFix/>
          </a:blip>
          <a:srcRect b="0" l="0" r="0" t="0"/>
          <a:stretch/>
        </p:blipFill>
        <p:spPr>
          <a:xfrm>
            <a:off x="1885950" y="1066800"/>
            <a:ext cx="5429250" cy="5172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23" name="Google Shape;223;p13"/>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24" name="Google Shape;224;p13"/>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225" name="Google Shape;225;p13"/>
          <p:cNvGrpSpPr/>
          <p:nvPr/>
        </p:nvGrpSpPr>
        <p:grpSpPr>
          <a:xfrm>
            <a:off x="490537" y="773112"/>
            <a:ext cx="738187" cy="474662"/>
            <a:chOff x="309" y="487"/>
            <a:chExt cx="465" cy="299"/>
          </a:xfrm>
        </p:grpSpPr>
        <p:sp>
          <p:nvSpPr>
            <p:cNvPr id="226" name="Google Shape;226;p13"/>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27" name="Google Shape;227;p13"/>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228" name="Google Shape;228;p13"/>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29" name="Google Shape;229;p13"/>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30" name="Google Shape;230;p13"/>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31" name="Google Shape;231;p13"/>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32" name="Google Shape;232;p13"/>
          <p:cNvSpPr txBox="1"/>
          <p:nvPr/>
        </p:nvSpPr>
        <p:spPr>
          <a:xfrm>
            <a:off x="228600" y="1447800"/>
            <a:ext cx="8534400" cy="1373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The power we use at home has a frequency of </a:t>
            </a:r>
            <a:r>
              <a:rPr b="1" i="1" lang="en-US" sz="2800" u="none" cap="none" strike="noStrike">
                <a:solidFill>
                  <a:schemeClr val="hlink"/>
                </a:solidFill>
                <a:latin typeface="Times New Roman"/>
                <a:ea typeface="Times New Roman"/>
                <a:cs typeface="Times New Roman"/>
                <a:sym typeface="Times New Roman"/>
              </a:rPr>
              <a:t>60 Hz</a:t>
            </a:r>
            <a:r>
              <a:rPr b="1" i="1" lang="en-US" sz="2800" u="none" cap="none" strike="noStrike">
                <a:solidFill>
                  <a:schemeClr val="dk1"/>
                </a:solidFill>
                <a:latin typeface="Times New Roman"/>
                <a:ea typeface="Times New Roman"/>
                <a:cs typeface="Times New Roman"/>
                <a:sym typeface="Times New Roman"/>
              </a:rPr>
              <a:t>. The period of this sine wave can be determined as follows:</a:t>
            </a:r>
            <a:endParaRPr b="0" i="0" sz="1400" u="none" cap="none" strike="noStrike">
              <a:solidFill>
                <a:srgbClr val="000000"/>
              </a:solidFill>
              <a:latin typeface="Arial"/>
              <a:ea typeface="Arial"/>
              <a:cs typeface="Arial"/>
              <a:sym typeface="Arial"/>
            </a:endParaRPr>
          </a:p>
        </p:txBody>
      </p:sp>
      <p:sp>
        <p:nvSpPr>
          <p:cNvPr id="233" name="Google Shape;233;p13"/>
          <p:cNvSpPr txBox="1"/>
          <p:nvPr/>
        </p:nvSpPr>
        <p:spPr>
          <a:xfrm>
            <a:off x="1143000" y="182562"/>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3.3</a:t>
            </a:r>
            <a:endParaRPr b="0" i="0" sz="1400" u="none" cap="none" strike="noStrike">
              <a:solidFill>
                <a:srgbClr val="000000"/>
              </a:solidFill>
              <a:latin typeface="Arial"/>
              <a:ea typeface="Arial"/>
              <a:cs typeface="Arial"/>
              <a:sym typeface="Arial"/>
            </a:endParaRPr>
          </a:p>
        </p:txBody>
      </p:sp>
      <p:pic>
        <p:nvPicPr>
          <p:cNvPr id="234" name="Google Shape;234;p13"/>
          <p:cNvPicPr preferRelativeResize="0"/>
          <p:nvPr/>
        </p:nvPicPr>
        <p:blipFill rotWithShape="1">
          <a:blip r:embed="rId3">
            <a:alphaModFix/>
          </a:blip>
          <a:srcRect b="0" l="0" r="0" t="0"/>
          <a:stretch/>
        </p:blipFill>
        <p:spPr>
          <a:xfrm>
            <a:off x="1408112" y="3149600"/>
            <a:ext cx="6327775" cy="711200"/>
          </a:xfrm>
          <a:prstGeom prst="rect">
            <a:avLst/>
          </a:prstGeom>
          <a:noFill/>
          <a:ln cap="flat" cmpd="sng" w="57150">
            <a:solidFill>
              <a:srgbClr val="3366FF"/>
            </a:solidFill>
            <a:prstDash val="solid"/>
            <a:miter lim="800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40" name="Google Shape;240;p14"/>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41" name="Google Shape;241;p14"/>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242" name="Google Shape;242;p14"/>
          <p:cNvGrpSpPr/>
          <p:nvPr/>
        </p:nvGrpSpPr>
        <p:grpSpPr>
          <a:xfrm>
            <a:off x="490537" y="773112"/>
            <a:ext cx="738187" cy="474662"/>
            <a:chOff x="309" y="487"/>
            <a:chExt cx="465" cy="299"/>
          </a:xfrm>
        </p:grpSpPr>
        <p:sp>
          <p:nvSpPr>
            <p:cNvPr id="243" name="Google Shape;243;p14"/>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44" name="Google Shape;244;p14"/>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245" name="Google Shape;245;p14"/>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46" name="Google Shape;246;p14"/>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47" name="Google Shape;247;p14"/>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48" name="Google Shape;248;p14"/>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49" name="Google Shape;249;p14"/>
          <p:cNvSpPr txBox="1"/>
          <p:nvPr/>
        </p:nvSpPr>
        <p:spPr>
          <a:xfrm>
            <a:off x="228600" y="144780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The period of a signal is 100 ms. What is its frequency in kilohertz?</a:t>
            </a:r>
            <a:endParaRPr b="0" i="0" sz="1400" u="none" cap="none" strike="noStrike">
              <a:solidFill>
                <a:srgbClr val="000000"/>
              </a:solidFill>
              <a:latin typeface="Arial"/>
              <a:ea typeface="Arial"/>
              <a:cs typeface="Arial"/>
              <a:sym typeface="Arial"/>
            </a:endParaRPr>
          </a:p>
        </p:txBody>
      </p:sp>
      <p:sp>
        <p:nvSpPr>
          <p:cNvPr id="250" name="Google Shape;250;p14"/>
          <p:cNvSpPr txBox="1"/>
          <p:nvPr/>
        </p:nvSpPr>
        <p:spPr>
          <a:xfrm>
            <a:off x="1143000" y="182562"/>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3.5</a:t>
            </a:r>
            <a:endParaRPr b="0" i="0" sz="1400" u="none" cap="none" strike="noStrike">
              <a:solidFill>
                <a:srgbClr val="000000"/>
              </a:solidFill>
              <a:latin typeface="Arial"/>
              <a:ea typeface="Arial"/>
              <a:cs typeface="Arial"/>
              <a:sym typeface="Arial"/>
            </a:endParaRPr>
          </a:p>
        </p:txBody>
      </p:sp>
      <p:sp>
        <p:nvSpPr>
          <p:cNvPr id="251" name="Google Shape;251;p14"/>
          <p:cNvSpPr txBox="1"/>
          <p:nvPr/>
        </p:nvSpPr>
        <p:spPr>
          <a:xfrm>
            <a:off x="304800" y="26670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Solution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First we change 100 ms to seconds, and then we calculate the frequency from the period (1 Hz = 10</a:t>
            </a:r>
            <a:r>
              <a:rPr b="1" baseline="30000" i="1" lang="en-US" sz="2800" u="none" cap="none" strike="noStrike">
                <a:solidFill>
                  <a:schemeClr val="dk1"/>
                </a:solidFill>
                <a:latin typeface="Times New Roman"/>
                <a:ea typeface="Times New Roman"/>
                <a:cs typeface="Times New Roman"/>
                <a:sym typeface="Times New Roman"/>
              </a:rPr>
              <a:t>−3</a:t>
            </a:r>
            <a:r>
              <a:rPr b="1" i="1" lang="en-US" sz="2800" u="none" cap="none" strike="noStrike">
                <a:solidFill>
                  <a:schemeClr val="dk1"/>
                </a:solidFill>
                <a:latin typeface="Times New Roman"/>
                <a:ea typeface="Times New Roman"/>
                <a:cs typeface="Times New Roman"/>
                <a:sym typeface="Times New Roman"/>
              </a:rPr>
              <a:t> kHz).</a:t>
            </a:r>
            <a:endParaRPr b="0" i="0" sz="1400" u="none" cap="none" strike="noStrike">
              <a:solidFill>
                <a:srgbClr val="000000"/>
              </a:solidFill>
              <a:latin typeface="Arial"/>
              <a:ea typeface="Arial"/>
              <a:cs typeface="Arial"/>
              <a:sym typeface="Arial"/>
            </a:endParaRPr>
          </a:p>
        </p:txBody>
      </p:sp>
      <p:pic>
        <p:nvPicPr>
          <p:cNvPr id="252" name="Google Shape;252;p14"/>
          <p:cNvPicPr preferRelativeResize="0"/>
          <p:nvPr/>
        </p:nvPicPr>
        <p:blipFill rotWithShape="1">
          <a:blip r:embed="rId3">
            <a:alphaModFix/>
          </a:blip>
          <a:srcRect b="0" l="0" r="0" t="0"/>
          <a:stretch/>
        </p:blipFill>
        <p:spPr>
          <a:xfrm>
            <a:off x="1425575" y="4778375"/>
            <a:ext cx="6291262" cy="1241425"/>
          </a:xfrm>
          <a:prstGeom prst="rect">
            <a:avLst/>
          </a:prstGeom>
          <a:noFill/>
          <a:ln cap="flat" cmpd="sng" w="57150">
            <a:solidFill>
              <a:srgbClr val="3366FF"/>
            </a:solidFill>
            <a:prstDash val="solid"/>
            <a:miter lim="80000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58" name="Google Shape;258;p15"/>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59" name="Google Shape;259;p1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60" name="Google Shape;260;p15"/>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61" name="Google Shape;261;p1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62" name="Google Shape;262;p1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63" name="Google Shape;263;p15"/>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64" name="Google Shape;264;p1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265" name="Google Shape;265;p15"/>
          <p:cNvCxnSpPr/>
          <p:nvPr/>
        </p:nvCxnSpPr>
        <p:spPr>
          <a:xfrm>
            <a:off x="457200" y="1905000"/>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266" name="Google Shape;266;p15"/>
          <p:cNvCxnSpPr/>
          <p:nvPr/>
        </p:nvCxnSpPr>
        <p:spPr>
          <a:xfrm>
            <a:off x="458787" y="6096000"/>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267" name="Google Shape;267;p15"/>
          <p:cNvSpPr txBox="1"/>
          <p:nvPr/>
        </p:nvSpPr>
        <p:spPr>
          <a:xfrm>
            <a:off x="495300" y="1997075"/>
            <a:ext cx="8077200" cy="399097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Frequency is the rate of change with respect to time. </a:t>
            </a:r>
            <a:br>
              <a:rPr b="1" i="0" lang="en-US" sz="3200" u="none" cap="none" strike="noStrike">
                <a:solidFill>
                  <a:schemeClr val="dk1"/>
                </a:solidFill>
                <a:latin typeface="Arial"/>
                <a:ea typeface="Arial"/>
                <a:cs typeface="Arial"/>
                <a:sym typeface="Arial"/>
              </a:rPr>
            </a:b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Change in a short span of time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means high frequency.</a:t>
            </a: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 </a:t>
            </a: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Change over a long span of </a:t>
            </a: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time means low frequency.</a:t>
            </a:r>
            <a:endParaRPr b="0" i="0" sz="1400" u="none" cap="none" strike="noStrike">
              <a:solidFill>
                <a:srgbClr val="000000"/>
              </a:solidFill>
              <a:latin typeface="Arial"/>
              <a:ea typeface="Arial"/>
              <a:cs typeface="Arial"/>
              <a:sym typeface="Arial"/>
            </a:endParaRPr>
          </a:p>
        </p:txBody>
      </p:sp>
      <p:grpSp>
        <p:nvGrpSpPr>
          <p:cNvPr id="268" name="Google Shape;268;p15"/>
          <p:cNvGrpSpPr/>
          <p:nvPr/>
        </p:nvGrpSpPr>
        <p:grpSpPr>
          <a:xfrm>
            <a:off x="457200" y="1219200"/>
            <a:ext cx="1143000" cy="566737"/>
            <a:chOff x="1200" y="1248"/>
            <a:chExt cx="720" cy="357"/>
          </a:xfrm>
        </p:grpSpPr>
        <p:pic>
          <p:nvPicPr>
            <p:cNvPr id="269" name="Google Shape;269;p15"/>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70" name="Google Shape;270;p15"/>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76" name="Google Shape;276;p1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77" name="Google Shape;277;p1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78" name="Google Shape;278;p1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79" name="Google Shape;279;p1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80" name="Google Shape;280;p1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81" name="Google Shape;281;p1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82" name="Google Shape;282;p1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283" name="Google Shape;283;p16"/>
          <p:cNvCxnSpPr/>
          <p:nvPr/>
        </p:nvCxnSpPr>
        <p:spPr>
          <a:xfrm>
            <a:off x="457200" y="2700337"/>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284" name="Google Shape;284;p16"/>
          <p:cNvCxnSpPr/>
          <p:nvPr/>
        </p:nvCxnSpPr>
        <p:spPr>
          <a:xfrm>
            <a:off x="458787" y="4910137"/>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285" name="Google Shape;285;p16"/>
          <p:cNvSpPr txBox="1"/>
          <p:nvPr/>
        </p:nvSpPr>
        <p:spPr>
          <a:xfrm>
            <a:off x="495300" y="2792412"/>
            <a:ext cx="8077200" cy="20415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If a signal does not change at all, its frequency is zero.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If a signal changes instantaneously, its frequency is infinite.</a:t>
            </a:r>
            <a:endParaRPr b="0" i="0" sz="1400" u="none" cap="none" strike="noStrike">
              <a:solidFill>
                <a:srgbClr val="000000"/>
              </a:solidFill>
              <a:latin typeface="Arial"/>
              <a:ea typeface="Arial"/>
              <a:cs typeface="Arial"/>
              <a:sym typeface="Arial"/>
            </a:endParaRPr>
          </a:p>
        </p:txBody>
      </p:sp>
      <p:grpSp>
        <p:nvGrpSpPr>
          <p:cNvPr id="286" name="Google Shape;286;p16"/>
          <p:cNvGrpSpPr/>
          <p:nvPr/>
        </p:nvGrpSpPr>
        <p:grpSpPr>
          <a:xfrm>
            <a:off x="457200" y="2057400"/>
            <a:ext cx="1143000" cy="566737"/>
            <a:chOff x="1200" y="1248"/>
            <a:chExt cx="720" cy="357"/>
          </a:xfrm>
        </p:grpSpPr>
        <p:pic>
          <p:nvPicPr>
            <p:cNvPr id="287" name="Google Shape;287;p16"/>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88" name="Google Shape;288;p16"/>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94" name="Google Shape;294;p1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95" name="Google Shape;295;p1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96" name="Google Shape;296;p1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97" name="Google Shape;297;p1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98" name="Google Shape;298;p1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99" name="Google Shape;299;p1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00" name="Google Shape;300;p1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301" name="Google Shape;301;p17"/>
          <p:cNvCxnSpPr/>
          <p:nvPr/>
        </p:nvCxnSpPr>
        <p:spPr>
          <a:xfrm>
            <a:off x="457200" y="2971800"/>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302" name="Google Shape;302;p17"/>
          <p:cNvCxnSpPr/>
          <p:nvPr/>
        </p:nvCxnSpPr>
        <p:spPr>
          <a:xfrm>
            <a:off x="458787" y="4191000"/>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303" name="Google Shape;303;p17"/>
          <p:cNvSpPr txBox="1"/>
          <p:nvPr/>
        </p:nvSpPr>
        <p:spPr>
          <a:xfrm>
            <a:off x="495300" y="3063875"/>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Phase describes the position of the waveform  relative to time 0.</a:t>
            </a:r>
            <a:endParaRPr b="0" i="0" sz="1400" u="none" cap="none" strike="noStrike">
              <a:solidFill>
                <a:srgbClr val="000000"/>
              </a:solidFill>
              <a:latin typeface="Arial"/>
              <a:ea typeface="Arial"/>
              <a:cs typeface="Arial"/>
              <a:sym typeface="Arial"/>
            </a:endParaRPr>
          </a:p>
        </p:txBody>
      </p:sp>
      <p:grpSp>
        <p:nvGrpSpPr>
          <p:cNvPr id="304" name="Google Shape;304;p17"/>
          <p:cNvGrpSpPr/>
          <p:nvPr/>
        </p:nvGrpSpPr>
        <p:grpSpPr>
          <a:xfrm>
            <a:off x="457200" y="2286000"/>
            <a:ext cx="1143000" cy="566737"/>
            <a:chOff x="1200" y="1248"/>
            <a:chExt cx="720" cy="357"/>
          </a:xfrm>
        </p:grpSpPr>
        <p:pic>
          <p:nvPicPr>
            <p:cNvPr id="305" name="Google Shape;305;p17"/>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06" name="Google Shape;306;p17"/>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312" name="Google Shape;312;p18"/>
          <p:cNvCxnSpPr/>
          <p:nvPr/>
        </p:nvCxnSpPr>
        <p:spPr>
          <a:xfrm>
            <a:off x="152400" y="152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313" name="Google Shape;313;p18"/>
          <p:cNvCxnSpPr/>
          <p:nvPr/>
        </p:nvCxnSpPr>
        <p:spPr>
          <a:xfrm>
            <a:off x="152400" y="990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314" name="Google Shape;314;p18"/>
          <p:cNvSpPr txBox="1"/>
          <p:nvPr/>
        </p:nvSpPr>
        <p:spPr>
          <a:xfrm>
            <a:off x="304800" y="152400"/>
            <a:ext cx="7680325"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3.5  </a:t>
            </a:r>
            <a:r>
              <a:rPr b="1" i="1" lang="en-US" sz="2000" u="none" cap="none" strike="noStrike">
                <a:solidFill>
                  <a:schemeClr val="dk1"/>
                </a:solidFill>
                <a:latin typeface="Times New Roman"/>
                <a:ea typeface="Times New Roman"/>
                <a:cs typeface="Times New Roman"/>
                <a:sym typeface="Times New Roman"/>
              </a:rPr>
              <a:t>Three sine waves with the same amplitude and frequency,</a:t>
            </a:r>
            <a:br>
              <a:rPr b="1" i="1" lang="en-US" sz="2000" u="none" cap="none" strike="noStrike">
                <a:solidFill>
                  <a:schemeClr val="dk1"/>
                </a:solidFill>
                <a:latin typeface="Times New Roman"/>
                <a:ea typeface="Times New Roman"/>
                <a:cs typeface="Times New Roman"/>
                <a:sym typeface="Times New Roman"/>
              </a:rPr>
            </a:br>
            <a:r>
              <a:rPr b="1" i="1" lang="en-US" sz="2000" u="none" cap="none" strike="noStrike">
                <a:solidFill>
                  <a:schemeClr val="dk1"/>
                </a:solidFill>
                <a:latin typeface="Times New Roman"/>
                <a:ea typeface="Times New Roman"/>
                <a:cs typeface="Times New Roman"/>
                <a:sym typeface="Times New Roman"/>
              </a:rPr>
              <a:t>                        but different phases</a:t>
            </a:r>
            <a:endParaRPr b="0" i="0" sz="1400" u="none" cap="none" strike="noStrike">
              <a:solidFill>
                <a:srgbClr val="000000"/>
              </a:solidFill>
              <a:latin typeface="Arial"/>
              <a:ea typeface="Arial"/>
              <a:cs typeface="Arial"/>
              <a:sym typeface="Arial"/>
            </a:endParaRPr>
          </a:p>
        </p:txBody>
      </p:sp>
      <p:cxnSp>
        <p:nvCxnSpPr>
          <p:cNvPr id="315" name="Google Shape;315;p18"/>
          <p:cNvCxnSpPr/>
          <p:nvPr/>
        </p:nvCxnSpPr>
        <p:spPr>
          <a:xfrm>
            <a:off x="152400" y="62484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316" name="Google Shape;316;p18"/>
          <p:cNvPicPr preferRelativeResize="0"/>
          <p:nvPr/>
        </p:nvPicPr>
        <p:blipFill rotWithShape="1">
          <a:blip r:embed="rId3">
            <a:alphaModFix/>
          </a:blip>
          <a:srcRect b="0" l="0" r="0" t="0"/>
          <a:stretch/>
        </p:blipFill>
        <p:spPr>
          <a:xfrm>
            <a:off x="1905000" y="1143000"/>
            <a:ext cx="5110162" cy="4965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322" name="Google Shape;322;p19"/>
          <p:cNvCxnSpPr/>
          <p:nvPr/>
        </p:nvCxnSpPr>
        <p:spPr>
          <a:xfrm>
            <a:off x="152400" y="533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323" name="Google Shape;323;p19"/>
          <p:cNvCxnSpPr/>
          <p:nvPr/>
        </p:nvCxnSpPr>
        <p:spPr>
          <a:xfrm>
            <a:off x="152400" y="1371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324" name="Google Shape;324;p19"/>
          <p:cNvSpPr txBox="1"/>
          <p:nvPr/>
        </p:nvSpPr>
        <p:spPr>
          <a:xfrm>
            <a:off x="304800" y="762000"/>
            <a:ext cx="40798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3.6  </a:t>
            </a:r>
            <a:r>
              <a:rPr b="1" i="1" lang="en-US" sz="2000" u="none" cap="none" strike="noStrike">
                <a:solidFill>
                  <a:schemeClr val="dk1"/>
                </a:solidFill>
                <a:latin typeface="Times New Roman"/>
                <a:ea typeface="Times New Roman"/>
                <a:cs typeface="Times New Roman"/>
                <a:sym typeface="Times New Roman"/>
              </a:rPr>
              <a:t>Wavelength and period</a:t>
            </a:r>
            <a:endParaRPr b="0" i="0" sz="1400" u="none" cap="none" strike="noStrike">
              <a:solidFill>
                <a:srgbClr val="000000"/>
              </a:solidFill>
              <a:latin typeface="Arial"/>
              <a:ea typeface="Arial"/>
              <a:cs typeface="Arial"/>
              <a:sym typeface="Arial"/>
            </a:endParaRPr>
          </a:p>
        </p:txBody>
      </p:sp>
      <p:cxnSp>
        <p:nvCxnSpPr>
          <p:cNvPr id="325" name="Google Shape;325;p19"/>
          <p:cNvCxnSpPr/>
          <p:nvPr/>
        </p:nvCxnSpPr>
        <p:spPr>
          <a:xfrm>
            <a:off x="152400" y="62484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326" name="Google Shape;326;p19"/>
          <p:cNvPicPr preferRelativeResize="0"/>
          <p:nvPr/>
        </p:nvPicPr>
        <p:blipFill rotWithShape="1">
          <a:blip r:embed="rId3">
            <a:alphaModFix/>
          </a:blip>
          <a:srcRect b="0" l="0" r="0" t="0"/>
          <a:stretch/>
        </p:blipFill>
        <p:spPr>
          <a:xfrm>
            <a:off x="457200" y="2778125"/>
            <a:ext cx="8034337" cy="20050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0" name="Google Shape;70;p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1" name="Google Shape;71;p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2" name="Google Shape;72;p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3" name="Google Shape;73;p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4" name="Google Shape;74;p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5" name="Google Shape;75;p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6" name="Google Shape;76;p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77" name="Google Shape;77;p2"/>
          <p:cNvCxnSpPr/>
          <p:nvPr/>
        </p:nvCxnSpPr>
        <p:spPr>
          <a:xfrm>
            <a:off x="457200" y="3048000"/>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78" name="Google Shape;78;p2"/>
          <p:cNvCxnSpPr/>
          <p:nvPr/>
        </p:nvCxnSpPr>
        <p:spPr>
          <a:xfrm>
            <a:off x="458787" y="4267200"/>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79" name="Google Shape;79;p2"/>
          <p:cNvSpPr txBox="1"/>
          <p:nvPr/>
        </p:nvSpPr>
        <p:spPr>
          <a:xfrm>
            <a:off x="495300" y="3124200"/>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To be transmitted, data must be transformed to electromagnetic signals.</a:t>
            </a:r>
            <a:endParaRPr b="0" i="0" sz="1400" u="none" cap="none" strike="noStrike">
              <a:solidFill>
                <a:srgbClr val="000000"/>
              </a:solidFill>
              <a:latin typeface="Arial"/>
              <a:ea typeface="Arial"/>
              <a:cs typeface="Arial"/>
              <a:sym typeface="Arial"/>
            </a:endParaRPr>
          </a:p>
        </p:txBody>
      </p:sp>
      <p:grpSp>
        <p:nvGrpSpPr>
          <p:cNvPr id="80" name="Google Shape;80;p2"/>
          <p:cNvGrpSpPr/>
          <p:nvPr/>
        </p:nvGrpSpPr>
        <p:grpSpPr>
          <a:xfrm>
            <a:off x="457200" y="2362200"/>
            <a:ext cx="1143000" cy="566737"/>
            <a:chOff x="1200" y="1248"/>
            <a:chExt cx="720" cy="357"/>
          </a:xfrm>
        </p:grpSpPr>
        <p:pic>
          <p:nvPicPr>
            <p:cNvPr id="81" name="Google Shape;81;p2"/>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82" name="Google Shape;82;p2"/>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0"/>
          <p:cNvSpPr txBox="1"/>
          <p:nvPr>
            <p:ph type="title"/>
          </p:nvPr>
        </p:nvSpPr>
        <p:spPr>
          <a:xfrm>
            <a:off x="628650" y="365125"/>
            <a:ext cx="7886700" cy="132556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Time domain and frequency domain</a:t>
            </a:r>
            <a:endParaRPr/>
          </a:p>
        </p:txBody>
      </p:sp>
      <p:sp>
        <p:nvSpPr>
          <p:cNvPr id="332" name="Google Shape;332;p20"/>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220980" lvl="0" marL="342900" marR="0" rtl="0" algn="l">
              <a:lnSpc>
                <a:spcPct val="100000"/>
              </a:lnSpc>
              <a:spcBef>
                <a:spcPts val="0"/>
              </a:spcBef>
              <a:spcAft>
                <a:spcPts val="0"/>
              </a:spcAft>
              <a:buClr>
                <a:schemeClr val="folHlink"/>
              </a:buClr>
              <a:buSzPts val="1920"/>
              <a:buFont typeface="Noto Sans Symbols"/>
              <a:buNone/>
            </a:pPr>
            <a:r>
              <a:t/>
            </a:r>
            <a:endParaRPr sz="3200">
              <a:solidFill>
                <a:schemeClr val="dk1"/>
              </a:solidFill>
              <a:latin typeface="Tahoma"/>
              <a:ea typeface="Tahoma"/>
              <a:cs typeface="Tahoma"/>
              <a:sym typeface="Tahoma"/>
            </a:endParaRPr>
          </a:p>
        </p:txBody>
      </p:sp>
      <p:sp>
        <p:nvSpPr>
          <p:cNvPr id="333" name="Google Shape;333;p2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339" name="Google Shape;339;p21"/>
          <p:cNvCxnSpPr/>
          <p:nvPr/>
        </p:nvCxnSpPr>
        <p:spPr>
          <a:xfrm>
            <a:off x="152400" y="2286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340" name="Google Shape;340;p21"/>
          <p:cNvCxnSpPr/>
          <p:nvPr/>
        </p:nvCxnSpPr>
        <p:spPr>
          <a:xfrm>
            <a:off x="152400" y="10668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341" name="Google Shape;341;p21"/>
          <p:cNvSpPr txBox="1"/>
          <p:nvPr/>
        </p:nvSpPr>
        <p:spPr>
          <a:xfrm>
            <a:off x="304800" y="457200"/>
            <a:ext cx="7981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3.7  </a:t>
            </a:r>
            <a:r>
              <a:rPr b="1" i="1" lang="en-US" sz="2000" u="none" cap="none" strike="noStrike">
                <a:solidFill>
                  <a:schemeClr val="dk1"/>
                </a:solidFill>
                <a:latin typeface="Times New Roman"/>
                <a:ea typeface="Times New Roman"/>
                <a:cs typeface="Times New Roman"/>
                <a:sym typeface="Times New Roman"/>
              </a:rPr>
              <a:t>The time-domain and frequency-domain plots of a sine wave</a:t>
            </a:r>
            <a:endParaRPr b="0" i="0" sz="1400" u="none" cap="none" strike="noStrike">
              <a:solidFill>
                <a:srgbClr val="000000"/>
              </a:solidFill>
              <a:latin typeface="Arial"/>
              <a:ea typeface="Arial"/>
              <a:cs typeface="Arial"/>
              <a:sym typeface="Arial"/>
            </a:endParaRPr>
          </a:p>
        </p:txBody>
      </p:sp>
      <p:cxnSp>
        <p:nvCxnSpPr>
          <p:cNvPr id="342" name="Google Shape;342;p21"/>
          <p:cNvCxnSpPr/>
          <p:nvPr/>
        </p:nvCxnSpPr>
        <p:spPr>
          <a:xfrm>
            <a:off x="152400" y="63246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343" name="Google Shape;343;p21"/>
          <p:cNvPicPr preferRelativeResize="0"/>
          <p:nvPr/>
        </p:nvPicPr>
        <p:blipFill rotWithShape="1">
          <a:blip r:embed="rId3">
            <a:alphaModFix/>
          </a:blip>
          <a:srcRect b="0" l="0" r="0" t="0"/>
          <a:stretch/>
        </p:blipFill>
        <p:spPr>
          <a:xfrm>
            <a:off x="968375" y="1447800"/>
            <a:ext cx="7056437" cy="4619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49" name="Google Shape;349;p22"/>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50" name="Google Shape;350;p22"/>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351" name="Google Shape;351;p22"/>
          <p:cNvGrpSpPr/>
          <p:nvPr/>
        </p:nvGrpSpPr>
        <p:grpSpPr>
          <a:xfrm>
            <a:off x="490537" y="773112"/>
            <a:ext cx="738187" cy="474662"/>
            <a:chOff x="309" y="487"/>
            <a:chExt cx="465" cy="299"/>
          </a:xfrm>
        </p:grpSpPr>
        <p:sp>
          <p:nvSpPr>
            <p:cNvPr id="352" name="Google Shape;352;p22"/>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53" name="Google Shape;353;p22"/>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354" name="Google Shape;354;p22"/>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55" name="Google Shape;355;p22"/>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56" name="Google Shape;356;p22"/>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57" name="Google Shape;357;p22"/>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58" name="Google Shape;358;p22"/>
          <p:cNvSpPr txBox="1"/>
          <p:nvPr/>
        </p:nvSpPr>
        <p:spPr>
          <a:xfrm>
            <a:off x="228600" y="1447800"/>
            <a:ext cx="8534400" cy="26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Arial"/>
              <a:buNone/>
            </a:pPr>
            <a:r>
              <a:rPr b="1" i="1" lang="en-US" sz="2800" u="none" cap="none" strike="noStrike">
                <a:solidFill>
                  <a:schemeClr val="dk1"/>
                </a:solidFill>
                <a:latin typeface="Arial"/>
                <a:ea typeface="Arial"/>
                <a:cs typeface="Arial"/>
                <a:sym typeface="Arial"/>
              </a:rPr>
              <a:t>The frequency domain is more compact and useful when we are dealing with more than one sine wave. For example, Figure 3.8 shows three sine waves, each with different amplitude and frequency. All can be represented by three spikes in the frequency domain.</a:t>
            </a:r>
            <a:endParaRPr b="0" i="0" sz="1400" u="none" cap="none" strike="noStrike">
              <a:solidFill>
                <a:srgbClr val="000000"/>
              </a:solidFill>
              <a:latin typeface="Arial"/>
              <a:ea typeface="Arial"/>
              <a:cs typeface="Arial"/>
              <a:sym typeface="Arial"/>
            </a:endParaRPr>
          </a:p>
        </p:txBody>
      </p:sp>
      <p:sp>
        <p:nvSpPr>
          <p:cNvPr id="359" name="Google Shape;359;p22"/>
          <p:cNvSpPr txBox="1"/>
          <p:nvPr/>
        </p:nvSpPr>
        <p:spPr>
          <a:xfrm>
            <a:off x="1143000" y="182562"/>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365" name="Google Shape;365;p23"/>
          <p:cNvCxnSpPr/>
          <p:nvPr/>
        </p:nvCxnSpPr>
        <p:spPr>
          <a:xfrm>
            <a:off x="152400" y="152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366" name="Google Shape;366;p23"/>
          <p:cNvCxnSpPr/>
          <p:nvPr/>
        </p:nvCxnSpPr>
        <p:spPr>
          <a:xfrm>
            <a:off x="152400" y="990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367" name="Google Shape;367;p23"/>
          <p:cNvSpPr txBox="1"/>
          <p:nvPr/>
        </p:nvSpPr>
        <p:spPr>
          <a:xfrm>
            <a:off x="304800" y="381000"/>
            <a:ext cx="78914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3.8  </a:t>
            </a:r>
            <a:r>
              <a:rPr b="1" i="1" lang="en-US" sz="2000" u="none" cap="none" strike="noStrike">
                <a:solidFill>
                  <a:schemeClr val="dk1"/>
                </a:solidFill>
                <a:latin typeface="Times New Roman"/>
                <a:ea typeface="Times New Roman"/>
                <a:cs typeface="Times New Roman"/>
                <a:sym typeface="Times New Roman"/>
              </a:rPr>
              <a:t>The time domain and frequency domain of three sine waves</a:t>
            </a:r>
            <a:endParaRPr b="0" i="0" sz="1400" u="none" cap="none" strike="noStrike">
              <a:solidFill>
                <a:srgbClr val="000000"/>
              </a:solidFill>
              <a:latin typeface="Arial"/>
              <a:ea typeface="Arial"/>
              <a:cs typeface="Arial"/>
              <a:sym typeface="Arial"/>
            </a:endParaRPr>
          </a:p>
        </p:txBody>
      </p:sp>
      <p:cxnSp>
        <p:nvCxnSpPr>
          <p:cNvPr id="368" name="Google Shape;368;p23"/>
          <p:cNvCxnSpPr/>
          <p:nvPr/>
        </p:nvCxnSpPr>
        <p:spPr>
          <a:xfrm>
            <a:off x="152400" y="63246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369" name="Google Shape;369;p23"/>
          <p:cNvPicPr preferRelativeResize="0"/>
          <p:nvPr/>
        </p:nvPicPr>
        <p:blipFill rotWithShape="1">
          <a:blip r:embed="rId3">
            <a:alphaModFix/>
          </a:blip>
          <a:srcRect b="0" l="0" r="0" t="0"/>
          <a:stretch/>
        </p:blipFill>
        <p:spPr>
          <a:xfrm>
            <a:off x="228600" y="1981200"/>
            <a:ext cx="8583612" cy="31543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75" name="Google Shape;375;p2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76" name="Google Shape;376;p2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77" name="Google Shape;377;p2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78" name="Google Shape;378;p2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79" name="Google Shape;379;p2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80" name="Google Shape;380;p2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81" name="Google Shape;381;p2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382" name="Google Shape;382;p24"/>
          <p:cNvCxnSpPr/>
          <p:nvPr/>
        </p:nvCxnSpPr>
        <p:spPr>
          <a:xfrm>
            <a:off x="457200" y="2971800"/>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383" name="Google Shape;383;p24"/>
          <p:cNvCxnSpPr/>
          <p:nvPr/>
        </p:nvCxnSpPr>
        <p:spPr>
          <a:xfrm>
            <a:off x="458787" y="5181600"/>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384" name="Google Shape;384;p24"/>
          <p:cNvSpPr txBox="1"/>
          <p:nvPr/>
        </p:nvSpPr>
        <p:spPr>
          <a:xfrm>
            <a:off x="495300" y="3063875"/>
            <a:ext cx="8077200" cy="20415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A single-frequency sine wave is not useful in data communications;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we need to send a composite signal, a signal made of many simple sine waves.</a:t>
            </a:r>
            <a:endParaRPr b="0" i="0" sz="1400" u="none" cap="none" strike="noStrike">
              <a:solidFill>
                <a:srgbClr val="000000"/>
              </a:solidFill>
              <a:latin typeface="Arial"/>
              <a:ea typeface="Arial"/>
              <a:cs typeface="Arial"/>
              <a:sym typeface="Arial"/>
            </a:endParaRPr>
          </a:p>
        </p:txBody>
      </p:sp>
      <p:grpSp>
        <p:nvGrpSpPr>
          <p:cNvPr id="385" name="Google Shape;385;p24"/>
          <p:cNvGrpSpPr/>
          <p:nvPr/>
        </p:nvGrpSpPr>
        <p:grpSpPr>
          <a:xfrm>
            <a:off x="457200" y="2362200"/>
            <a:ext cx="1143000" cy="566737"/>
            <a:chOff x="1200" y="1248"/>
            <a:chExt cx="720" cy="357"/>
          </a:xfrm>
        </p:grpSpPr>
        <p:pic>
          <p:nvPicPr>
            <p:cNvPr id="386" name="Google Shape;386;p24"/>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87" name="Google Shape;387;p24"/>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393" name="Google Shape;393;p25"/>
          <p:cNvCxnSpPr/>
          <p:nvPr/>
        </p:nvCxnSpPr>
        <p:spPr>
          <a:xfrm>
            <a:off x="152400" y="2286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394" name="Google Shape;394;p25"/>
          <p:cNvCxnSpPr/>
          <p:nvPr/>
        </p:nvCxnSpPr>
        <p:spPr>
          <a:xfrm>
            <a:off x="152400" y="10668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395" name="Google Shape;395;p25"/>
          <p:cNvSpPr txBox="1"/>
          <p:nvPr/>
        </p:nvSpPr>
        <p:spPr>
          <a:xfrm>
            <a:off x="304800" y="457200"/>
            <a:ext cx="45354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3.9  </a:t>
            </a:r>
            <a:r>
              <a:rPr b="1" i="1" lang="en-US" sz="2000" u="none" cap="none" strike="noStrike">
                <a:solidFill>
                  <a:schemeClr val="dk1"/>
                </a:solidFill>
                <a:latin typeface="Times New Roman"/>
                <a:ea typeface="Times New Roman"/>
                <a:cs typeface="Times New Roman"/>
                <a:sym typeface="Times New Roman"/>
              </a:rPr>
              <a:t>A composite periodic signal</a:t>
            </a:r>
            <a:endParaRPr b="0" i="0" sz="1400" u="none" cap="none" strike="noStrike">
              <a:solidFill>
                <a:srgbClr val="000000"/>
              </a:solidFill>
              <a:latin typeface="Arial"/>
              <a:ea typeface="Arial"/>
              <a:cs typeface="Arial"/>
              <a:sym typeface="Arial"/>
            </a:endParaRPr>
          </a:p>
        </p:txBody>
      </p:sp>
      <p:cxnSp>
        <p:nvCxnSpPr>
          <p:cNvPr id="396" name="Google Shape;396;p25"/>
          <p:cNvCxnSpPr/>
          <p:nvPr/>
        </p:nvCxnSpPr>
        <p:spPr>
          <a:xfrm>
            <a:off x="152400" y="62484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397" name="Google Shape;397;p25"/>
          <p:cNvPicPr preferRelativeResize="0"/>
          <p:nvPr/>
        </p:nvPicPr>
        <p:blipFill rotWithShape="1">
          <a:blip r:embed="rId3">
            <a:alphaModFix/>
          </a:blip>
          <a:srcRect b="0" l="0" r="0" t="0"/>
          <a:stretch/>
        </p:blipFill>
        <p:spPr>
          <a:xfrm>
            <a:off x="423862" y="1981200"/>
            <a:ext cx="8491537" cy="307498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403" name="Google Shape;403;p26"/>
          <p:cNvCxnSpPr/>
          <p:nvPr/>
        </p:nvCxnSpPr>
        <p:spPr>
          <a:xfrm>
            <a:off x="152400" y="762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404" name="Google Shape;404;p26"/>
          <p:cNvCxnSpPr/>
          <p:nvPr/>
        </p:nvCxnSpPr>
        <p:spPr>
          <a:xfrm>
            <a:off x="152400" y="9144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405" name="Google Shape;405;p26"/>
          <p:cNvSpPr txBox="1"/>
          <p:nvPr/>
        </p:nvSpPr>
        <p:spPr>
          <a:xfrm>
            <a:off x="304800" y="304800"/>
            <a:ext cx="82407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3.12  </a:t>
            </a:r>
            <a:r>
              <a:rPr b="1" i="1" lang="en-US" sz="2000" u="none" cap="none" strike="noStrike">
                <a:solidFill>
                  <a:schemeClr val="dk1"/>
                </a:solidFill>
                <a:latin typeface="Times New Roman"/>
                <a:ea typeface="Times New Roman"/>
                <a:cs typeface="Times New Roman"/>
                <a:sym typeface="Times New Roman"/>
              </a:rPr>
              <a:t>The bandwidth of periodic and nonperiodic composite signals</a:t>
            </a:r>
            <a:endParaRPr b="0" i="0" sz="1400" u="none" cap="none" strike="noStrike">
              <a:solidFill>
                <a:srgbClr val="000000"/>
              </a:solidFill>
              <a:latin typeface="Arial"/>
              <a:ea typeface="Arial"/>
              <a:cs typeface="Arial"/>
              <a:sym typeface="Arial"/>
            </a:endParaRPr>
          </a:p>
        </p:txBody>
      </p:sp>
      <p:cxnSp>
        <p:nvCxnSpPr>
          <p:cNvPr id="406" name="Google Shape;406;p26"/>
          <p:cNvCxnSpPr/>
          <p:nvPr/>
        </p:nvCxnSpPr>
        <p:spPr>
          <a:xfrm>
            <a:off x="152400" y="62484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407" name="Google Shape;407;p26"/>
          <p:cNvPicPr preferRelativeResize="0"/>
          <p:nvPr/>
        </p:nvPicPr>
        <p:blipFill rotWithShape="1">
          <a:blip r:embed="rId3">
            <a:alphaModFix/>
          </a:blip>
          <a:srcRect b="0" l="0" r="0" t="0"/>
          <a:stretch/>
        </p:blipFill>
        <p:spPr>
          <a:xfrm>
            <a:off x="1581150" y="1090612"/>
            <a:ext cx="6115050" cy="500538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13" name="Google Shape;413;p27"/>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14" name="Google Shape;414;p27"/>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415" name="Google Shape;415;p27"/>
          <p:cNvGrpSpPr/>
          <p:nvPr/>
        </p:nvGrpSpPr>
        <p:grpSpPr>
          <a:xfrm>
            <a:off x="490537" y="773112"/>
            <a:ext cx="738187" cy="474662"/>
            <a:chOff x="309" y="487"/>
            <a:chExt cx="465" cy="299"/>
          </a:xfrm>
        </p:grpSpPr>
        <p:sp>
          <p:nvSpPr>
            <p:cNvPr id="416" name="Google Shape;416;p27"/>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17" name="Google Shape;417;p27"/>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418" name="Google Shape;418;p27"/>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19" name="Google Shape;419;p27"/>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20" name="Google Shape;420;p27"/>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21" name="Google Shape;421;p27"/>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22" name="Google Shape;422;p27"/>
          <p:cNvSpPr txBox="1"/>
          <p:nvPr/>
        </p:nvSpPr>
        <p:spPr>
          <a:xfrm>
            <a:off x="228600" y="1295400"/>
            <a:ext cx="8534400" cy="30813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If a periodic signal is decomposed into five sine waves with frequencies of 100, 300, 500, 700, and 900 Hz, what is its bandwidth? Draw the spectrum, assuming all components have a maximum amplitude of 10 V.</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Solution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Let </a:t>
            </a:r>
            <a:r>
              <a:rPr b="1" i="1" lang="en-US" sz="2800" u="none" cap="none" strike="noStrike">
                <a:solidFill>
                  <a:schemeClr val="hlink"/>
                </a:solidFill>
                <a:latin typeface="Times New Roman"/>
                <a:ea typeface="Times New Roman"/>
                <a:cs typeface="Times New Roman"/>
                <a:sym typeface="Times New Roman"/>
              </a:rPr>
              <a:t>f</a:t>
            </a:r>
            <a:r>
              <a:rPr b="1" baseline="-25000" i="1" lang="en-US" sz="2800" u="none" cap="none" strike="noStrike">
                <a:solidFill>
                  <a:schemeClr val="hlink"/>
                </a:solidFill>
                <a:latin typeface="Times New Roman"/>
                <a:ea typeface="Times New Roman"/>
                <a:cs typeface="Times New Roman"/>
                <a:sym typeface="Times New Roman"/>
              </a:rPr>
              <a:t>h</a:t>
            </a:r>
            <a:r>
              <a:rPr b="1" i="1" lang="en-US" sz="2800" u="none" cap="none" strike="noStrike">
                <a:solidFill>
                  <a:schemeClr val="dk1"/>
                </a:solidFill>
                <a:latin typeface="Times New Roman"/>
                <a:ea typeface="Times New Roman"/>
                <a:cs typeface="Times New Roman"/>
                <a:sym typeface="Times New Roman"/>
              </a:rPr>
              <a:t> be the highest frequency, </a:t>
            </a:r>
            <a:r>
              <a:rPr b="1" i="1" lang="en-US" sz="2800" u="none" cap="none" strike="noStrike">
                <a:solidFill>
                  <a:schemeClr val="hlink"/>
                </a:solidFill>
                <a:latin typeface="Times New Roman"/>
                <a:ea typeface="Times New Roman"/>
                <a:cs typeface="Times New Roman"/>
                <a:sym typeface="Times New Roman"/>
              </a:rPr>
              <a:t>f</a:t>
            </a:r>
            <a:r>
              <a:rPr b="1" baseline="-25000" i="1" lang="en-US" sz="2800" u="none" cap="none" strike="noStrike">
                <a:solidFill>
                  <a:schemeClr val="hlink"/>
                </a:solidFill>
                <a:latin typeface="Times New Roman"/>
                <a:ea typeface="Times New Roman"/>
                <a:cs typeface="Times New Roman"/>
                <a:sym typeface="Times New Roman"/>
              </a:rPr>
              <a:t>l</a:t>
            </a:r>
            <a:r>
              <a:rPr b="1" i="1" lang="en-US" sz="2800" u="none" cap="none" strike="noStrike">
                <a:solidFill>
                  <a:schemeClr val="dk1"/>
                </a:solidFill>
                <a:latin typeface="Times New Roman"/>
                <a:ea typeface="Times New Roman"/>
                <a:cs typeface="Times New Roman"/>
                <a:sym typeface="Times New Roman"/>
              </a:rPr>
              <a:t> the lowest frequency, and </a:t>
            </a:r>
            <a:r>
              <a:rPr b="1" i="1" lang="en-US" sz="2800" u="none" cap="none" strike="noStrike">
                <a:solidFill>
                  <a:schemeClr val="hlink"/>
                </a:solidFill>
                <a:latin typeface="Times New Roman"/>
                <a:ea typeface="Times New Roman"/>
                <a:cs typeface="Times New Roman"/>
                <a:sym typeface="Times New Roman"/>
              </a:rPr>
              <a:t>B</a:t>
            </a:r>
            <a:r>
              <a:rPr b="1" i="1" lang="en-US" sz="2800" u="none" cap="none" strike="noStrike">
                <a:solidFill>
                  <a:schemeClr val="dk1"/>
                </a:solidFill>
                <a:latin typeface="Times New Roman"/>
                <a:ea typeface="Times New Roman"/>
                <a:cs typeface="Times New Roman"/>
                <a:sym typeface="Times New Roman"/>
              </a:rPr>
              <a:t> the bandwidth. Then</a:t>
            </a:r>
            <a:endParaRPr b="0" i="0" sz="1400" u="none" cap="none" strike="noStrike">
              <a:solidFill>
                <a:srgbClr val="000000"/>
              </a:solidFill>
              <a:latin typeface="Arial"/>
              <a:ea typeface="Arial"/>
              <a:cs typeface="Arial"/>
              <a:sym typeface="Arial"/>
            </a:endParaRPr>
          </a:p>
        </p:txBody>
      </p:sp>
      <p:sp>
        <p:nvSpPr>
          <p:cNvPr id="423" name="Google Shape;423;p27"/>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3.10</a:t>
            </a:r>
            <a:endParaRPr b="0" i="0" sz="1400" u="none" cap="none" strike="noStrike">
              <a:solidFill>
                <a:srgbClr val="000000"/>
              </a:solidFill>
              <a:latin typeface="Arial"/>
              <a:ea typeface="Arial"/>
              <a:cs typeface="Arial"/>
              <a:sym typeface="Arial"/>
            </a:endParaRPr>
          </a:p>
        </p:txBody>
      </p:sp>
      <p:pic>
        <p:nvPicPr>
          <p:cNvPr id="424" name="Google Shape;424;p27"/>
          <p:cNvPicPr preferRelativeResize="0"/>
          <p:nvPr/>
        </p:nvPicPr>
        <p:blipFill rotWithShape="1">
          <a:blip r:embed="rId3">
            <a:alphaModFix/>
          </a:blip>
          <a:srcRect b="0" l="0" r="0" t="0"/>
          <a:stretch/>
        </p:blipFill>
        <p:spPr>
          <a:xfrm>
            <a:off x="2649537" y="4692650"/>
            <a:ext cx="3843337" cy="458787"/>
          </a:xfrm>
          <a:prstGeom prst="rect">
            <a:avLst/>
          </a:prstGeom>
          <a:noFill/>
          <a:ln cap="flat" cmpd="sng" w="57150">
            <a:solidFill>
              <a:srgbClr val="3366FF"/>
            </a:solidFill>
            <a:prstDash val="solid"/>
            <a:miter lim="800000"/>
            <a:headEnd len="sm" w="sm" type="none"/>
            <a:tailEnd len="sm" w="sm" type="none"/>
          </a:ln>
        </p:spPr>
      </p:pic>
      <p:sp>
        <p:nvSpPr>
          <p:cNvPr id="425" name="Google Shape;425;p27"/>
          <p:cNvSpPr txBox="1"/>
          <p:nvPr/>
        </p:nvSpPr>
        <p:spPr>
          <a:xfrm>
            <a:off x="228600" y="541020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The spectrum has only five spikes, at 100, 300, 500, 700, and 900 Hz (see Figure 3.13).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431" name="Google Shape;431;p28"/>
          <p:cNvCxnSpPr/>
          <p:nvPr/>
        </p:nvCxnSpPr>
        <p:spPr>
          <a:xfrm>
            <a:off x="152400" y="2286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432" name="Google Shape;432;p28"/>
          <p:cNvCxnSpPr/>
          <p:nvPr/>
        </p:nvCxnSpPr>
        <p:spPr>
          <a:xfrm>
            <a:off x="152400" y="10668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433" name="Google Shape;433;p28"/>
          <p:cNvSpPr txBox="1"/>
          <p:nvPr/>
        </p:nvSpPr>
        <p:spPr>
          <a:xfrm>
            <a:off x="304800" y="457200"/>
            <a:ext cx="52562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3.13  </a:t>
            </a:r>
            <a:r>
              <a:rPr b="1" i="1" lang="en-US" sz="2000" u="none" cap="none" strike="noStrike">
                <a:solidFill>
                  <a:schemeClr val="dk1"/>
                </a:solidFill>
                <a:latin typeface="Times New Roman"/>
                <a:ea typeface="Times New Roman"/>
                <a:cs typeface="Times New Roman"/>
                <a:sym typeface="Times New Roman"/>
              </a:rPr>
              <a:t>The bandwidth for Example 3.10</a:t>
            </a:r>
            <a:endParaRPr b="0" i="0" sz="1400" u="none" cap="none" strike="noStrike">
              <a:solidFill>
                <a:srgbClr val="000000"/>
              </a:solidFill>
              <a:latin typeface="Arial"/>
              <a:ea typeface="Arial"/>
              <a:cs typeface="Arial"/>
              <a:sym typeface="Arial"/>
            </a:endParaRPr>
          </a:p>
        </p:txBody>
      </p:sp>
      <p:cxnSp>
        <p:nvCxnSpPr>
          <p:cNvPr id="434" name="Google Shape;434;p28"/>
          <p:cNvCxnSpPr/>
          <p:nvPr/>
        </p:nvCxnSpPr>
        <p:spPr>
          <a:xfrm>
            <a:off x="152400" y="62484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435" name="Google Shape;435;p28"/>
          <p:cNvPicPr preferRelativeResize="0"/>
          <p:nvPr/>
        </p:nvPicPr>
        <p:blipFill rotWithShape="1">
          <a:blip r:embed="rId3">
            <a:alphaModFix/>
          </a:blip>
          <a:srcRect b="0" l="0" r="0" t="0"/>
          <a:stretch/>
        </p:blipFill>
        <p:spPr>
          <a:xfrm>
            <a:off x="1184275" y="2430462"/>
            <a:ext cx="6929437" cy="2305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41" name="Google Shape;441;p29"/>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42" name="Google Shape;442;p29"/>
          <p:cNvSpPr txBox="1"/>
          <p:nvPr/>
        </p:nvSpPr>
        <p:spPr>
          <a:xfrm>
            <a:off x="228600" y="76200"/>
            <a:ext cx="467995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cap="none" strike="noStrike">
                <a:solidFill>
                  <a:schemeClr val="dk1"/>
                </a:solidFill>
                <a:latin typeface="Times"/>
                <a:ea typeface="Times"/>
                <a:cs typeface="Times"/>
                <a:sym typeface="Times"/>
              </a:rPr>
              <a:t>3-3   DIGITAL SIGNALS</a:t>
            </a:r>
            <a:endParaRPr b="0" i="0" sz="1400" u="none" cap="none" strike="noStrike">
              <a:solidFill>
                <a:srgbClr val="000000"/>
              </a:solidFill>
              <a:latin typeface="Arial"/>
              <a:ea typeface="Arial"/>
              <a:cs typeface="Arial"/>
              <a:sym typeface="Arial"/>
            </a:endParaRPr>
          </a:p>
        </p:txBody>
      </p:sp>
      <p:sp>
        <p:nvSpPr>
          <p:cNvPr id="443" name="Google Shape;443;p29"/>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44" name="Google Shape;444;p29"/>
          <p:cNvSpPr txBox="1"/>
          <p:nvPr/>
        </p:nvSpPr>
        <p:spPr>
          <a:xfrm>
            <a:off x="76200" y="927100"/>
            <a:ext cx="8610600" cy="26543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In addition to being represented by an analog signal, information can also be represented by a </a:t>
            </a:r>
            <a:r>
              <a:rPr b="1" i="1" lang="en-US" sz="2800" u="none" cap="none" strike="noStrike">
                <a:solidFill>
                  <a:schemeClr val="hlink"/>
                </a:solidFill>
                <a:latin typeface="Times New Roman"/>
                <a:ea typeface="Times New Roman"/>
                <a:cs typeface="Times New Roman"/>
                <a:sym typeface="Times New Roman"/>
              </a:rPr>
              <a:t>digital signal</a:t>
            </a:r>
            <a:r>
              <a:rPr b="1" i="1" lang="en-US" sz="2800" u="none" cap="none" strike="noStrike">
                <a:solidFill>
                  <a:schemeClr val="dk1"/>
                </a:solidFill>
                <a:latin typeface="Times New Roman"/>
                <a:ea typeface="Times New Roman"/>
                <a:cs typeface="Times New Roman"/>
                <a:sym typeface="Times New Roman"/>
              </a:rPr>
              <a:t>. For example, a 1 can be encoded as a positive voltage and a 0 as zero voltage. A digital signal can have more than two levels. In this case, we can send more than 1 bit for each level.</a:t>
            </a:r>
            <a:endParaRPr b="0" i="0" sz="1400" u="none" cap="none" strike="noStrike">
              <a:solidFill>
                <a:srgbClr val="000000"/>
              </a:solidFill>
              <a:latin typeface="Arial"/>
              <a:ea typeface="Arial"/>
              <a:cs typeface="Arial"/>
              <a:sym typeface="Arial"/>
            </a:endParaRPr>
          </a:p>
        </p:txBody>
      </p:sp>
      <p:sp>
        <p:nvSpPr>
          <p:cNvPr id="445" name="Google Shape;445;p29"/>
          <p:cNvSpPr txBox="1"/>
          <p:nvPr/>
        </p:nvSpPr>
        <p:spPr>
          <a:xfrm>
            <a:off x="152400" y="4819650"/>
            <a:ext cx="6400800" cy="1552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cap="none" strike="noStrike">
                <a:solidFill>
                  <a:srgbClr val="0033CC"/>
                </a:solidFill>
                <a:latin typeface="Times New Roman"/>
                <a:ea typeface="Times New Roman"/>
                <a:cs typeface="Times New Roman"/>
                <a:sym typeface="Times New Roman"/>
              </a:rPr>
              <a:t>Bit Rate</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Bit Length</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Digital Signal as a Composite Analog Signal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cap="none" strike="noStrike">
                <a:solidFill>
                  <a:srgbClr val="0033CC"/>
                </a:solidFill>
                <a:latin typeface="Times New Roman"/>
                <a:ea typeface="Times New Roman"/>
                <a:cs typeface="Times New Roman"/>
                <a:sym typeface="Times New Roman"/>
              </a:rPr>
              <a:t>Application Layer</a:t>
            </a:r>
            <a:endParaRPr b="0" i="0" sz="1400" u="none" cap="none" strike="noStrike">
              <a:solidFill>
                <a:srgbClr val="000000"/>
              </a:solidFill>
              <a:latin typeface="Arial"/>
              <a:ea typeface="Arial"/>
              <a:cs typeface="Arial"/>
              <a:sym typeface="Arial"/>
            </a:endParaRPr>
          </a:p>
        </p:txBody>
      </p:sp>
      <p:sp>
        <p:nvSpPr>
          <p:cNvPr id="446" name="Google Shape;446;p29"/>
          <p:cNvSpPr txBox="1"/>
          <p:nvPr/>
        </p:nvSpPr>
        <p:spPr>
          <a:xfrm>
            <a:off x="165100" y="43434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cap="none" strike="noStrike">
                <a:solidFill>
                  <a:schemeClr val="hlink"/>
                </a:solidFill>
                <a:latin typeface="Times New Roman"/>
                <a:ea typeface="Times New Roman"/>
                <a:cs typeface="Times New Roman"/>
                <a:sym typeface="Times New Roman"/>
              </a:rPr>
              <a:t>Topics discussed in this section: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8" name="Google Shape;88;p3"/>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9" name="Google Shape;89;p3"/>
          <p:cNvSpPr txBox="1"/>
          <p:nvPr/>
        </p:nvSpPr>
        <p:spPr>
          <a:xfrm>
            <a:off x="228600" y="76200"/>
            <a:ext cx="5662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cap="none" strike="noStrike">
                <a:solidFill>
                  <a:schemeClr val="dk1"/>
                </a:solidFill>
                <a:latin typeface="Times"/>
                <a:ea typeface="Times"/>
                <a:cs typeface="Times"/>
                <a:sym typeface="Times"/>
              </a:rPr>
              <a:t>3-1   ANALOG AND DIGITAL</a:t>
            </a:r>
            <a:endParaRPr b="0" i="0" sz="1400" u="none" cap="none" strike="noStrike">
              <a:solidFill>
                <a:srgbClr val="000000"/>
              </a:solidFill>
              <a:latin typeface="Arial"/>
              <a:ea typeface="Arial"/>
              <a:cs typeface="Arial"/>
              <a:sym typeface="Arial"/>
            </a:endParaRPr>
          </a:p>
        </p:txBody>
      </p:sp>
      <p:sp>
        <p:nvSpPr>
          <p:cNvPr id="90" name="Google Shape;90;p3"/>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1" name="Google Shape;91;p3"/>
          <p:cNvSpPr txBox="1"/>
          <p:nvPr/>
        </p:nvSpPr>
        <p:spPr>
          <a:xfrm>
            <a:off x="76200" y="990600"/>
            <a:ext cx="8915400" cy="18002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Data can be </a:t>
            </a:r>
            <a:r>
              <a:rPr b="1" i="1" lang="en-US" sz="2800" u="none" cap="none" strike="noStrike">
                <a:solidFill>
                  <a:schemeClr val="hlink"/>
                </a:solidFill>
                <a:latin typeface="Times New Roman"/>
                <a:ea typeface="Times New Roman"/>
                <a:cs typeface="Times New Roman"/>
                <a:sym typeface="Times New Roman"/>
              </a:rPr>
              <a:t>analog</a:t>
            </a:r>
            <a:r>
              <a:rPr b="1" i="1" lang="en-US" sz="2800" u="none" cap="none" strike="noStrike">
                <a:solidFill>
                  <a:schemeClr val="dk1"/>
                </a:solidFill>
                <a:latin typeface="Times New Roman"/>
                <a:ea typeface="Times New Roman"/>
                <a:cs typeface="Times New Roman"/>
                <a:sym typeface="Times New Roman"/>
              </a:rPr>
              <a:t> or </a:t>
            </a:r>
            <a:r>
              <a:rPr b="1" i="1" lang="en-US" sz="2800" u="none" cap="none" strike="noStrike">
                <a:solidFill>
                  <a:schemeClr val="hlink"/>
                </a:solidFill>
                <a:latin typeface="Times New Roman"/>
                <a:ea typeface="Times New Roman"/>
                <a:cs typeface="Times New Roman"/>
                <a:sym typeface="Times New Roman"/>
              </a:rPr>
              <a:t>digital</a:t>
            </a:r>
            <a:r>
              <a:rPr b="1" i="1" lang="en-US" sz="2800" u="none" cap="none" strike="noStrike">
                <a:solidFill>
                  <a:schemeClr val="dk1"/>
                </a:solidFill>
                <a:latin typeface="Times New Roman"/>
                <a:ea typeface="Times New Roman"/>
                <a:cs typeface="Times New Roman"/>
                <a:sym typeface="Times New Roman"/>
              </a:rPr>
              <a:t>. The term </a:t>
            </a:r>
            <a:r>
              <a:rPr b="1" i="1" lang="en-US" sz="2800" u="none" cap="none" strike="noStrike">
                <a:solidFill>
                  <a:schemeClr val="hlink"/>
                </a:solidFill>
                <a:latin typeface="Times New Roman"/>
                <a:ea typeface="Times New Roman"/>
                <a:cs typeface="Times New Roman"/>
                <a:sym typeface="Times New Roman"/>
              </a:rPr>
              <a:t>analog data</a:t>
            </a:r>
            <a:r>
              <a:rPr b="1" i="1" lang="en-US" sz="2800" u="none" cap="none" strike="noStrike">
                <a:solidFill>
                  <a:schemeClr val="dk1"/>
                </a:solidFill>
                <a:latin typeface="Times New Roman"/>
                <a:ea typeface="Times New Roman"/>
                <a:cs typeface="Times New Roman"/>
                <a:sym typeface="Times New Roman"/>
              </a:rPr>
              <a:t> refers to information that is continuous; </a:t>
            </a:r>
            <a:r>
              <a:rPr b="1" i="1" lang="en-US" sz="2800" u="none" cap="none" strike="noStrike">
                <a:solidFill>
                  <a:schemeClr val="hlink"/>
                </a:solidFill>
                <a:latin typeface="Times New Roman"/>
                <a:ea typeface="Times New Roman"/>
                <a:cs typeface="Times New Roman"/>
                <a:sym typeface="Times New Roman"/>
              </a:rPr>
              <a:t>digital data</a:t>
            </a:r>
            <a:r>
              <a:rPr b="1" i="1" lang="en-US" sz="2800" u="none" cap="none" strike="noStrike">
                <a:solidFill>
                  <a:schemeClr val="dk1"/>
                </a:solidFill>
                <a:latin typeface="Times New Roman"/>
                <a:ea typeface="Times New Roman"/>
                <a:cs typeface="Times New Roman"/>
                <a:sym typeface="Times New Roman"/>
              </a:rPr>
              <a:t> refers to information that has discrete states. Analog data take on continuous values. Digital data take on discrete values.</a:t>
            </a:r>
            <a:endParaRPr b="0" i="0" sz="1400" u="none" cap="none" strike="noStrike">
              <a:solidFill>
                <a:srgbClr val="000000"/>
              </a:solidFill>
              <a:latin typeface="Arial"/>
              <a:ea typeface="Arial"/>
              <a:cs typeface="Arial"/>
              <a:sym typeface="Arial"/>
            </a:endParaRPr>
          </a:p>
        </p:txBody>
      </p:sp>
      <p:sp>
        <p:nvSpPr>
          <p:cNvPr id="92" name="Google Shape;92;p3"/>
          <p:cNvSpPr txBox="1"/>
          <p:nvPr/>
        </p:nvSpPr>
        <p:spPr>
          <a:xfrm>
            <a:off x="152400" y="4679950"/>
            <a:ext cx="6705600"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cap="none" strike="noStrike">
                <a:solidFill>
                  <a:srgbClr val="0033CC"/>
                </a:solidFill>
                <a:latin typeface="Times New Roman"/>
                <a:ea typeface="Times New Roman"/>
                <a:cs typeface="Times New Roman"/>
                <a:sym typeface="Times New Roman"/>
              </a:rPr>
              <a:t>Analog and Digital Data</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Analog and Digital Signals</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Periodic and Nonperiodic Signals</a:t>
            </a:r>
            <a:endParaRPr b="0" i="0" sz="1400" u="none" cap="none" strike="noStrike">
              <a:solidFill>
                <a:srgbClr val="000000"/>
              </a:solidFill>
              <a:latin typeface="Arial"/>
              <a:ea typeface="Arial"/>
              <a:cs typeface="Arial"/>
              <a:sym typeface="Arial"/>
            </a:endParaRPr>
          </a:p>
        </p:txBody>
      </p:sp>
      <p:sp>
        <p:nvSpPr>
          <p:cNvPr id="93" name="Google Shape;93;p3"/>
          <p:cNvSpPr txBox="1"/>
          <p:nvPr/>
        </p:nvSpPr>
        <p:spPr>
          <a:xfrm>
            <a:off x="165100" y="42037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cap="none" strike="noStrike">
                <a:solidFill>
                  <a:schemeClr val="hlink"/>
                </a:solidFill>
                <a:latin typeface="Times New Roman"/>
                <a:ea typeface="Times New Roman"/>
                <a:cs typeface="Times New Roman"/>
                <a:sym typeface="Times New Roman"/>
              </a:rPr>
              <a:t>Topics discussed in this section: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452" name="Google Shape;452;p30"/>
          <p:cNvCxnSpPr/>
          <p:nvPr/>
        </p:nvCxnSpPr>
        <p:spPr>
          <a:xfrm>
            <a:off x="152400" y="152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453" name="Google Shape;453;p30"/>
          <p:cNvCxnSpPr/>
          <p:nvPr/>
        </p:nvCxnSpPr>
        <p:spPr>
          <a:xfrm>
            <a:off x="152400" y="990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454" name="Google Shape;454;p30"/>
          <p:cNvSpPr txBox="1"/>
          <p:nvPr/>
        </p:nvSpPr>
        <p:spPr>
          <a:xfrm>
            <a:off x="304800" y="228600"/>
            <a:ext cx="8048625"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3.16  </a:t>
            </a:r>
            <a:r>
              <a:rPr b="1" i="1" lang="en-US" sz="2000" u="none" cap="none" strike="noStrike">
                <a:solidFill>
                  <a:schemeClr val="dk1"/>
                </a:solidFill>
                <a:latin typeface="Times New Roman"/>
                <a:ea typeface="Times New Roman"/>
                <a:cs typeface="Times New Roman"/>
                <a:sym typeface="Times New Roman"/>
              </a:rPr>
              <a:t>Two digital signals: one with two signal levels and the other</a:t>
            </a:r>
            <a:br>
              <a:rPr b="1" i="1" lang="en-US" sz="2000" u="none" cap="none" strike="noStrike">
                <a:solidFill>
                  <a:schemeClr val="dk1"/>
                </a:solidFill>
                <a:latin typeface="Times New Roman"/>
                <a:ea typeface="Times New Roman"/>
                <a:cs typeface="Times New Roman"/>
                <a:sym typeface="Times New Roman"/>
              </a:rPr>
            </a:br>
            <a:r>
              <a:rPr b="1" i="1" lang="en-US" sz="2000" u="none" cap="none" strike="noStrike">
                <a:solidFill>
                  <a:schemeClr val="dk1"/>
                </a:solidFill>
                <a:latin typeface="Times New Roman"/>
                <a:ea typeface="Times New Roman"/>
                <a:cs typeface="Times New Roman"/>
                <a:sym typeface="Times New Roman"/>
              </a:rPr>
              <a:t>                          with four signal levels</a:t>
            </a:r>
            <a:endParaRPr b="0" i="0" sz="1400" u="none" cap="none" strike="noStrike">
              <a:solidFill>
                <a:srgbClr val="000000"/>
              </a:solidFill>
              <a:latin typeface="Arial"/>
              <a:ea typeface="Arial"/>
              <a:cs typeface="Arial"/>
              <a:sym typeface="Arial"/>
            </a:endParaRPr>
          </a:p>
        </p:txBody>
      </p:sp>
      <p:cxnSp>
        <p:nvCxnSpPr>
          <p:cNvPr id="455" name="Google Shape;455;p30"/>
          <p:cNvCxnSpPr/>
          <p:nvPr/>
        </p:nvCxnSpPr>
        <p:spPr>
          <a:xfrm>
            <a:off x="152400" y="63246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456" name="Google Shape;456;p30"/>
          <p:cNvPicPr preferRelativeResize="0"/>
          <p:nvPr/>
        </p:nvPicPr>
        <p:blipFill rotWithShape="1">
          <a:blip r:embed="rId3">
            <a:alphaModFix/>
          </a:blip>
          <a:srcRect b="0" l="0" r="0" t="0"/>
          <a:stretch/>
        </p:blipFill>
        <p:spPr>
          <a:xfrm>
            <a:off x="1600200" y="1184275"/>
            <a:ext cx="5703887" cy="5064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62" name="Google Shape;462;p31"/>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63" name="Google Shape;463;p31"/>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464" name="Google Shape;464;p31"/>
          <p:cNvGrpSpPr/>
          <p:nvPr/>
        </p:nvGrpSpPr>
        <p:grpSpPr>
          <a:xfrm>
            <a:off x="490537" y="773112"/>
            <a:ext cx="738187" cy="474662"/>
            <a:chOff x="309" y="487"/>
            <a:chExt cx="465" cy="299"/>
          </a:xfrm>
        </p:grpSpPr>
        <p:sp>
          <p:nvSpPr>
            <p:cNvPr id="465" name="Google Shape;465;p31"/>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66" name="Google Shape;466;p31"/>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467" name="Google Shape;467;p31"/>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68" name="Google Shape;468;p31"/>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69" name="Google Shape;469;p31"/>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70" name="Google Shape;470;p31"/>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71" name="Google Shape;471;p31"/>
          <p:cNvSpPr txBox="1"/>
          <p:nvPr/>
        </p:nvSpPr>
        <p:spPr>
          <a:xfrm>
            <a:off x="228600" y="1447800"/>
            <a:ext cx="8534400" cy="1373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A digital signal has eight levels. How many bits are needed per level? We calculate the number of bits from the formula</a:t>
            </a:r>
            <a:endParaRPr b="0" i="0" sz="1400" u="none" cap="none" strike="noStrike">
              <a:solidFill>
                <a:srgbClr val="000000"/>
              </a:solidFill>
              <a:latin typeface="Arial"/>
              <a:ea typeface="Arial"/>
              <a:cs typeface="Arial"/>
              <a:sym typeface="Arial"/>
            </a:endParaRPr>
          </a:p>
        </p:txBody>
      </p:sp>
      <p:sp>
        <p:nvSpPr>
          <p:cNvPr id="472" name="Google Shape;472;p31"/>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3.16</a:t>
            </a:r>
            <a:endParaRPr b="0" i="0" sz="1400" u="none" cap="none" strike="noStrike">
              <a:solidFill>
                <a:srgbClr val="000000"/>
              </a:solidFill>
              <a:latin typeface="Arial"/>
              <a:ea typeface="Arial"/>
              <a:cs typeface="Arial"/>
              <a:sym typeface="Arial"/>
            </a:endParaRPr>
          </a:p>
        </p:txBody>
      </p:sp>
      <p:pic>
        <p:nvPicPr>
          <p:cNvPr id="473" name="Google Shape;473;p31"/>
          <p:cNvPicPr preferRelativeResize="0"/>
          <p:nvPr/>
        </p:nvPicPr>
        <p:blipFill rotWithShape="1">
          <a:blip r:embed="rId3">
            <a:alphaModFix/>
          </a:blip>
          <a:srcRect b="0" l="0" r="0" t="0"/>
          <a:stretch/>
        </p:blipFill>
        <p:spPr>
          <a:xfrm>
            <a:off x="2398712" y="3213100"/>
            <a:ext cx="4346575" cy="431800"/>
          </a:xfrm>
          <a:prstGeom prst="rect">
            <a:avLst/>
          </a:prstGeom>
          <a:noFill/>
          <a:ln cap="flat" cmpd="sng" w="57150">
            <a:solidFill>
              <a:srgbClr val="3366FF"/>
            </a:solidFill>
            <a:prstDash val="solid"/>
            <a:miter lim="800000"/>
            <a:headEnd len="sm" w="sm" type="none"/>
            <a:tailEnd len="sm" w="sm" type="none"/>
          </a:ln>
        </p:spPr>
      </p:pic>
      <p:sp>
        <p:nvSpPr>
          <p:cNvPr id="474" name="Google Shape;474;p31"/>
          <p:cNvSpPr txBox="1"/>
          <p:nvPr/>
        </p:nvSpPr>
        <p:spPr>
          <a:xfrm>
            <a:off x="228600" y="4205287"/>
            <a:ext cx="8534400" cy="5191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Each signal level is represented by 3 bits.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80" name="Google Shape;480;p32"/>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81" name="Google Shape;481;p32"/>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482" name="Google Shape;482;p32"/>
          <p:cNvGrpSpPr/>
          <p:nvPr/>
        </p:nvGrpSpPr>
        <p:grpSpPr>
          <a:xfrm>
            <a:off x="490537" y="773112"/>
            <a:ext cx="738187" cy="474662"/>
            <a:chOff x="309" y="487"/>
            <a:chExt cx="465" cy="299"/>
          </a:xfrm>
        </p:grpSpPr>
        <p:sp>
          <p:nvSpPr>
            <p:cNvPr id="483" name="Google Shape;483;p32"/>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84" name="Google Shape;484;p32"/>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485" name="Google Shape;485;p32"/>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86" name="Google Shape;486;p32"/>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87" name="Google Shape;487;p32"/>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88" name="Google Shape;488;p32"/>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89" name="Google Shape;489;p32"/>
          <p:cNvSpPr txBox="1"/>
          <p:nvPr/>
        </p:nvSpPr>
        <p:spPr>
          <a:xfrm>
            <a:off x="228600" y="1447800"/>
            <a:ext cx="8534400" cy="30813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A digital signal has nine levels. How many bits are needed per level? We calculate the number of bits by using the formula. Each signal level is represented by 3.17 bits. However, this answer is not realistic. The number of bits sent per level needs to be an integer as well as a power of 2. For this example, 4 bits can represent one level.</a:t>
            </a:r>
            <a:endParaRPr b="0" i="0" sz="1400" u="none" cap="none" strike="noStrike">
              <a:solidFill>
                <a:srgbClr val="000000"/>
              </a:solidFill>
              <a:latin typeface="Arial"/>
              <a:ea typeface="Arial"/>
              <a:cs typeface="Arial"/>
              <a:sym typeface="Arial"/>
            </a:endParaRPr>
          </a:p>
        </p:txBody>
      </p:sp>
      <p:sp>
        <p:nvSpPr>
          <p:cNvPr id="490" name="Google Shape;490;p32"/>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3.17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96" name="Google Shape;496;p33"/>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97" name="Google Shape;497;p33"/>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498" name="Google Shape;498;p33"/>
          <p:cNvGrpSpPr/>
          <p:nvPr/>
        </p:nvGrpSpPr>
        <p:grpSpPr>
          <a:xfrm>
            <a:off x="490537" y="773112"/>
            <a:ext cx="738187" cy="474662"/>
            <a:chOff x="309" y="487"/>
            <a:chExt cx="465" cy="299"/>
          </a:xfrm>
        </p:grpSpPr>
        <p:sp>
          <p:nvSpPr>
            <p:cNvPr id="499" name="Google Shape;499;p33"/>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00" name="Google Shape;500;p33"/>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501" name="Google Shape;501;p33"/>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02" name="Google Shape;502;p33"/>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03" name="Google Shape;503;p33"/>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04" name="Google Shape;504;p33"/>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05" name="Google Shape;505;p33"/>
          <p:cNvSpPr txBox="1"/>
          <p:nvPr/>
        </p:nvSpPr>
        <p:spPr>
          <a:xfrm>
            <a:off x="228600" y="1447800"/>
            <a:ext cx="8534400" cy="30813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Assume we need to download text documents at the rate of 100 pages per second. What is the required bit rate of the channel?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Solution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A page is an average of 24 lines with 80 characters in each line. If we assume that one character requires 8 bits, the bit rate is</a:t>
            </a:r>
            <a:endParaRPr b="0" i="0" sz="1400" u="none" cap="none" strike="noStrike">
              <a:solidFill>
                <a:srgbClr val="000000"/>
              </a:solidFill>
              <a:latin typeface="Arial"/>
              <a:ea typeface="Arial"/>
              <a:cs typeface="Arial"/>
              <a:sym typeface="Arial"/>
            </a:endParaRPr>
          </a:p>
        </p:txBody>
      </p:sp>
      <p:sp>
        <p:nvSpPr>
          <p:cNvPr id="506" name="Google Shape;506;p33"/>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3.18</a:t>
            </a:r>
            <a:endParaRPr b="0" i="0" sz="1400" u="none" cap="none" strike="noStrike">
              <a:solidFill>
                <a:srgbClr val="000000"/>
              </a:solidFill>
              <a:latin typeface="Arial"/>
              <a:ea typeface="Arial"/>
              <a:cs typeface="Arial"/>
              <a:sym typeface="Arial"/>
            </a:endParaRPr>
          </a:p>
        </p:txBody>
      </p:sp>
      <p:pic>
        <p:nvPicPr>
          <p:cNvPr id="507" name="Google Shape;507;p33"/>
          <p:cNvPicPr preferRelativeResize="0"/>
          <p:nvPr/>
        </p:nvPicPr>
        <p:blipFill rotWithShape="1">
          <a:blip r:embed="rId3">
            <a:alphaModFix/>
          </a:blip>
          <a:srcRect b="0" l="0" r="0" t="0"/>
          <a:stretch/>
        </p:blipFill>
        <p:spPr>
          <a:xfrm>
            <a:off x="1839912" y="4718050"/>
            <a:ext cx="5462587" cy="387350"/>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13" name="Google Shape;513;p34"/>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14" name="Google Shape;514;p34"/>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515" name="Google Shape;515;p34"/>
          <p:cNvGrpSpPr/>
          <p:nvPr/>
        </p:nvGrpSpPr>
        <p:grpSpPr>
          <a:xfrm>
            <a:off x="490537" y="773112"/>
            <a:ext cx="738187" cy="474662"/>
            <a:chOff x="309" y="487"/>
            <a:chExt cx="465" cy="299"/>
          </a:xfrm>
        </p:grpSpPr>
        <p:sp>
          <p:nvSpPr>
            <p:cNvPr id="516" name="Google Shape;516;p34"/>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17" name="Google Shape;517;p34"/>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518" name="Google Shape;518;p34"/>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19" name="Google Shape;519;p34"/>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20" name="Google Shape;520;p34"/>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21" name="Google Shape;521;p34"/>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22" name="Google Shape;522;p34"/>
          <p:cNvSpPr txBox="1"/>
          <p:nvPr/>
        </p:nvSpPr>
        <p:spPr>
          <a:xfrm>
            <a:off x="228600" y="1292225"/>
            <a:ext cx="8534400" cy="35083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A digitized voice channel, as we will see in Chapter 4, is made by digitizing a 4-kHz bandwidth analog voice signal. We need to sample the signal at twice the highest frequency (two samples per hertz). We assume that each sample requires 8 bits. What is the required bit rate?</a:t>
            </a:r>
            <a:br>
              <a:rPr b="1" i="1" lang="en-US" sz="2800" u="none" cap="none" strike="noStrike">
                <a:solidFill>
                  <a:schemeClr val="dk1"/>
                </a:solidFill>
                <a:latin typeface="Times New Roman"/>
                <a:ea typeface="Times New Roman"/>
                <a:cs typeface="Times New Roman"/>
                <a:sym typeface="Times New Roman"/>
              </a:rPr>
            </a:b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Solution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The bit rate can be calculated as</a:t>
            </a:r>
            <a:endParaRPr b="0" i="0" sz="1400" u="none" cap="none" strike="noStrike">
              <a:solidFill>
                <a:srgbClr val="000000"/>
              </a:solidFill>
              <a:latin typeface="Arial"/>
              <a:ea typeface="Arial"/>
              <a:cs typeface="Arial"/>
              <a:sym typeface="Arial"/>
            </a:endParaRPr>
          </a:p>
        </p:txBody>
      </p:sp>
      <p:sp>
        <p:nvSpPr>
          <p:cNvPr id="523" name="Google Shape;523;p34"/>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3.19</a:t>
            </a:r>
            <a:endParaRPr b="0" i="0" sz="1400" u="none" cap="none" strike="noStrike">
              <a:solidFill>
                <a:srgbClr val="000000"/>
              </a:solidFill>
              <a:latin typeface="Arial"/>
              <a:ea typeface="Arial"/>
              <a:cs typeface="Arial"/>
              <a:sym typeface="Arial"/>
            </a:endParaRPr>
          </a:p>
        </p:txBody>
      </p:sp>
      <p:pic>
        <p:nvPicPr>
          <p:cNvPr id="524" name="Google Shape;524;p34"/>
          <p:cNvPicPr preferRelativeResize="0"/>
          <p:nvPr/>
        </p:nvPicPr>
        <p:blipFill rotWithShape="1">
          <a:blip r:embed="rId3">
            <a:alphaModFix/>
          </a:blip>
          <a:srcRect b="0" l="0" r="0" t="0"/>
          <a:stretch/>
        </p:blipFill>
        <p:spPr>
          <a:xfrm>
            <a:off x="2487612" y="5059362"/>
            <a:ext cx="4167187" cy="350837"/>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30" name="Google Shape;530;p36"/>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31" name="Google Shape;531;p36"/>
          <p:cNvSpPr txBox="1"/>
          <p:nvPr/>
        </p:nvSpPr>
        <p:spPr>
          <a:xfrm>
            <a:off x="228600" y="76200"/>
            <a:ext cx="702945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cap="none" strike="noStrike">
                <a:solidFill>
                  <a:schemeClr val="dk1"/>
                </a:solidFill>
                <a:latin typeface="Times"/>
                <a:ea typeface="Times"/>
                <a:cs typeface="Times"/>
                <a:sym typeface="Times"/>
              </a:rPr>
              <a:t>3-4   TRANSMISSION IMPAIRMENT</a:t>
            </a:r>
            <a:endParaRPr b="0" i="0" sz="1400" u="none" cap="none" strike="noStrike">
              <a:solidFill>
                <a:srgbClr val="000000"/>
              </a:solidFill>
              <a:latin typeface="Arial"/>
              <a:ea typeface="Arial"/>
              <a:cs typeface="Arial"/>
              <a:sym typeface="Arial"/>
            </a:endParaRPr>
          </a:p>
        </p:txBody>
      </p:sp>
      <p:sp>
        <p:nvSpPr>
          <p:cNvPr id="532" name="Google Shape;532;p36"/>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33" name="Google Shape;533;p36"/>
          <p:cNvSpPr txBox="1"/>
          <p:nvPr/>
        </p:nvSpPr>
        <p:spPr>
          <a:xfrm>
            <a:off x="76200" y="1203325"/>
            <a:ext cx="8610600" cy="26543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Signals travel through transmission media, which are not perfect. The imperfection causes signal impairment. This means that the signal at the beginning of the medium is not the same as the signal at the end of the medium. What is sent is not what is received. Three causes of impairment are </a:t>
            </a:r>
            <a:r>
              <a:rPr b="1" i="1" lang="en-US" sz="2800" u="none" cap="none" strike="noStrike">
                <a:solidFill>
                  <a:schemeClr val="hlink"/>
                </a:solidFill>
                <a:latin typeface="Times New Roman"/>
                <a:ea typeface="Times New Roman"/>
                <a:cs typeface="Times New Roman"/>
                <a:sym typeface="Times New Roman"/>
              </a:rPr>
              <a:t>attenuation</a:t>
            </a:r>
            <a:r>
              <a:rPr b="1" i="1" lang="en-US" sz="2800" u="none" cap="none" strike="noStrike">
                <a:solidFill>
                  <a:schemeClr val="dk1"/>
                </a:solidFill>
                <a:latin typeface="Times New Roman"/>
                <a:ea typeface="Times New Roman"/>
                <a:cs typeface="Times New Roman"/>
                <a:sym typeface="Times New Roman"/>
              </a:rPr>
              <a:t>, </a:t>
            </a:r>
            <a:r>
              <a:rPr b="1" i="1" lang="en-US" sz="2800" u="none" cap="none" strike="noStrike">
                <a:solidFill>
                  <a:schemeClr val="hlink"/>
                </a:solidFill>
                <a:latin typeface="Times New Roman"/>
                <a:ea typeface="Times New Roman"/>
                <a:cs typeface="Times New Roman"/>
                <a:sym typeface="Times New Roman"/>
              </a:rPr>
              <a:t>distortion</a:t>
            </a:r>
            <a:r>
              <a:rPr b="1" i="1" lang="en-US" sz="2800" u="none" cap="none" strike="noStrike">
                <a:solidFill>
                  <a:schemeClr val="dk1"/>
                </a:solidFill>
                <a:latin typeface="Times New Roman"/>
                <a:ea typeface="Times New Roman"/>
                <a:cs typeface="Times New Roman"/>
                <a:sym typeface="Times New Roman"/>
              </a:rPr>
              <a:t>, and </a:t>
            </a:r>
            <a:r>
              <a:rPr b="1" i="1" lang="en-US" sz="2800" u="none" cap="none" strike="noStrike">
                <a:solidFill>
                  <a:schemeClr val="hlink"/>
                </a:solidFill>
                <a:latin typeface="Times New Roman"/>
                <a:ea typeface="Times New Roman"/>
                <a:cs typeface="Times New Roman"/>
                <a:sym typeface="Times New Roman"/>
              </a:rPr>
              <a:t>noise</a:t>
            </a:r>
            <a:r>
              <a:rPr b="1" i="1" lang="en-US" sz="2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534" name="Google Shape;534;p36"/>
          <p:cNvSpPr txBox="1"/>
          <p:nvPr/>
        </p:nvSpPr>
        <p:spPr>
          <a:xfrm>
            <a:off x="152400" y="4819650"/>
            <a:ext cx="5715000"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cap="none" strike="noStrike">
                <a:solidFill>
                  <a:srgbClr val="0033CC"/>
                </a:solidFill>
                <a:latin typeface="Times New Roman"/>
                <a:ea typeface="Times New Roman"/>
                <a:cs typeface="Times New Roman"/>
                <a:sym typeface="Times New Roman"/>
              </a:rPr>
              <a:t>Attenuation</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Distortion</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Noise</a:t>
            </a:r>
            <a:endParaRPr b="0" i="0" sz="1400" u="none" cap="none" strike="noStrike">
              <a:solidFill>
                <a:srgbClr val="000000"/>
              </a:solidFill>
              <a:latin typeface="Arial"/>
              <a:ea typeface="Arial"/>
              <a:cs typeface="Arial"/>
              <a:sym typeface="Arial"/>
            </a:endParaRPr>
          </a:p>
        </p:txBody>
      </p:sp>
      <p:sp>
        <p:nvSpPr>
          <p:cNvPr id="535" name="Google Shape;535;p36"/>
          <p:cNvSpPr txBox="1"/>
          <p:nvPr/>
        </p:nvSpPr>
        <p:spPr>
          <a:xfrm>
            <a:off x="165100" y="43434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cap="none" strike="noStrike">
                <a:solidFill>
                  <a:schemeClr val="hlink"/>
                </a:solidFill>
                <a:latin typeface="Times New Roman"/>
                <a:ea typeface="Times New Roman"/>
                <a:cs typeface="Times New Roman"/>
                <a:sym typeface="Times New Roman"/>
              </a:rPr>
              <a:t>Topics discussed in this section: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541" name="Google Shape;541;p37"/>
          <p:cNvCxnSpPr/>
          <p:nvPr/>
        </p:nvCxnSpPr>
        <p:spPr>
          <a:xfrm>
            <a:off x="152400" y="533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542" name="Google Shape;542;p37"/>
          <p:cNvCxnSpPr/>
          <p:nvPr/>
        </p:nvCxnSpPr>
        <p:spPr>
          <a:xfrm>
            <a:off x="152400" y="1371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543" name="Google Shape;543;p37"/>
          <p:cNvSpPr txBox="1"/>
          <p:nvPr/>
        </p:nvSpPr>
        <p:spPr>
          <a:xfrm>
            <a:off x="304800" y="762000"/>
            <a:ext cx="41036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3.25  </a:t>
            </a:r>
            <a:r>
              <a:rPr b="1" i="1" lang="en-US" sz="2000" u="none" cap="none" strike="noStrike">
                <a:solidFill>
                  <a:schemeClr val="dk1"/>
                </a:solidFill>
                <a:latin typeface="Times New Roman"/>
                <a:ea typeface="Times New Roman"/>
                <a:cs typeface="Times New Roman"/>
                <a:sym typeface="Times New Roman"/>
              </a:rPr>
              <a:t>Causes of impairment</a:t>
            </a:r>
            <a:endParaRPr b="0" i="0" sz="1400" u="none" cap="none" strike="noStrike">
              <a:solidFill>
                <a:srgbClr val="000000"/>
              </a:solidFill>
              <a:latin typeface="Arial"/>
              <a:ea typeface="Arial"/>
              <a:cs typeface="Arial"/>
              <a:sym typeface="Arial"/>
            </a:endParaRPr>
          </a:p>
        </p:txBody>
      </p:sp>
      <p:cxnSp>
        <p:nvCxnSpPr>
          <p:cNvPr id="544" name="Google Shape;544;p37"/>
          <p:cNvCxnSpPr/>
          <p:nvPr/>
        </p:nvCxnSpPr>
        <p:spPr>
          <a:xfrm>
            <a:off x="152400" y="62484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545" name="Google Shape;545;p37"/>
          <p:cNvPicPr preferRelativeResize="0"/>
          <p:nvPr/>
        </p:nvPicPr>
        <p:blipFill rotWithShape="1">
          <a:blip r:embed="rId3">
            <a:alphaModFix/>
          </a:blip>
          <a:srcRect b="0" l="0" r="0" t="0"/>
          <a:stretch/>
        </p:blipFill>
        <p:spPr>
          <a:xfrm>
            <a:off x="676275" y="2286000"/>
            <a:ext cx="7019925" cy="221773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551" name="Google Shape;551;p38"/>
          <p:cNvCxnSpPr/>
          <p:nvPr/>
        </p:nvCxnSpPr>
        <p:spPr>
          <a:xfrm>
            <a:off x="152400" y="152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552" name="Google Shape;552;p38"/>
          <p:cNvCxnSpPr/>
          <p:nvPr/>
        </p:nvCxnSpPr>
        <p:spPr>
          <a:xfrm>
            <a:off x="152400" y="990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553" name="Google Shape;553;p38"/>
          <p:cNvSpPr txBox="1"/>
          <p:nvPr/>
        </p:nvSpPr>
        <p:spPr>
          <a:xfrm>
            <a:off x="304800" y="381000"/>
            <a:ext cx="3048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3.26  </a:t>
            </a:r>
            <a:r>
              <a:rPr b="1" i="1" lang="en-US" sz="2000" u="none" cap="none" strike="noStrike">
                <a:solidFill>
                  <a:schemeClr val="dk1"/>
                </a:solidFill>
                <a:latin typeface="Times New Roman"/>
                <a:ea typeface="Times New Roman"/>
                <a:cs typeface="Times New Roman"/>
                <a:sym typeface="Times New Roman"/>
              </a:rPr>
              <a:t>Attenuation</a:t>
            </a:r>
            <a:endParaRPr b="0" i="0" sz="1400" u="none" cap="none" strike="noStrike">
              <a:solidFill>
                <a:srgbClr val="000000"/>
              </a:solidFill>
              <a:latin typeface="Arial"/>
              <a:ea typeface="Arial"/>
              <a:cs typeface="Arial"/>
              <a:sym typeface="Arial"/>
            </a:endParaRPr>
          </a:p>
        </p:txBody>
      </p:sp>
      <p:cxnSp>
        <p:nvCxnSpPr>
          <p:cNvPr id="554" name="Google Shape;554;p38"/>
          <p:cNvCxnSpPr/>
          <p:nvPr/>
        </p:nvCxnSpPr>
        <p:spPr>
          <a:xfrm>
            <a:off x="152400" y="63246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555" name="Google Shape;555;p38"/>
          <p:cNvPicPr preferRelativeResize="0"/>
          <p:nvPr/>
        </p:nvPicPr>
        <p:blipFill rotWithShape="1">
          <a:blip r:embed="rId3">
            <a:alphaModFix/>
          </a:blip>
          <a:srcRect b="0" l="0" r="0" t="0"/>
          <a:stretch/>
        </p:blipFill>
        <p:spPr>
          <a:xfrm>
            <a:off x="584200" y="2068512"/>
            <a:ext cx="7797800" cy="296068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61" name="Google Shape;561;p39"/>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62" name="Google Shape;562;p39"/>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563" name="Google Shape;563;p39"/>
          <p:cNvGrpSpPr/>
          <p:nvPr/>
        </p:nvGrpSpPr>
        <p:grpSpPr>
          <a:xfrm>
            <a:off x="490537" y="773112"/>
            <a:ext cx="738187" cy="474662"/>
            <a:chOff x="309" y="487"/>
            <a:chExt cx="465" cy="299"/>
          </a:xfrm>
        </p:grpSpPr>
        <p:sp>
          <p:nvSpPr>
            <p:cNvPr id="564" name="Google Shape;564;p39"/>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65" name="Google Shape;565;p39"/>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566" name="Google Shape;566;p39"/>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67" name="Google Shape;567;p39"/>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68" name="Google Shape;568;p39"/>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69" name="Google Shape;569;p39"/>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70" name="Google Shape;570;p39"/>
          <p:cNvSpPr txBox="1"/>
          <p:nvPr/>
        </p:nvSpPr>
        <p:spPr>
          <a:xfrm>
            <a:off x="228600" y="14478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Suppose a signal travels through a transmission medium and its power is reduced to one-half. This means that P</a:t>
            </a:r>
            <a:r>
              <a:rPr b="1" baseline="-25000" i="1" lang="en-US" sz="2800" u="none" cap="none" strike="noStrike">
                <a:solidFill>
                  <a:schemeClr val="dk1"/>
                </a:solidFill>
                <a:latin typeface="Times New Roman"/>
                <a:ea typeface="Times New Roman"/>
                <a:cs typeface="Times New Roman"/>
                <a:sym typeface="Times New Roman"/>
              </a:rPr>
              <a:t>2</a:t>
            </a:r>
            <a:r>
              <a:rPr b="1" i="1" lang="en-US" sz="2800" u="none" cap="none" strike="noStrike">
                <a:solidFill>
                  <a:schemeClr val="dk1"/>
                </a:solidFill>
                <a:latin typeface="Times New Roman"/>
                <a:ea typeface="Times New Roman"/>
                <a:cs typeface="Times New Roman"/>
                <a:sym typeface="Times New Roman"/>
              </a:rPr>
              <a:t> is (1/2)P</a:t>
            </a:r>
            <a:r>
              <a:rPr b="1" baseline="-25000" i="1" lang="en-US" sz="2800" u="none" cap="none" strike="noStrike">
                <a:solidFill>
                  <a:schemeClr val="dk1"/>
                </a:solidFill>
                <a:latin typeface="Times New Roman"/>
                <a:ea typeface="Times New Roman"/>
                <a:cs typeface="Times New Roman"/>
                <a:sym typeface="Times New Roman"/>
              </a:rPr>
              <a:t>1</a:t>
            </a:r>
            <a:r>
              <a:rPr b="1" i="1" lang="en-US" sz="2800" u="none" cap="none" strike="noStrike">
                <a:solidFill>
                  <a:schemeClr val="dk1"/>
                </a:solidFill>
                <a:latin typeface="Times New Roman"/>
                <a:ea typeface="Times New Roman"/>
                <a:cs typeface="Times New Roman"/>
                <a:sym typeface="Times New Roman"/>
              </a:rPr>
              <a:t>. In this case, the attenuation (loss of power) can be calculated as</a:t>
            </a:r>
            <a:endParaRPr b="0" i="0" sz="1400" u="none" cap="none" strike="noStrike">
              <a:solidFill>
                <a:srgbClr val="000000"/>
              </a:solidFill>
              <a:latin typeface="Arial"/>
              <a:ea typeface="Arial"/>
              <a:cs typeface="Arial"/>
              <a:sym typeface="Arial"/>
            </a:endParaRPr>
          </a:p>
        </p:txBody>
      </p:sp>
      <p:sp>
        <p:nvSpPr>
          <p:cNvPr id="571" name="Google Shape;571;p39"/>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3.26</a:t>
            </a:r>
            <a:endParaRPr b="0" i="0" sz="1400" u="none" cap="none" strike="noStrike">
              <a:solidFill>
                <a:srgbClr val="000000"/>
              </a:solidFill>
              <a:latin typeface="Arial"/>
              <a:ea typeface="Arial"/>
              <a:cs typeface="Arial"/>
              <a:sym typeface="Arial"/>
            </a:endParaRPr>
          </a:p>
        </p:txBody>
      </p:sp>
      <p:sp>
        <p:nvSpPr>
          <p:cNvPr id="572" name="Google Shape;572;p39"/>
          <p:cNvSpPr txBox="1"/>
          <p:nvPr/>
        </p:nvSpPr>
        <p:spPr>
          <a:xfrm>
            <a:off x="152400" y="530225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A loss of 3 dB (–3 dB) is equivalent to losing one-half the power.</a:t>
            </a:r>
            <a:endParaRPr b="0" i="0" sz="1400" u="none" cap="none" strike="noStrike">
              <a:solidFill>
                <a:srgbClr val="000000"/>
              </a:solidFill>
              <a:latin typeface="Arial"/>
              <a:ea typeface="Arial"/>
              <a:cs typeface="Arial"/>
              <a:sym typeface="Arial"/>
            </a:endParaRPr>
          </a:p>
        </p:txBody>
      </p:sp>
      <p:pic>
        <p:nvPicPr>
          <p:cNvPr id="573" name="Google Shape;573;p39"/>
          <p:cNvPicPr preferRelativeResize="0"/>
          <p:nvPr/>
        </p:nvPicPr>
        <p:blipFill rotWithShape="1">
          <a:blip r:embed="rId3">
            <a:alphaModFix/>
          </a:blip>
          <a:srcRect b="0" l="0" r="0" t="0"/>
          <a:stretch/>
        </p:blipFill>
        <p:spPr>
          <a:xfrm>
            <a:off x="958850" y="3919537"/>
            <a:ext cx="7226300" cy="728662"/>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79" name="Google Shape;579;p41"/>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80" name="Google Shape;580;p41"/>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581" name="Google Shape;581;p41"/>
          <p:cNvGrpSpPr/>
          <p:nvPr/>
        </p:nvGrpSpPr>
        <p:grpSpPr>
          <a:xfrm>
            <a:off x="490537" y="773112"/>
            <a:ext cx="738187" cy="474662"/>
            <a:chOff x="309" y="487"/>
            <a:chExt cx="465" cy="299"/>
          </a:xfrm>
        </p:grpSpPr>
        <p:sp>
          <p:nvSpPr>
            <p:cNvPr id="582" name="Google Shape;582;p41"/>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83" name="Google Shape;583;p41"/>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584" name="Google Shape;584;p41"/>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85" name="Google Shape;585;p41"/>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86" name="Google Shape;586;p41"/>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87" name="Google Shape;587;p41"/>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88" name="Google Shape;588;p41"/>
          <p:cNvSpPr txBox="1"/>
          <p:nvPr/>
        </p:nvSpPr>
        <p:spPr>
          <a:xfrm>
            <a:off x="228600" y="1295400"/>
            <a:ext cx="8534400" cy="26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One reason that engineers use the decibel to measure the changes in the strength of a signal is that decibel numbers can be added (or subtracted) when we are measuring several points (cascading) instead of just two. In Figure 3.27 a signal travels from point 1 to point 4. In this case, the decibel value can be calculated as</a:t>
            </a:r>
            <a:endParaRPr b="0" i="0" sz="1400" u="none" cap="none" strike="noStrike">
              <a:solidFill>
                <a:srgbClr val="000000"/>
              </a:solidFill>
              <a:latin typeface="Arial"/>
              <a:ea typeface="Arial"/>
              <a:cs typeface="Arial"/>
              <a:sym typeface="Arial"/>
            </a:endParaRPr>
          </a:p>
        </p:txBody>
      </p:sp>
      <p:sp>
        <p:nvSpPr>
          <p:cNvPr id="589" name="Google Shape;589;p41"/>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3.28</a:t>
            </a:r>
            <a:endParaRPr b="0" i="0" sz="1400" u="none" cap="none" strike="noStrike">
              <a:solidFill>
                <a:srgbClr val="000000"/>
              </a:solidFill>
              <a:latin typeface="Arial"/>
              <a:ea typeface="Arial"/>
              <a:cs typeface="Arial"/>
              <a:sym typeface="Arial"/>
            </a:endParaRPr>
          </a:p>
        </p:txBody>
      </p:sp>
      <p:pic>
        <p:nvPicPr>
          <p:cNvPr id="590" name="Google Shape;590;p41"/>
          <p:cNvPicPr preferRelativeResize="0"/>
          <p:nvPr/>
        </p:nvPicPr>
        <p:blipFill rotWithShape="1">
          <a:blip r:embed="rId3">
            <a:alphaModFix/>
          </a:blip>
          <a:srcRect b="0" l="0" r="0" t="0"/>
          <a:stretch/>
        </p:blipFill>
        <p:spPr>
          <a:xfrm>
            <a:off x="2590800" y="4267200"/>
            <a:ext cx="3821112" cy="431800"/>
          </a:xfrm>
          <a:prstGeom prst="rect">
            <a:avLst/>
          </a:prstGeom>
          <a:noFill/>
          <a:ln cap="flat" cmpd="thinThick" w="57150">
            <a:solidFill>
              <a:srgbClr val="3366FF"/>
            </a:solidFill>
            <a:prstDash val="solid"/>
            <a:miter lim="800000"/>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9" name="Google Shape;99;p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00" name="Google Shape;100;p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01" name="Google Shape;101;p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02" name="Google Shape;102;p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03" name="Google Shape;103;p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04" name="Google Shape;104;p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05" name="Google Shape;105;p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106" name="Google Shape;106;p4"/>
          <p:cNvCxnSpPr/>
          <p:nvPr/>
        </p:nvCxnSpPr>
        <p:spPr>
          <a:xfrm>
            <a:off x="457200" y="2547937"/>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107" name="Google Shape;107;p4"/>
          <p:cNvCxnSpPr/>
          <p:nvPr/>
        </p:nvCxnSpPr>
        <p:spPr>
          <a:xfrm>
            <a:off x="457200" y="5257800"/>
            <a:ext cx="8153400" cy="0"/>
          </a:xfrm>
          <a:prstGeom prst="straightConnector1">
            <a:avLst/>
          </a:prstGeom>
          <a:noFill/>
          <a:ln cap="flat" cmpd="sng" w="76200">
            <a:solidFill>
              <a:srgbClr val="009900"/>
            </a:solidFill>
            <a:prstDash val="solid"/>
            <a:miter lim="800000"/>
            <a:headEnd len="sm" w="sm" type="none"/>
            <a:tailEnd len="sm" w="sm" type="none"/>
          </a:ln>
        </p:spPr>
      </p:cxnSp>
      <p:grpSp>
        <p:nvGrpSpPr>
          <p:cNvPr id="108" name="Google Shape;108;p4"/>
          <p:cNvGrpSpPr/>
          <p:nvPr/>
        </p:nvGrpSpPr>
        <p:grpSpPr>
          <a:xfrm>
            <a:off x="457200" y="1905000"/>
            <a:ext cx="1143000" cy="566737"/>
            <a:chOff x="1200" y="1248"/>
            <a:chExt cx="720" cy="357"/>
          </a:xfrm>
        </p:grpSpPr>
        <p:pic>
          <p:nvPicPr>
            <p:cNvPr id="109" name="Google Shape;109;p4"/>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10" name="Google Shape;110;p4"/>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
        <p:nvSpPr>
          <p:cNvPr id="111" name="Google Shape;111;p4"/>
          <p:cNvSpPr txBox="1"/>
          <p:nvPr/>
        </p:nvSpPr>
        <p:spPr>
          <a:xfrm>
            <a:off x="495300" y="2624137"/>
            <a:ext cx="8077200" cy="2528887"/>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Data can be analog or digital. </a:t>
            </a: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Analog data are continuous and take continuous values.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Digital data have discrete states and take discrete values.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96" name="Google Shape;596;p40"/>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97" name="Google Shape;597;p40"/>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598" name="Google Shape;598;p40"/>
          <p:cNvGrpSpPr/>
          <p:nvPr/>
        </p:nvGrpSpPr>
        <p:grpSpPr>
          <a:xfrm>
            <a:off x="490537" y="773112"/>
            <a:ext cx="738187" cy="474662"/>
            <a:chOff x="309" y="487"/>
            <a:chExt cx="465" cy="299"/>
          </a:xfrm>
        </p:grpSpPr>
        <p:sp>
          <p:nvSpPr>
            <p:cNvPr id="599" name="Google Shape;599;p40"/>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00" name="Google Shape;600;p40"/>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601" name="Google Shape;601;p40"/>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02" name="Google Shape;602;p40"/>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03" name="Google Shape;603;p40"/>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04" name="Google Shape;604;p40"/>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05" name="Google Shape;605;p40"/>
          <p:cNvSpPr txBox="1"/>
          <p:nvPr/>
        </p:nvSpPr>
        <p:spPr>
          <a:xfrm>
            <a:off x="228600" y="14478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A signal travels through an amplifier, and its power is increased 10 times. This means that P</a:t>
            </a:r>
            <a:r>
              <a:rPr b="1" baseline="-25000" i="1" lang="en-US" sz="2800" u="none" cap="none" strike="noStrike">
                <a:solidFill>
                  <a:schemeClr val="dk1"/>
                </a:solidFill>
                <a:latin typeface="Times New Roman"/>
                <a:ea typeface="Times New Roman"/>
                <a:cs typeface="Times New Roman"/>
                <a:sym typeface="Times New Roman"/>
              </a:rPr>
              <a:t>2</a:t>
            </a:r>
            <a:r>
              <a:rPr b="1" i="1" lang="en-US" sz="2800" u="none" cap="none" strike="noStrike">
                <a:solidFill>
                  <a:schemeClr val="dk1"/>
                </a:solidFill>
                <a:latin typeface="Times New Roman"/>
                <a:ea typeface="Times New Roman"/>
                <a:cs typeface="Times New Roman"/>
                <a:sym typeface="Times New Roman"/>
              </a:rPr>
              <a:t> = 10P</a:t>
            </a:r>
            <a:r>
              <a:rPr b="1" baseline="-25000" i="1" lang="en-US" sz="2800" u="none" cap="none" strike="noStrike">
                <a:solidFill>
                  <a:schemeClr val="dk1"/>
                </a:solidFill>
                <a:latin typeface="Times New Roman"/>
                <a:ea typeface="Times New Roman"/>
                <a:cs typeface="Times New Roman"/>
                <a:sym typeface="Times New Roman"/>
              </a:rPr>
              <a:t>1 </a:t>
            </a:r>
            <a:r>
              <a:rPr b="1" i="1" lang="en-US" sz="2800" u="none" cap="none" strike="noStrike">
                <a:solidFill>
                  <a:schemeClr val="dk1"/>
                </a:solidFill>
                <a:latin typeface="Times New Roman"/>
                <a:ea typeface="Times New Roman"/>
                <a:cs typeface="Times New Roman"/>
                <a:sym typeface="Times New Roman"/>
              </a:rPr>
              <a:t>. In this case, the amplification (gain of power) can be calculated as</a:t>
            </a:r>
            <a:endParaRPr b="0" i="0" sz="1400" u="none" cap="none" strike="noStrike">
              <a:solidFill>
                <a:srgbClr val="000000"/>
              </a:solidFill>
              <a:latin typeface="Arial"/>
              <a:ea typeface="Arial"/>
              <a:cs typeface="Arial"/>
              <a:sym typeface="Arial"/>
            </a:endParaRPr>
          </a:p>
        </p:txBody>
      </p:sp>
      <p:sp>
        <p:nvSpPr>
          <p:cNvPr id="606" name="Google Shape;606;p40"/>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3.27</a:t>
            </a:r>
            <a:endParaRPr b="0" i="0" sz="1400" u="none" cap="none" strike="noStrike">
              <a:solidFill>
                <a:srgbClr val="000000"/>
              </a:solidFill>
              <a:latin typeface="Arial"/>
              <a:ea typeface="Arial"/>
              <a:cs typeface="Arial"/>
              <a:sym typeface="Arial"/>
            </a:endParaRPr>
          </a:p>
        </p:txBody>
      </p:sp>
      <p:pic>
        <p:nvPicPr>
          <p:cNvPr id="607" name="Google Shape;607;p40"/>
          <p:cNvPicPr preferRelativeResize="0"/>
          <p:nvPr/>
        </p:nvPicPr>
        <p:blipFill rotWithShape="1">
          <a:blip r:embed="rId3">
            <a:alphaModFix/>
          </a:blip>
          <a:srcRect b="0" l="0" r="0" t="0"/>
          <a:stretch/>
        </p:blipFill>
        <p:spPr>
          <a:xfrm>
            <a:off x="2867025" y="3352800"/>
            <a:ext cx="3409950" cy="819150"/>
          </a:xfrm>
          <a:prstGeom prst="rect">
            <a:avLst/>
          </a:prstGeom>
          <a:noFill/>
          <a:ln cap="flat" cmpd="thinThick" w="57150">
            <a:solidFill>
              <a:srgbClr val="3366FF"/>
            </a:solidFill>
            <a:prstDash val="solid"/>
            <a:miter lim="800000"/>
            <a:headEnd len="sm" w="sm" type="none"/>
            <a:tailEnd len="sm" w="sm" type="none"/>
          </a:ln>
        </p:spPr>
      </p:pic>
      <p:pic>
        <p:nvPicPr>
          <p:cNvPr id="608" name="Google Shape;608;p40"/>
          <p:cNvPicPr preferRelativeResize="0"/>
          <p:nvPr/>
        </p:nvPicPr>
        <p:blipFill rotWithShape="1">
          <a:blip r:embed="rId4">
            <a:alphaModFix/>
          </a:blip>
          <a:srcRect b="0" l="0" r="0" t="0"/>
          <a:stretch/>
        </p:blipFill>
        <p:spPr>
          <a:xfrm>
            <a:off x="2847975" y="4398962"/>
            <a:ext cx="3446462" cy="630237"/>
          </a:xfrm>
          <a:prstGeom prst="rect">
            <a:avLst/>
          </a:prstGeom>
          <a:noFill/>
          <a:ln cap="flat" cmpd="thinThick" w="57150">
            <a:solidFill>
              <a:srgbClr val="3366FF"/>
            </a:solidFill>
            <a:prstDash val="solid"/>
            <a:miter lim="800000"/>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614" name="Google Shape;614;p42"/>
          <p:cNvCxnSpPr/>
          <p:nvPr/>
        </p:nvCxnSpPr>
        <p:spPr>
          <a:xfrm>
            <a:off x="152400" y="152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615" name="Google Shape;615;p42"/>
          <p:cNvCxnSpPr/>
          <p:nvPr/>
        </p:nvCxnSpPr>
        <p:spPr>
          <a:xfrm>
            <a:off x="152400" y="990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616" name="Google Shape;616;p42"/>
          <p:cNvSpPr txBox="1"/>
          <p:nvPr/>
        </p:nvSpPr>
        <p:spPr>
          <a:xfrm>
            <a:off x="304800" y="381000"/>
            <a:ext cx="45704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3.27  </a:t>
            </a:r>
            <a:r>
              <a:rPr b="1" i="1" lang="en-US" sz="2000" u="none" cap="none" strike="noStrike">
                <a:solidFill>
                  <a:schemeClr val="dk1"/>
                </a:solidFill>
                <a:latin typeface="Times New Roman"/>
                <a:ea typeface="Times New Roman"/>
                <a:cs typeface="Times New Roman"/>
                <a:sym typeface="Times New Roman"/>
              </a:rPr>
              <a:t>Decibels for Example 3.28</a:t>
            </a:r>
            <a:endParaRPr b="0" i="0" sz="1400" u="none" cap="none" strike="noStrike">
              <a:solidFill>
                <a:srgbClr val="000000"/>
              </a:solidFill>
              <a:latin typeface="Arial"/>
              <a:ea typeface="Arial"/>
              <a:cs typeface="Arial"/>
              <a:sym typeface="Arial"/>
            </a:endParaRPr>
          </a:p>
        </p:txBody>
      </p:sp>
      <p:cxnSp>
        <p:nvCxnSpPr>
          <p:cNvPr id="617" name="Google Shape;617;p42"/>
          <p:cNvCxnSpPr/>
          <p:nvPr/>
        </p:nvCxnSpPr>
        <p:spPr>
          <a:xfrm>
            <a:off x="152400" y="63246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618" name="Google Shape;618;p42"/>
          <p:cNvPicPr preferRelativeResize="0"/>
          <p:nvPr/>
        </p:nvPicPr>
        <p:blipFill rotWithShape="1">
          <a:blip r:embed="rId3">
            <a:alphaModFix/>
          </a:blip>
          <a:srcRect b="0" l="0" r="0" t="0"/>
          <a:stretch/>
        </p:blipFill>
        <p:spPr>
          <a:xfrm>
            <a:off x="152400" y="2209800"/>
            <a:ext cx="8766175" cy="233838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624" name="Google Shape;624;p43"/>
          <p:cNvCxnSpPr/>
          <p:nvPr/>
        </p:nvCxnSpPr>
        <p:spPr>
          <a:xfrm>
            <a:off x="152400" y="152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625" name="Google Shape;625;p43"/>
          <p:cNvCxnSpPr/>
          <p:nvPr/>
        </p:nvCxnSpPr>
        <p:spPr>
          <a:xfrm>
            <a:off x="152400" y="990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626" name="Google Shape;626;p43"/>
          <p:cNvSpPr txBox="1"/>
          <p:nvPr/>
        </p:nvSpPr>
        <p:spPr>
          <a:xfrm>
            <a:off x="304800" y="381000"/>
            <a:ext cx="28638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3.28  </a:t>
            </a:r>
            <a:r>
              <a:rPr b="1" i="1" lang="en-US" sz="2000" u="none" cap="none" strike="noStrike">
                <a:solidFill>
                  <a:schemeClr val="dk1"/>
                </a:solidFill>
                <a:latin typeface="Times New Roman"/>
                <a:ea typeface="Times New Roman"/>
                <a:cs typeface="Times New Roman"/>
                <a:sym typeface="Times New Roman"/>
              </a:rPr>
              <a:t>Distortion</a:t>
            </a:r>
            <a:endParaRPr b="0" i="0" sz="1400" u="none" cap="none" strike="noStrike">
              <a:solidFill>
                <a:srgbClr val="000000"/>
              </a:solidFill>
              <a:latin typeface="Arial"/>
              <a:ea typeface="Arial"/>
              <a:cs typeface="Arial"/>
              <a:sym typeface="Arial"/>
            </a:endParaRPr>
          </a:p>
        </p:txBody>
      </p:sp>
      <p:cxnSp>
        <p:nvCxnSpPr>
          <p:cNvPr id="627" name="Google Shape;627;p43"/>
          <p:cNvCxnSpPr/>
          <p:nvPr/>
        </p:nvCxnSpPr>
        <p:spPr>
          <a:xfrm>
            <a:off x="152400" y="63246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628" name="Google Shape;628;p43"/>
          <p:cNvPicPr preferRelativeResize="0"/>
          <p:nvPr/>
        </p:nvPicPr>
        <p:blipFill rotWithShape="1">
          <a:blip r:embed="rId3">
            <a:alphaModFix/>
          </a:blip>
          <a:srcRect b="0" l="0" r="0" t="0"/>
          <a:stretch/>
        </p:blipFill>
        <p:spPr>
          <a:xfrm>
            <a:off x="350837" y="1887537"/>
            <a:ext cx="8335962" cy="321786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4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634" name="Google Shape;634;p44"/>
          <p:cNvCxnSpPr/>
          <p:nvPr/>
        </p:nvCxnSpPr>
        <p:spPr>
          <a:xfrm>
            <a:off x="152400" y="152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635" name="Google Shape;635;p44"/>
          <p:cNvCxnSpPr/>
          <p:nvPr/>
        </p:nvCxnSpPr>
        <p:spPr>
          <a:xfrm>
            <a:off x="152400" y="990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636" name="Google Shape;636;p44"/>
          <p:cNvSpPr txBox="1"/>
          <p:nvPr/>
        </p:nvSpPr>
        <p:spPr>
          <a:xfrm>
            <a:off x="304800" y="381000"/>
            <a:ext cx="24003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3.29  </a:t>
            </a:r>
            <a:r>
              <a:rPr b="1" i="1" lang="en-US" sz="2000" u="none" cap="none" strike="noStrike">
                <a:solidFill>
                  <a:schemeClr val="dk1"/>
                </a:solidFill>
                <a:latin typeface="Times New Roman"/>
                <a:ea typeface="Times New Roman"/>
                <a:cs typeface="Times New Roman"/>
                <a:sym typeface="Times New Roman"/>
              </a:rPr>
              <a:t>Noise</a:t>
            </a:r>
            <a:endParaRPr b="0" i="0" sz="1400" u="none" cap="none" strike="noStrike">
              <a:solidFill>
                <a:srgbClr val="000000"/>
              </a:solidFill>
              <a:latin typeface="Arial"/>
              <a:ea typeface="Arial"/>
              <a:cs typeface="Arial"/>
              <a:sym typeface="Arial"/>
            </a:endParaRPr>
          </a:p>
        </p:txBody>
      </p:sp>
      <p:cxnSp>
        <p:nvCxnSpPr>
          <p:cNvPr id="637" name="Google Shape;637;p44"/>
          <p:cNvCxnSpPr/>
          <p:nvPr/>
        </p:nvCxnSpPr>
        <p:spPr>
          <a:xfrm>
            <a:off x="152400" y="63246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638" name="Google Shape;638;p44"/>
          <p:cNvPicPr preferRelativeResize="0"/>
          <p:nvPr/>
        </p:nvPicPr>
        <p:blipFill rotWithShape="1">
          <a:blip r:embed="rId3">
            <a:alphaModFix/>
          </a:blip>
          <a:srcRect b="0" l="0" r="0" t="0"/>
          <a:stretch/>
        </p:blipFill>
        <p:spPr>
          <a:xfrm>
            <a:off x="742950" y="2408237"/>
            <a:ext cx="7486650" cy="269716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44" name="Google Shape;644;p45"/>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45" name="Google Shape;645;p45"/>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646" name="Google Shape;646;p45"/>
          <p:cNvGrpSpPr/>
          <p:nvPr/>
        </p:nvGrpSpPr>
        <p:grpSpPr>
          <a:xfrm>
            <a:off x="490537" y="773112"/>
            <a:ext cx="738187" cy="474662"/>
            <a:chOff x="309" y="487"/>
            <a:chExt cx="465" cy="299"/>
          </a:xfrm>
        </p:grpSpPr>
        <p:sp>
          <p:nvSpPr>
            <p:cNvPr id="647" name="Google Shape;647;p45"/>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48" name="Google Shape;648;p45"/>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649" name="Google Shape;649;p45"/>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50" name="Google Shape;650;p45"/>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51" name="Google Shape;651;p45"/>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52" name="Google Shape;652;p45"/>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53" name="Google Shape;653;p45"/>
          <p:cNvSpPr txBox="1"/>
          <p:nvPr/>
        </p:nvSpPr>
        <p:spPr>
          <a:xfrm>
            <a:off x="228600" y="1447800"/>
            <a:ext cx="8534400" cy="26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The power of a signal is 10 mW and the power of the noise is 1 μW; what are the values of SNR and SNR</a:t>
            </a:r>
            <a:r>
              <a:rPr b="1" baseline="-25000" i="1" lang="en-US" sz="2800" u="none" cap="none" strike="noStrike">
                <a:solidFill>
                  <a:schemeClr val="dk1"/>
                </a:solidFill>
                <a:latin typeface="Times New Roman"/>
                <a:ea typeface="Times New Roman"/>
                <a:cs typeface="Times New Roman"/>
                <a:sym typeface="Times New Roman"/>
              </a:rPr>
              <a:t>dB </a:t>
            </a:r>
            <a:r>
              <a:rPr b="1" i="1" lang="en-US" sz="2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Solution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The values of SNR and SNR</a:t>
            </a:r>
            <a:r>
              <a:rPr b="1" baseline="-25000" i="1" lang="en-US" sz="2800" u="none" cap="none" strike="noStrike">
                <a:solidFill>
                  <a:schemeClr val="dk1"/>
                </a:solidFill>
                <a:latin typeface="Times New Roman"/>
                <a:ea typeface="Times New Roman"/>
                <a:cs typeface="Times New Roman"/>
                <a:sym typeface="Times New Roman"/>
              </a:rPr>
              <a:t>dB</a:t>
            </a:r>
            <a:r>
              <a:rPr b="1" i="1" lang="en-US" sz="2800" u="none" cap="none" strike="noStrike">
                <a:solidFill>
                  <a:schemeClr val="dk1"/>
                </a:solidFill>
                <a:latin typeface="Times New Roman"/>
                <a:ea typeface="Times New Roman"/>
                <a:cs typeface="Times New Roman"/>
                <a:sym typeface="Times New Roman"/>
              </a:rPr>
              <a:t> can be calculated as follows:</a:t>
            </a:r>
            <a:endParaRPr b="0" i="0" sz="1400" u="none" cap="none" strike="noStrike">
              <a:solidFill>
                <a:srgbClr val="000000"/>
              </a:solidFill>
              <a:latin typeface="Arial"/>
              <a:ea typeface="Arial"/>
              <a:cs typeface="Arial"/>
              <a:sym typeface="Arial"/>
            </a:endParaRPr>
          </a:p>
        </p:txBody>
      </p:sp>
      <p:sp>
        <p:nvSpPr>
          <p:cNvPr id="654" name="Google Shape;654;p45"/>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3.31</a:t>
            </a:r>
            <a:endParaRPr b="0" i="0" sz="1400" u="none" cap="none" strike="noStrike">
              <a:solidFill>
                <a:srgbClr val="000000"/>
              </a:solidFill>
              <a:latin typeface="Arial"/>
              <a:ea typeface="Arial"/>
              <a:cs typeface="Arial"/>
              <a:sym typeface="Arial"/>
            </a:endParaRPr>
          </a:p>
        </p:txBody>
      </p:sp>
      <p:pic>
        <p:nvPicPr>
          <p:cNvPr id="655" name="Google Shape;655;p45"/>
          <p:cNvPicPr preferRelativeResize="0"/>
          <p:nvPr/>
        </p:nvPicPr>
        <p:blipFill rotWithShape="1">
          <a:blip r:embed="rId3">
            <a:alphaModFix/>
          </a:blip>
          <a:srcRect b="0" l="0" r="0" t="0"/>
          <a:stretch/>
        </p:blipFill>
        <p:spPr>
          <a:xfrm>
            <a:off x="1876425" y="4357687"/>
            <a:ext cx="5391150" cy="1052512"/>
          </a:xfrm>
          <a:prstGeom prst="rect">
            <a:avLst/>
          </a:prstGeom>
          <a:noFill/>
          <a:ln cap="flat" cmpd="thinThick" w="57150">
            <a:solidFill>
              <a:srgbClr val="3366FF"/>
            </a:solidFill>
            <a:prstDash val="solid"/>
            <a:miter lim="800000"/>
            <a:headEnd len="sm" w="sm" type="none"/>
            <a:tailEnd len="sm" w="sm" type="none"/>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4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61" name="Google Shape;661;p46"/>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62" name="Google Shape;662;p46"/>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663" name="Google Shape;663;p46"/>
          <p:cNvGrpSpPr/>
          <p:nvPr/>
        </p:nvGrpSpPr>
        <p:grpSpPr>
          <a:xfrm>
            <a:off x="490537" y="773112"/>
            <a:ext cx="738187" cy="474662"/>
            <a:chOff x="309" y="487"/>
            <a:chExt cx="465" cy="299"/>
          </a:xfrm>
        </p:grpSpPr>
        <p:sp>
          <p:nvSpPr>
            <p:cNvPr id="664" name="Google Shape;664;p46"/>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65" name="Google Shape;665;p46"/>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666" name="Google Shape;666;p46"/>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67" name="Google Shape;667;p46"/>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68" name="Google Shape;668;p46"/>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69" name="Google Shape;669;p46"/>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70" name="Google Shape;670;p46"/>
          <p:cNvSpPr txBox="1"/>
          <p:nvPr/>
        </p:nvSpPr>
        <p:spPr>
          <a:xfrm>
            <a:off x="228600" y="144780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The values of SNR and SNR</a:t>
            </a:r>
            <a:r>
              <a:rPr b="1" baseline="-25000" i="1" lang="en-US" sz="2800" u="none" cap="none" strike="noStrike">
                <a:solidFill>
                  <a:schemeClr val="dk1"/>
                </a:solidFill>
                <a:latin typeface="Times New Roman"/>
                <a:ea typeface="Times New Roman"/>
                <a:cs typeface="Times New Roman"/>
                <a:sym typeface="Times New Roman"/>
              </a:rPr>
              <a:t>dB</a:t>
            </a:r>
            <a:r>
              <a:rPr b="1" i="1" lang="en-US" sz="2800" u="none" cap="none" strike="noStrike">
                <a:solidFill>
                  <a:schemeClr val="dk1"/>
                </a:solidFill>
                <a:latin typeface="Times New Roman"/>
                <a:ea typeface="Times New Roman"/>
                <a:cs typeface="Times New Roman"/>
                <a:sym typeface="Times New Roman"/>
              </a:rPr>
              <a:t> for a noiseless channel are</a:t>
            </a:r>
            <a:endParaRPr b="0" i="0" sz="1400" u="none" cap="none" strike="noStrike">
              <a:solidFill>
                <a:srgbClr val="000000"/>
              </a:solidFill>
              <a:latin typeface="Arial"/>
              <a:ea typeface="Arial"/>
              <a:cs typeface="Arial"/>
              <a:sym typeface="Arial"/>
            </a:endParaRPr>
          </a:p>
        </p:txBody>
      </p:sp>
      <p:sp>
        <p:nvSpPr>
          <p:cNvPr id="671" name="Google Shape;671;p46"/>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3.32</a:t>
            </a:r>
            <a:endParaRPr b="0" i="0" sz="1400" u="none" cap="none" strike="noStrike">
              <a:solidFill>
                <a:srgbClr val="000000"/>
              </a:solidFill>
              <a:latin typeface="Arial"/>
              <a:ea typeface="Arial"/>
              <a:cs typeface="Arial"/>
              <a:sym typeface="Arial"/>
            </a:endParaRPr>
          </a:p>
        </p:txBody>
      </p:sp>
      <p:pic>
        <p:nvPicPr>
          <p:cNvPr id="672" name="Google Shape;672;p46"/>
          <p:cNvPicPr preferRelativeResize="0"/>
          <p:nvPr/>
        </p:nvPicPr>
        <p:blipFill rotWithShape="1">
          <a:blip r:embed="rId3">
            <a:alphaModFix/>
          </a:blip>
          <a:srcRect b="0" l="0" r="0" t="0"/>
          <a:stretch/>
        </p:blipFill>
        <p:spPr>
          <a:xfrm>
            <a:off x="2992437" y="2811462"/>
            <a:ext cx="3159125" cy="998537"/>
          </a:xfrm>
          <a:prstGeom prst="rect">
            <a:avLst/>
          </a:prstGeom>
          <a:noFill/>
          <a:ln cap="flat" cmpd="thinThick" w="57150">
            <a:solidFill>
              <a:srgbClr val="3366FF"/>
            </a:solidFill>
            <a:prstDash val="solid"/>
            <a:miter lim="800000"/>
            <a:headEnd len="sm" w="sm" type="none"/>
            <a:tailEnd len="sm" w="sm" type="none"/>
          </a:ln>
        </p:spPr>
      </p:pic>
      <p:sp>
        <p:nvSpPr>
          <p:cNvPr id="673" name="Google Shape;673;p46"/>
          <p:cNvSpPr txBox="1"/>
          <p:nvPr/>
        </p:nvSpPr>
        <p:spPr>
          <a:xfrm>
            <a:off x="228600" y="4205287"/>
            <a:ext cx="8534400" cy="5191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We can never achieve this ratio in real life; it is an ideal.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4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679" name="Google Shape;679;p47"/>
          <p:cNvCxnSpPr/>
          <p:nvPr/>
        </p:nvCxnSpPr>
        <p:spPr>
          <a:xfrm>
            <a:off x="152400" y="2286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680" name="Google Shape;680;p47"/>
          <p:cNvCxnSpPr/>
          <p:nvPr/>
        </p:nvCxnSpPr>
        <p:spPr>
          <a:xfrm>
            <a:off x="152400" y="10668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681" name="Google Shape;681;p47"/>
          <p:cNvSpPr txBox="1"/>
          <p:nvPr/>
        </p:nvSpPr>
        <p:spPr>
          <a:xfrm>
            <a:off x="304800" y="457200"/>
            <a:ext cx="67214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3.30  </a:t>
            </a:r>
            <a:r>
              <a:rPr b="1" i="1" lang="en-US" sz="2000" u="none" cap="none" strike="noStrike">
                <a:solidFill>
                  <a:schemeClr val="dk1"/>
                </a:solidFill>
                <a:latin typeface="Times New Roman"/>
                <a:ea typeface="Times New Roman"/>
                <a:cs typeface="Times New Roman"/>
                <a:sym typeface="Times New Roman"/>
              </a:rPr>
              <a:t>Two cases of SNR: a high SNR and a low SNR</a:t>
            </a:r>
            <a:endParaRPr b="0" i="0" sz="1400" u="none" cap="none" strike="noStrike">
              <a:solidFill>
                <a:srgbClr val="000000"/>
              </a:solidFill>
              <a:latin typeface="Arial"/>
              <a:ea typeface="Arial"/>
              <a:cs typeface="Arial"/>
              <a:sym typeface="Arial"/>
            </a:endParaRPr>
          </a:p>
        </p:txBody>
      </p:sp>
      <p:cxnSp>
        <p:nvCxnSpPr>
          <p:cNvPr id="682" name="Google Shape;682;p47"/>
          <p:cNvCxnSpPr/>
          <p:nvPr/>
        </p:nvCxnSpPr>
        <p:spPr>
          <a:xfrm>
            <a:off x="152400" y="62484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683" name="Google Shape;683;p47"/>
          <p:cNvPicPr preferRelativeResize="0"/>
          <p:nvPr/>
        </p:nvPicPr>
        <p:blipFill rotWithShape="1">
          <a:blip r:embed="rId3">
            <a:alphaModFix/>
          </a:blip>
          <a:srcRect b="0" l="0" r="0" t="0"/>
          <a:stretch/>
        </p:blipFill>
        <p:spPr>
          <a:xfrm>
            <a:off x="404812" y="1406525"/>
            <a:ext cx="8281987" cy="4765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89" name="Google Shape;689;p48"/>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90" name="Google Shape;690;p48"/>
          <p:cNvSpPr txBox="1"/>
          <p:nvPr/>
        </p:nvSpPr>
        <p:spPr>
          <a:xfrm>
            <a:off x="228600" y="76200"/>
            <a:ext cx="49863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cap="none" strike="noStrike">
                <a:solidFill>
                  <a:schemeClr val="dk1"/>
                </a:solidFill>
                <a:latin typeface="Times"/>
                <a:ea typeface="Times"/>
                <a:cs typeface="Times"/>
                <a:sym typeface="Times"/>
              </a:rPr>
              <a:t>3-5   DATA RATE LIMITS</a:t>
            </a:r>
            <a:endParaRPr b="0" i="0" sz="1400" u="none" cap="none" strike="noStrike">
              <a:solidFill>
                <a:srgbClr val="000000"/>
              </a:solidFill>
              <a:latin typeface="Arial"/>
              <a:ea typeface="Arial"/>
              <a:cs typeface="Arial"/>
              <a:sym typeface="Arial"/>
            </a:endParaRPr>
          </a:p>
        </p:txBody>
      </p:sp>
      <p:sp>
        <p:nvSpPr>
          <p:cNvPr id="691" name="Google Shape;691;p48"/>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92" name="Google Shape;692;p48"/>
          <p:cNvSpPr txBox="1"/>
          <p:nvPr/>
        </p:nvSpPr>
        <p:spPr>
          <a:xfrm>
            <a:off x="76200" y="1003300"/>
            <a:ext cx="8610600" cy="26543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A very important consideration in data communications is how fast we can send data, in bits per second, over a channel. Data rate depends on three factors: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   1.</a:t>
            </a:r>
            <a:r>
              <a:rPr b="1" i="1" lang="en-US" sz="2800" u="none" cap="none" strike="noStrike">
                <a:solidFill>
                  <a:schemeClr val="dk1"/>
                </a:solidFill>
                <a:latin typeface="Times New Roman"/>
                <a:ea typeface="Times New Roman"/>
                <a:cs typeface="Times New Roman"/>
                <a:sym typeface="Times New Roman"/>
              </a:rPr>
              <a:t> The bandwidth available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   2.</a:t>
            </a:r>
            <a:r>
              <a:rPr b="1" i="1" lang="en-US" sz="2800" u="none" cap="none" strike="noStrike">
                <a:solidFill>
                  <a:schemeClr val="dk1"/>
                </a:solidFill>
                <a:latin typeface="Times New Roman"/>
                <a:ea typeface="Times New Roman"/>
                <a:cs typeface="Times New Roman"/>
                <a:sym typeface="Times New Roman"/>
              </a:rPr>
              <a:t> The level of the signals we use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   3</a:t>
            </a:r>
            <a:r>
              <a:rPr b="1" i="1" lang="en-US" sz="2800" u="none" cap="none" strike="noStrike">
                <a:solidFill>
                  <a:schemeClr val="dk1"/>
                </a:solidFill>
                <a:latin typeface="Times New Roman"/>
                <a:ea typeface="Times New Roman"/>
                <a:cs typeface="Times New Roman"/>
                <a:sym typeface="Times New Roman"/>
              </a:rPr>
              <a:t>. The quality of the channel (the level of noise)</a:t>
            </a:r>
            <a:endParaRPr b="0" i="0" sz="1400" u="none" cap="none" strike="noStrike">
              <a:solidFill>
                <a:srgbClr val="000000"/>
              </a:solidFill>
              <a:latin typeface="Arial"/>
              <a:ea typeface="Arial"/>
              <a:cs typeface="Arial"/>
              <a:sym typeface="Arial"/>
            </a:endParaRPr>
          </a:p>
        </p:txBody>
      </p:sp>
      <p:sp>
        <p:nvSpPr>
          <p:cNvPr id="693" name="Google Shape;693;p48"/>
          <p:cNvSpPr txBox="1"/>
          <p:nvPr/>
        </p:nvSpPr>
        <p:spPr>
          <a:xfrm>
            <a:off x="152400" y="4819650"/>
            <a:ext cx="5715000"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cap="none" strike="noStrike">
                <a:solidFill>
                  <a:srgbClr val="0033CC"/>
                </a:solidFill>
                <a:latin typeface="Times New Roman"/>
                <a:ea typeface="Times New Roman"/>
                <a:cs typeface="Times New Roman"/>
                <a:sym typeface="Times New Roman"/>
              </a:rPr>
              <a:t>Noiseless Channel: Nyquist Bit Rate</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Noisy Channel: Shannon Capacity</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Using Both Limits</a:t>
            </a:r>
            <a:endParaRPr b="0" i="0" sz="1400" u="none" cap="none" strike="noStrike">
              <a:solidFill>
                <a:srgbClr val="000000"/>
              </a:solidFill>
              <a:latin typeface="Arial"/>
              <a:ea typeface="Arial"/>
              <a:cs typeface="Arial"/>
              <a:sym typeface="Arial"/>
            </a:endParaRPr>
          </a:p>
        </p:txBody>
      </p:sp>
      <p:sp>
        <p:nvSpPr>
          <p:cNvPr id="694" name="Google Shape;694;p48"/>
          <p:cNvSpPr txBox="1"/>
          <p:nvPr/>
        </p:nvSpPr>
        <p:spPr>
          <a:xfrm>
            <a:off x="165100" y="43434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cap="none" strike="noStrike">
                <a:solidFill>
                  <a:schemeClr val="hlink"/>
                </a:solidFill>
                <a:latin typeface="Times New Roman"/>
                <a:ea typeface="Times New Roman"/>
                <a:cs typeface="Times New Roman"/>
                <a:sym typeface="Times New Roman"/>
              </a:rPr>
              <a:t>Topics discussed in this section: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4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00" name="Google Shape;700;p4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01" name="Google Shape;701;p4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02" name="Google Shape;702;p4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03" name="Google Shape;703;p4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04" name="Google Shape;704;p4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05" name="Google Shape;705;p4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06" name="Google Shape;706;p4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707" name="Google Shape;707;p49"/>
          <p:cNvCxnSpPr/>
          <p:nvPr/>
        </p:nvCxnSpPr>
        <p:spPr>
          <a:xfrm>
            <a:off x="457200" y="2971800"/>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708" name="Google Shape;708;p49"/>
          <p:cNvCxnSpPr/>
          <p:nvPr/>
        </p:nvCxnSpPr>
        <p:spPr>
          <a:xfrm>
            <a:off x="458787" y="4267200"/>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709" name="Google Shape;709;p49"/>
          <p:cNvSpPr txBox="1"/>
          <p:nvPr/>
        </p:nvSpPr>
        <p:spPr>
          <a:xfrm>
            <a:off x="495300" y="3063875"/>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Increasing the levels of a signal may reduce the reliability of the system.</a:t>
            </a:r>
            <a:endParaRPr b="0" i="0" sz="1400" u="none" cap="none" strike="noStrike">
              <a:solidFill>
                <a:srgbClr val="000000"/>
              </a:solidFill>
              <a:latin typeface="Arial"/>
              <a:ea typeface="Arial"/>
              <a:cs typeface="Arial"/>
              <a:sym typeface="Arial"/>
            </a:endParaRPr>
          </a:p>
        </p:txBody>
      </p:sp>
      <p:grpSp>
        <p:nvGrpSpPr>
          <p:cNvPr id="710" name="Google Shape;710;p49"/>
          <p:cNvGrpSpPr/>
          <p:nvPr/>
        </p:nvGrpSpPr>
        <p:grpSpPr>
          <a:xfrm>
            <a:off x="457200" y="2286000"/>
            <a:ext cx="1143000" cy="566737"/>
            <a:chOff x="1200" y="1248"/>
            <a:chExt cx="720" cy="357"/>
          </a:xfrm>
        </p:grpSpPr>
        <p:pic>
          <p:nvPicPr>
            <p:cNvPr id="711" name="Google Shape;711;p49"/>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712" name="Google Shape;712;p49"/>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5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18" name="Google Shape;718;p50"/>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19" name="Google Shape;719;p50"/>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720" name="Google Shape;720;p50"/>
          <p:cNvGrpSpPr/>
          <p:nvPr/>
        </p:nvGrpSpPr>
        <p:grpSpPr>
          <a:xfrm>
            <a:off x="490537" y="773112"/>
            <a:ext cx="738187" cy="474662"/>
            <a:chOff x="309" y="487"/>
            <a:chExt cx="465" cy="299"/>
          </a:xfrm>
        </p:grpSpPr>
        <p:sp>
          <p:nvSpPr>
            <p:cNvPr id="721" name="Google Shape;721;p50"/>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22" name="Google Shape;722;p50"/>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723" name="Google Shape;723;p50"/>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24" name="Google Shape;724;p50"/>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25" name="Google Shape;725;p50"/>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26" name="Google Shape;726;p50"/>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27" name="Google Shape;727;p50"/>
          <p:cNvSpPr txBox="1"/>
          <p:nvPr/>
        </p:nvSpPr>
        <p:spPr>
          <a:xfrm>
            <a:off x="228600" y="1447800"/>
            <a:ext cx="8534400" cy="1373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Consider a noiseless channel with a bandwidth of 3000 Hz transmitting a signal with two signal levels. The maximum bit rate can be calculated as</a:t>
            </a:r>
            <a:endParaRPr b="0" i="0" sz="1400" u="none" cap="none" strike="noStrike">
              <a:solidFill>
                <a:srgbClr val="000000"/>
              </a:solidFill>
              <a:latin typeface="Arial"/>
              <a:ea typeface="Arial"/>
              <a:cs typeface="Arial"/>
              <a:sym typeface="Arial"/>
            </a:endParaRPr>
          </a:p>
        </p:txBody>
      </p:sp>
      <p:sp>
        <p:nvSpPr>
          <p:cNvPr id="728" name="Google Shape;728;p50"/>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3.34</a:t>
            </a:r>
            <a:endParaRPr b="0" i="0" sz="1400" u="none" cap="none" strike="noStrike">
              <a:solidFill>
                <a:srgbClr val="000000"/>
              </a:solidFill>
              <a:latin typeface="Arial"/>
              <a:ea typeface="Arial"/>
              <a:cs typeface="Arial"/>
              <a:sym typeface="Arial"/>
            </a:endParaRPr>
          </a:p>
        </p:txBody>
      </p:sp>
      <p:pic>
        <p:nvPicPr>
          <p:cNvPr id="729" name="Google Shape;729;p50"/>
          <p:cNvPicPr preferRelativeResize="0"/>
          <p:nvPr/>
        </p:nvPicPr>
        <p:blipFill rotWithShape="1">
          <a:blip r:embed="rId3">
            <a:alphaModFix/>
          </a:blip>
          <a:srcRect b="0" l="0" r="0" t="0"/>
          <a:stretch/>
        </p:blipFill>
        <p:spPr>
          <a:xfrm>
            <a:off x="2398712" y="3252787"/>
            <a:ext cx="4346575" cy="350837"/>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17" name="Google Shape;117;p5"/>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18" name="Google Shape;118;p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19" name="Google Shape;119;p5"/>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20" name="Google Shape;120;p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21" name="Google Shape;121;p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22" name="Google Shape;122;p5"/>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23" name="Google Shape;123;p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124" name="Google Shape;124;p5"/>
          <p:cNvCxnSpPr/>
          <p:nvPr/>
        </p:nvCxnSpPr>
        <p:spPr>
          <a:xfrm>
            <a:off x="457200" y="2547937"/>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125" name="Google Shape;125;p5"/>
          <p:cNvCxnSpPr/>
          <p:nvPr/>
        </p:nvCxnSpPr>
        <p:spPr>
          <a:xfrm>
            <a:off x="458787" y="5257800"/>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126" name="Google Shape;126;p5"/>
          <p:cNvSpPr txBox="1"/>
          <p:nvPr/>
        </p:nvSpPr>
        <p:spPr>
          <a:xfrm>
            <a:off x="495300" y="2624137"/>
            <a:ext cx="8077200" cy="2528887"/>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Signals can be analog or digital. </a:t>
            </a: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Analog signals can have an infinite number of values in a range; digital signals can have only a limited </a:t>
            </a: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number of values.</a:t>
            </a:r>
            <a:endParaRPr b="0" i="0" sz="1400" u="none" cap="none" strike="noStrike">
              <a:solidFill>
                <a:srgbClr val="000000"/>
              </a:solidFill>
              <a:latin typeface="Arial"/>
              <a:ea typeface="Arial"/>
              <a:cs typeface="Arial"/>
              <a:sym typeface="Arial"/>
            </a:endParaRPr>
          </a:p>
        </p:txBody>
      </p:sp>
      <p:grpSp>
        <p:nvGrpSpPr>
          <p:cNvPr id="127" name="Google Shape;127;p5"/>
          <p:cNvGrpSpPr/>
          <p:nvPr/>
        </p:nvGrpSpPr>
        <p:grpSpPr>
          <a:xfrm>
            <a:off x="457200" y="1905000"/>
            <a:ext cx="1143000" cy="566737"/>
            <a:chOff x="1200" y="1248"/>
            <a:chExt cx="720" cy="357"/>
          </a:xfrm>
        </p:grpSpPr>
        <p:pic>
          <p:nvPicPr>
            <p:cNvPr id="128" name="Google Shape;128;p5"/>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29" name="Google Shape;129;p5"/>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5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35" name="Google Shape;735;p51"/>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36" name="Google Shape;736;p51"/>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737" name="Google Shape;737;p51"/>
          <p:cNvGrpSpPr/>
          <p:nvPr/>
        </p:nvGrpSpPr>
        <p:grpSpPr>
          <a:xfrm>
            <a:off x="490537" y="773112"/>
            <a:ext cx="738187" cy="474662"/>
            <a:chOff x="309" y="487"/>
            <a:chExt cx="465" cy="299"/>
          </a:xfrm>
        </p:grpSpPr>
        <p:sp>
          <p:nvSpPr>
            <p:cNvPr id="738" name="Google Shape;738;p51"/>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39" name="Google Shape;739;p51"/>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740" name="Google Shape;740;p51"/>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41" name="Google Shape;741;p51"/>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42" name="Google Shape;742;p51"/>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43" name="Google Shape;743;p51"/>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44" name="Google Shape;744;p51"/>
          <p:cNvSpPr txBox="1"/>
          <p:nvPr/>
        </p:nvSpPr>
        <p:spPr>
          <a:xfrm>
            <a:off x="228600" y="1370012"/>
            <a:ext cx="8534400" cy="1373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Consider the same noiseless channel transmitting a signal with four signal levels (for each level, we send 2 bits). The maximum bit rate can be calculated as</a:t>
            </a:r>
            <a:endParaRPr b="0" i="0" sz="1400" u="none" cap="none" strike="noStrike">
              <a:solidFill>
                <a:srgbClr val="000000"/>
              </a:solidFill>
              <a:latin typeface="Arial"/>
              <a:ea typeface="Arial"/>
              <a:cs typeface="Arial"/>
              <a:sym typeface="Arial"/>
            </a:endParaRPr>
          </a:p>
        </p:txBody>
      </p:sp>
      <p:sp>
        <p:nvSpPr>
          <p:cNvPr id="745" name="Google Shape;745;p51"/>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3.35</a:t>
            </a:r>
            <a:endParaRPr b="0" i="0" sz="1400" u="none" cap="none" strike="noStrike">
              <a:solidFill>
                <a:srgbClr val="000000"/>
              </a:solidFill>
              <a:latin typeface="Arial"/>
              <a:ea typeface="Arial"/>
              <a:cs typeface="Arial"/>
              <a:sym typeface="Arial"/>
            </a:endParaRPr>
          </a:p>
        </p:txBody>
      </p:sp>
      <p:pic>
        <p:nvPicPr>
          <p:cNvPr id="746" name="Google Shape;746;p51"/>
          <p:cNvPicPr preferRelativeResize="0"/>
          <p:nvPr/>
        </p:nvPicPr>
        <p:blipFill rotWithShape="1">
          <a:blip r:embed="rId3">
            <a:alphaModFix/>
          </a:blip>
          <a:srcRect b="0" l="0" r="0" t="0"/>
          <a:stretch/>
        </p:blipFill>
        <p:spPr>
          <a:xfrm>
            <a:off x="1785937" y="3244850"/>
            <a:ext cx="5570537" cy="368300"/>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5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52" name="Google Shape;752;p52"/>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53" name="Google Shape;753;p52"/>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754" name="Google Shape;754;p52"/>
          <p:cNvGrpSpPr/>
          <p:nvPr/>
        </p:nvGrpSpPr>
        <p:grpSpPr>
          <a:xfrm>
            <a:off x="490537" y="773112"/>
            <a:ext cx="738187" cy="474662"/>
            <a:chOff x="309" y="487"/>
            <a:chExt cx="465" cy="299"/>
          </a:xfrm>
        </p:grpSpPr>
        <p:sp>
          <p:nvSpPr>
            <p:cNvPr id="755" name="Google Shape;755;p52"/>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56" name="Google Shape;756;p52"/>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757" name="Google Shape;757;p52"/>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58" name="Google Shape;758;p52"/>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59" name="Google Shape;759;p52"/>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60" name="Google Shape;760;p52"/>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61" name="Google Shape;761;p52"/>
          <p:cNvSpPr txBox="1"/>
          <p:nvPr/>
        </p:nvSpPr>
        <p:spPr>
          <a:xfrm>
            <a:off x="228600" y="1447800"/>
            <a:ext cx="8534400" cy="22272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We need to send 265 kbps over a noiseless channel with a bandwidth of 20 kHz. How many signal levels do we need?</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Solution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We can use the Nyquist formula as shown:</a:t>
            </a:r>
            <a:endParaRPr b="0" i="0" sz="1400" u="none" cap="none" strike="noStrike">
              <a:solidFill>
                <a:srgbClr val="000000"/>
              </a:solidFill>
              <a:latin typeface="Arial"/>
              <a:ea typeface="Arial"/>
              <a:cs typeface="Arial"/>
              <a:sym typeface="Arial"/>
            </a:endParaRPr>
          </a:p>
        </p:txBody>
      </p:sp>
      <p:sp>
        <p:nvSpPr>
          <p:cNvPr id="762" name="Google Shape;762;p52"/>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3.36</a:t>
            </a:r>
            <a:endParaRPr b="0" i="0" sz="1400" u="none" cap="none" strike="noStrike">
              <a:solidFill>
                <a:srgbClr val="000000"/>
              </a:solidFill>
              <a:latin typeface="Arial"/>
              <a:ea typeface="Arial"/>
              <a:cs typeface="Arial"/>
              <a:sym typeface="Arial"/>
            </a:endParaRPr>
          </a:p>
        </p:txBody>
      </p:sp>
      <p:pic>
        <p:nvPicPr>
          <p:cNvPr id="763" name="Google Shape;763;p52"/>
          <p:cNvPicPr preferRelativeResize="0"/>
          <p:nvPr/>
        </p:nvPicPr>
        <p:blipFill rotWithShape="1">
          <a:blip r:embed="rId3">
            <a:alphaModFix/>
          </a:blip>
          <a:srcRect b="0" l="0" r="0" t="0"/>
          <a:stretch/>
        </p:blipFill>
        <p:spPr>
          <a:xfrm>
            <a:off x="1857375" y="3810000"/>
            <a:ext cx="5427662" cy="755650"/>
          </a:xfrm>
          <a:prstGeom prst="rect">
            <a:avLst/>
          </a:prstGeom>
          <a:noFill/>
          <a:ln cap="flat" cmpd="thickThin" w="57150">
            <a:solidFill>
              <a:schemeClr val="folHlink"/>
            </a:solidFill>
            <a:prstDash val="solid"/>
            <a:miter lim="800000"/>
            <a:headEnd len="sm" w="sm" type="none"/>
            <a:tailEnd len="sm" w="sm" type="none"/>
          </a:ln>
        </p:spPr>
      </p:pic>
      <p:sp>
        <p:nvSpPr>
          <p:cNvPr id="764" name="Google Shape;764;p52"/>
          <p:cNvSpPr txBox="1"/>
          <p:nvPr/>
        </p:nvSpPr>
        <p:spPr>
          <a:xfrm>
            <a:off x="152400" y="46482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Since this result is not a power of 2, we need to either increase the number of levels or reduce the bit rate. If we have 128 levels, the bit rate is 280 kbps. If we have 64 levels, the bit rate is 240 kbps.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5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70" name="Google Shape;770;p53"/>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71" name="Google Shape;771;p53"/>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772" name="Google Shape;772;p53"/>
          <p:cNvGrpSpPr/>
          <p:nvPr/>
        </p:nvGrpSpPr>
        <p:grpSpPr>
          <a:xfrm>
            <a:off x="490537" y="773112"/>
            <a:ext cx="738187" cy="474662"/>
            <a:chOff x="309" y="487"/>
            <a:chExt cx="465" cy="299"/>
          </a:xfrm>
        </p:grpSpPr>
        <p:sp>
          <p:nvSpPr>
            <p:cNvPr id="773" name="Google Shape;773;p53"/>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74" name="Google Shape;774;p53"/>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775" name="Google Shape;775;p53"/>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76" name="Google Shape;776;p53"/>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77" name="Google Shape;777;p53"/>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78" name="Google Shape;778;p53"/>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79" name="Google Shape;779;p53"/>
          <p:cNvSpPr txBox="1"/>
          <p:nvPr/>
        </p:nvSpPr>
        <p:spPr>
          <a:xfrm>
            <a:off x="228600" y="13716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Consider an extremely noisy channel in which the value of the signal-to-noise ratio is almost zero. In other words, the noise is so strong that the signal is faint. For this channel the capacity C is calculated as</a:t>
            </a:r>
            <a:endParaRPr b="0" i="0" sz="1400" u="none" cap="none" strike="noStrike">
              <a:solidFill>
                <a:srgbClr val="000000"/>
              </a:solidFill>
              <a:latin typeface="Arial"/>
              <a:ea typeface="Arial"/>
              <a:cs typeface="Arial"/>
              <a:sym typeface="Arial"/>
            </a:endParaRPr>
          </a:p>
        </p:txBody>
      </p:sp>
      <p:sp>
        <p:nvSpPr>
          <p:cNvPr id="780" name="Google Shape;780;p53"/>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3.37</a:t>
            </a:r>
            <a:endParaRPr b="0" i="0" sz="1400" u="none" cap="none" strike="noStrike">
              <a:solidFill>
                <a:srgbClr val="000000"/>
              </a:solidFill>
              <a:latin typeface="Arial"/>
              <a:ea typeface="Arial"/>
              <a:cs typeface="Arial"/>
              <a:sym typeface="Arial"/>
            </a:endParaRPr>
          </a:p>
        </p:txBody>
      </p:sp>
      <p:pic>
        <p:nvPicPr>
          <p:cNvPr id="781" name="Google Shape;781;p53"/>
          <p:cNvPicPr preferRelativeResize="0"/>
          <p:nvPr/>
        </p:nvPicPr>
        <p:blipFill rotWithShape="1">
          <a:blip r:embed="rId3">
            <a:alphaModFix/>
          </a:blip>
          <a:srcRect b="0" l="0" r="0" t="0"/>
          <a:stretch/>
        </p:blipFill>
        <p:spPr>
          <a:xfrm>
            <a:off x="1209675" y="3476625"/>
            <a:ext cx="6723062" cy="333375"/>
          </a:xfrm>
          <a:prstGeom prst="rect">
            <a:avLst/>
          </a:prstGeom>
          <a:noFill/>
          <a:ln cap="flat" cmpd="thickThin" w="57150">
            <a:solidFill>
              <a:schemeClr val="folHlink"/>
            </a:solidFill>
            <a:prstDash val="solid"/>
            <a:miter lim="800000"/>
            <a:headEnd len="sm" w="sm" type="none"/>
            <a:tailEnd len="sm" w="sm" type="none"/>
          </a:ln>
        </p:spPr>
      </p:pic>
      <p:sp>
        <p:nvSpPr>
          <p:cNvPr id="782" name="Google Shape;782;p53"/>
          <p:cNvSpPr txBox="1"/>
          <p:nvPr/>
        </p:nvSpPr>
        <p:spPr>
          <a:xfrm>
            <a:off x="228600" y="4189412"/>
            <a:ext cx="8534400" cy="1373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This means that the capacity of this channel is zero regardless of the bandwidth. In other words, we cannot receive any data through this channel.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5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88" name="Google Shape;788;p54"/>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89" name="Google Shape;789;p54"/>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790" name="Google Shape;790;p54"/>
          <p:cNvGrpSpPr/>
          <p:nvPr/>
        </p:nvGrpSpPr>
        <p:grpSpPr>
          <a:xfrm>
            <a:off x="490537" y="773112"/>
            <a:ext cx="738187" cy="474662"/>
            <a:chOff x="309" y="487"/>
            <a:chExt cx="465" cy="299"/>
          </a:xfrm>
        </p:grpSpPr>
        <p:sp>
          <p:nvSpPr>
            <p:cNvPr id="791" name="Google Shape;791;p54"/>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92" name="Google Shape;792;p54"/>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793" name="Google Shape;793;p54"/>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94" name="Google Shape;794;p54"/>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95" name="Google Shape;795;p54"/>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96" name="Google Shape;796;p54"/>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97" name="Google Shape;797;p54"/>
          <p:cNvSpPr txBox="1"/>
          <p:nvPr/>
        </p:nvSpPr>
        <p:spPr>
          <a:xfrm>
            <a:off x="228600" y="12319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We can calculate the theoretical highest bit rate of a regular telephone line. A telephone line normally has a bandwidth of 3000. The signal-to-noise ratio is usually 3162. For this channel the capacity is calculated as</a:t>
            </a:r>
            <a:endParaRPr b="0" i="0" sz="1400" u="none" cap="none" strike="noStrike">
              <a:solidFill>
                <a:srgbClr val="000000"/>
              </a:solidFill>
              <a:latin typeface="Arial"/>
              <a:ea typeface="Arial"/>
              <a:cs typeface="Arial"/>
              <a:sym typeface="Arial"/>
            </a:endParaRPr>
          </a:p>
        </p:txBody>
      </p:sp>
      <p:sp>
        <p:nvSpPr>
          <p:cNvPr id="798" name="Google Shape;798;p54"/>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3.38</a:t>
            </a:r>
            <a:endParaRPr b="0" i="0" sz="1400" u="none" cap="none" strike="noStrike">
              <a:solidFill>
                <a:srgbClr val="000000"/>
              </a:solidFill>
              <a:latin typeface="Arial"/>
              <a:ea typeface="Arial"/>
              <a:cs typeface="Arial"/>
              <a:sym typeface="Arial"/>
            </a:endParaRPr>
          </a:p>
        </p:txBody>
      </p:sp>
      <p:pic>
        <p:nvPicPr>
          <p:cNvPr id="799" name="Google Shape;799;p54"/>
          <p:cNvPicPr preferRelativeResize="0"/>
          <p:nvPr/>
        </p:nvPicPr>
        <p:blipFill rotWithShape="1">
          <a:blip r:embed="rId3">
            <a:alphaModFix/>
          </a:blip>
          <a:srcRect b="0" l="0" r="0" t="0"/>
          <a:stretch/>
        </p:blipFill>
        <p:spPr>
          <a:xfrm>
            <a:off x="1047750" y="3352800"/>
            <a:ext cx="7046912" cy="674687"/>
          </a:xfrm>
          <a:prstGeom prst="rect">
            <a:avLst/>
          </a:prstGeom>
          <a:noFill/>
          <a:ln cap="flat" cmpd="thickThin" w="57150">
            <a:solidFill>
              <a:schemeClr val="folHlink"/>
            </a:solidFill>
            <a:prstDash val="solid"/>
            <a:miter lim="800000"/>
            <a:headEnd len="sm" w="sm" type="none"/>
            <a:tailEnd len="sm" w="sm" type="none"/>
          </a:ln>
        </p:spPr>
      </p:pic>
      <p:sp>
        <p:nvSpPr>
          <p:cNvPr id="800" name="Google Shape;800;p54"/>
          <p:cNvSpPr txBox="1"/>
          <p:nvPr/>
        </p:nvSpPr>
        <p:spPr>
          <a:xfrm>
            <a:off x="228600" y="44196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This means that the highest bit rate for a telephone line is 34.860 kbps. If we want to send data faster than this, we can either increase the bandwidth of the line or improve the signal-to-noise ratio.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5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06" name="Google Shape;806;p55"/>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07" name="Google Shape;807;p55"/>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808" name="Google Shape;808;p55"/>
          <p:cNvGrpSpPr/>
          <p:nvPr/>
        </p:nvGrpSpPr>
        <p:grpSpPr>
          <a:xfrm>
            <a:off x="490537" y="773112"/>
            <a:ext cx="738187" cy="474662"/>
            <a:chOff x="309" y="487"/>
            <a:chExt cx="465" cy="299"/>
          </a:xfrm>
        </p:grpSpPr>
        <p:sp>
          <p:nvSpPr>
            <p:cNvPr id="809" name="Google Shape;809;p55"/>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10" name="Google Shape;810;p55"/>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811" name="Google Shape;811;p55"/>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12" name="Google Shape;812;p55"/>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13" name="Google Shape;813;p55"/>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14" name="Google Shape;814;p55"/>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15" name="Google Shape;815;p55"/>
          <p:cNvSpPr txBox="1"/>
          <p:nvPr/>
        </p:nvSpPr>
        <p:spPr>
          <a:xfrm>
            <a:off x="228600" y="12192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The signal-to-noise ratio is often given in decibels. Assume that SNR</a:t>
            </a:r>
            <a:r>
              <a:rPr b="1" baseline="-25000" i="1" lang="en-US" sz="2800" u="none" cap="none" strike="noStrike">
                <a:solidFill>
                  <a:schemeClr val="dk1"/>
                </a:solidFill>
                <a:latin typeface="Times New Roman"/>
                <a:ea typeface="Times New Roman"/>
                <a:cs typeface="Times New Roman"/>
                <a:sym typeface="Times New Roman"/>
              </a:rPr>
              <a:t>dB</a:t>
            </a:r>
            <a:r>
              <a:rPr b="1" i="1" lang="en-US" sz="2800" u="none" cap="none" strike="noStrike">
                <a:solidFill>
                  <a:schemeClr val="dk1"/>
                </a:solidFill>
                <a:latin typeface="Times New Roman"/>
                <a:ea typeface="Times New Roman"/>
                <a:cs typeface="Times New Roman"/>
                <a:sym typeface="Times New Roman"/>
              </a:rPr>
              <a:t> = 36 and the channel bandwidth is 2 MHz. The theoretical channel capacity can be calculated as</a:t>
            </a:r>
            <a:endParaRPr b="0" i="0" sz="1400" u="none" cap="none" strike="noStrike">
              <a:solidFill>
                <a:srgbClr val="000000"/>
              </a:solidFill>
              <a:latin typeface="Arial"/>
              <a:ea typeface="Arial"/>
              <a:cs typeface="Arial"/>
              <a:sym typeface="Arial"/>
            </a:endParaRPr>
          </a:p>
        </p:txBody>
      </p:sp>
      <p:sp>
        <p:nvSpPr>
          <p:cNvPr id="816" name="Google Shape;816;p55"/>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3.39</a:t>
            </a:r>
            <a:endParaRPr b="0" i="0" sz="1400" u="none" cap="none" strike="noStrike">
              <a:solidFill>
                <a:srgbClr val="000000"/>
              </a:solidFill>
              <a:latin typeface="Arial"/>
              <a:ea typeface="Arial"/>
              <a:cs typeface="Arial"/>
              <a:sym typeface="Arial"/>
            </a:endParaRPr>
          </a:p>
        </p:txBody>
      </p:sp>
      <p:pic>
        <p:nvPicPr>
          <p:cNvPr id="817" name="Google Shape;817;p55"/>
          <p:cNvPicPr preferRelativeResize="0"/>
          <p:nvPr/>
        </p:nvPicPr>
        <p:blipFill rotWithShape="1">
          <a:blip r:embed="rId3">
            <a:alphaModFix/>
          </a:blip>
          <a:srcRect b="0" l="0" r="0" t="0"/>
          <a:stretch/>
        </p:blipFill>
        <p:spPr>
          <a:xfrm>
            <a:off x="398462" y="3457575"/>
            <a:ext cx="8364537" cy="809625"/>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5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23" name="Google Shape;823;p56"/>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24" name="Google Shape;824;p56"/>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825" name="Google Shape;825;p56"/>
          <p:cNvGrpSpPr/>
          <p:nvPr/>
        </p:nvGrpSpPr>
        <p:grpSpPr>
          <a:xfrm>
            <a:off x="490537" y="773112"/>
            <a:ext cx="738187" cy="474662"/>
            <a:chOff x="309" y="487"/>
            <a:chExt cx="465" cy="299"/>
          </a:xfrm>
        </p:grpSpPr>
        <p:sp>
          <p:nvSpPr>
            <p:cNvPr id="826" name="Google Shape;826;p56"/>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27" name="Google Shape;827;p56"/>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828" name="Google Shape;828;p56"/>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29" name="Google Shape;829;p56"/>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30" name="Google Shape;830;p56"/>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31" name="Google Shape;831;p56"/>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32" name="Google Shape;832;p56"/>
          <p:cNvSpPr txBox="1"/>
          <p:nvPr/>
        </p:nvSpPr>
        <p:spPr>
          <a:xfrm>
            <a:off x="228600" y="1323975"/>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For practical purposes, when the SNR is very high, we can assume that SNR + 1 is almost the same as SNR. In these cases, the theoretical channel capacity can be simplified to</a:t>
            </a:r>
            <a:endParaRPr b="0" i="0" sz="1400" u="none" cap="none" strike="noStrike">
              <a:solidFill>
                <a:srgbClr val="000000"/>
              </a:solidFill>
              <a:latin typeface="Arial"/>
              <a:ea typeface="Arial"/>
              <a:cs typeface="Arial"/>
              <a:sym typeface="Arial"/>
            </a:endParaRPr>
          </a:p>
        </p:txBody>
      </p:sp>
      <p:sp>
        <p:nvSpPr>
          <p:cNvPr id="833" name="Google Shape;833;p56"/>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3.40</a:t>
            </a:r>
            <a:endParaRPr b="0" i="0" sz="1400" u="none" cap="none" strike="noStrike">
              <a:solidFill>
                <a:srgbClr val="000000"/>
              </a:solidFill>
              <a:latin typeface="Arial"/>
              <a:ea typeface="Arial"/>
              <a:cs typeface="Arial"/>
              <a:sym typeface="Arial"/>
            </a:endParaRPr>
          </a:p>
        </p:txBody>
      </p:sp>
      <p:pic>
        <p:nvPicPr>
          <p:cNvPr id="834" name="Google Shape;834;p56"/>
          <p:cNvPicPr preferRelativeResize="0"/>
          <p:nvPr/>
        </p:nvPicPr>
        <p:blipFill rotWithShape="1">
          <a:blip r:embed="rId3">
            <a:alphaModFix/>
          </a:blip>
          <a:srcRect b="0" l="0" r="0" t="0"/>
          <a:stretch/>
        </p:blipFill>
        <p:spPr>
          <a:xfrm>
            <a:off x="3187700" y="3200400"/>
            <a:ext cx="2222500" cy="639762"/>
          </a:xfrm>
          <a:prstGeom prst="rect">
            <a:avLst/>
          </a:prstGeom>
          <a:noFill/>
          <a:ln cap="flat" cmpd="thickThin" w="57150">
            <a:solidFill>
              <a:schemeClr val="folHlink"/>
            </a:solidFill>
            <a:prstDash val="solid"/>
            <a:miter lim="800000"/>
            <a:headEnd len="sm" w="sm" type="none"/>
            <a:tailEnd len="sm" w="sm" type="none"/>
          </a:ln>
        </p:spPr>
      </p:pic>
      <p:sp>
        <p:nvSpPr>
          <p:cNvPr id="835" name="Google Shape;835;p56"/>
          <p:cNvSpPr txBox="1"/>
          <p:nvPr/>
        </p:nvSpPr>
        <p:spPr>
          <a:xfrm>
            <a:off x="228600" y="411480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For example, we can calculate the theoretical capacity of the previous example as</a:t>
            </a:r>
            <a:endParaRPr b="0" i="0" sz="1400" u="none" cap="none" strike="noStrike">
              <a:solidFill>
                <a:srgbClr val="000000"/>
              </a:solidFill>
              <a:latin typeface="Arial"/>
              <a:ea typeface="Arial"/>
              <a:cs typeface="Arial"/>
              <a:sym typeface="Arial"/>
            </a:endParaRPr>
          </a:p>
        </p:txBody>
      </p:sp>
      <p:pic>
        <p:nvPicPr>
          <p:cNvPr id="836" name="Google Shape;836;p56"/>
          <p:cNvPicPr preferRelativeResize="0"/>
          <p:nvPr/>
        </p:nvPicPr>
        <p:blipFill rotWithShape="1">
          <a:blip r:embed="rId4">
            <a:alphaModFix/>
          </a:blip>
          <a:srcRect b="0" l="0" r="0" t="0"/>
          <a:stretch/>
        </p:blipFill>
        <p:spPr>
          <a:xfrm>
            <a:off x="2919412" y="5327650"/>
            <a:ext cx="3303587" cy="539750"/>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5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42" name="Google Shape;842;p57"/>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43" name="Google Shape;843;p57"/>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844" name="Google Shape;844;p57"/>
          <p:cNvGrpSpPr/>
          <p:nvPr/>
        </p:nvGrpSpPr>
        <p:grpSpPr>
          <a:xfrm>
            <a:off x="490537" y="773112"/>
            <a:ext cx="738187" cy="474662"/>
            <a:chOff x="309" y="487"/>
            <a:chExt cx="465" cy="299"/>
          </a:xfrm>
        </p:grpSpPr>
        <p:sp>
          <p:nvSpPr>
            <p:cNvPr id="845" name="Google Shape;845;p57"/>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46" name="Google Shape;846;p57"/>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847" name="Google Shape;847;p57"/>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48" name="Google Shape;848;p57"/>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49" name="Google Shape;849;p57"/>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50" name="Google Shape;850;p57"/>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51" name="Google Shape;851;p57"/>
          <p:cNvSpPr txBox="1"/>
          <p:nvPr/>
        </p:nvSpPr>
        <p:spPr>
          <a:xfrm>
            <a:off x="228600" y="1600200"/>
            <a:ext cx="8534400" cy="30813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We have a channel with a 1-MHz bandwidth. The SNR for this channel is 63. What are the appropriate bit rate and signal level?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cap="none" strike="noStrike">
              <a:solidFill>
                <a:schemeClr val="hlink"/>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Solution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First, we use the Shannon formula to find the upper limit.</a:t>
            </a:r>
            <a:endParaRPr b="0" i="0" sz="1400" u="none" cap="none" strike="noStrike">
              <a:solidFill>
                <a:srgbClr val="000000"/>
              </a:solidFill>
              <a:latin typeface="Arial"/>
              <a:ea typeface="Arial"/>
              <a:cs typeface="Arial"/>
              <a:sym typeface="Arial"/>
            </a:endParaRPr>
          </a:p>
        </p:txBody>
      </p:sp>
      <p:sp>
        <p:nvSpPr>
          <p:cNvPr id="852" name="Google Shape;852;p57"/>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3.41</a:t>
            </a:r>
            <a:endParaRPr b="0" i="0" sz="1400" u="none" cap="none" strike="noStrike">
              <a:solidFill>
                <a:srgbClr val="000000"/>
              </a:solidFill>
              <a:latin typeface="Arial"/>
              <a:ea typeface="Arial"/>
              <a:cs typeface="Arial"/>
              <a:sym typeface="Arial"/>
            </a:endParaRPr>
          </a:p>
        </p:txBody>
      </p:sp>
      <p:pic>
        <p:nvPicPr>
          <p:cNvPr id="853" name="Google Shape;853;p57"/>
          <p:cNvPicPr preferRelativeResize="0"/>
          <p:nvPr/>
        </p:nvPicPr>
        <p:blipFill rotWithShape="1">
          <a:blip r:embed="rId3">
            <a:alphaModFix/>
          </a:blip>
          <a:srcRect b="0" l="0" r="0" t="0"/>
          <a:stretch/>
        </p:blipFill>
        <p:spPr>
          <a:xfrm>
            <a:off x="885825" y="5121275"/>
            <a:ext cx="7370762" cy="441325"/>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5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59" name="Google Shape;859;p58"/>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60" name="Google Shape;860;p58"/>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861" name="Google Shape;861;p58"/>
          <p:cNvGrpSpPr/>
          <p:nvPr/>
        </p:nvGrpSpPr>
        <p:grpSpPr>
          <a:xfrm>
            <a:off x="490537" y="773112"/>
            <a:ext cx="738187" cy="474662"/>
            <a:chOff x="309" y="487"/>
            <a:chExt cx="465" cy="299"/>
          </a:xfrm>
        </p:grpSpPr>
        <p:sp>
          <p:nvSpPr>
            <p:cNvPr id="862" name="Google Shape;862;p58"/>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63" name="Google Shape;863;p58"/>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864" name="Google Shape;864;p58"/>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65" name="Google Shape;865;p58"/>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66" name="Google Shape;866;p58"/>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67" name="Google Shape;867;p58"/>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68" name="Google Shape;868;p58"/>
          <p:cNvSpPr txBox="1"/>
          <p:nvPr/>
        </p:nvSpPr>
        <p:spPr>
          <a:xfrm>
            <a:off x="228600" y="16002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The Shannon formula gives us 6 Mbps, the upper limit. For better performance we choose something lower, 4 Mbps, for example. Then we use the Nyquist formula to find the number of signal levels.</a:t>
            </a:r>
            <a:endParaRPr b="0" i="0" sz="1400" u="none" cap="none" strike="noStrike">
              <a:solidFill>
                <a:srgbClr val="000000"/>
              </a:solidFill>
              <a:latin typeface="Arial"/>
              <a:ea typeface="Arial"/>
              <a:cs typeface="Arial"/>
              <a:sym typeface="Arial"/>
            </a:endParaRPr>
          </a:p>
        </p:txBody>
      </p:sp>
      <p:sp>
        <p:nvSpPr>
          <p:cNvPr id="869" name="Google Shape;869;p58"/>
          <p:cNvSpPr txBox="1"/>
          <p:nvPr/>
        </p:nvSpPr>
        <p:spPr>
          <a:xfrm>
            <a:off x="1143000" y="182562"/>
            <a:ext cx="45291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3.41 (continued)</a:t>
            </a:r>
            <a:endParaRPr b="0" i="0" sz="1400" u="none" cap="none" strike="noStrike">
              <a:solidFill>
                <a:srgbClr val="000000"/>
              </a:solidFill>
              <a:latin typeface="Arial"/>
              <a:ea typeface="Arial"/>
              <a:cs typeface="Arial"/>
              <a:sym typeface="Arial"/>
            </a:endParaRPr>
          </a:p>
        </p:txBody>
      </p:sp>
      <p:pic>
        <p:nvPicPr>
          <p:cNvPr id="870" name="Google Shape;870;p58"/>
          <p:cNvPicPr preferRelativeResize="0"/>
          <p:nvPr/>
        </p:nvPicPr>
        <p:blipFill rotWithShape="1">
          <a:blip r:embed="rId3">
            <a:alphaModFix/>
          </a:blip>
          <a:srcRect b="0" l="0" r="0" t="0"/>
          <a:stretch/>
        </p:blipFill>
        <p:spPr>
          <a:xfrm>
            <a:off x="2055812" y="3840162"/>
            <a:ext cx="5030787" cy="350837"/>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5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76" name="Google Shape;876;p5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77" name="Google Shape;877;p5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78" name="Google Shape;878;p5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79" name="Google Shape;879;p5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80" name="Google Shape;880;p5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81" name="Google Shape;881;p5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82" name="Google Shape;882;p5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883" name="Google Shape;883;p59"/>
          <p:cNvCxnSpPr/>
          <p:nvPr/>
        </p:nvCxnSpPr>
        <p:spPr>
          <a:xfrm>
            <a:off x="457200" y="2514600"/>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884" name="Google Shape;884;p59"/>
          <p:cNvCxnSpPr/>
          <p:nvPr/>
        </p:nvCxnSpPr>
        <p:spPr>
          <a:xfrm>
            <a:off x="458787" y="4267200"/>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885" name="Google Shape;885;p59"/>
          <p:cNvSpPr txBox="1"/>
          <p:nvPr/>
        </p:nvSpPr>
        <p:spPr>
          <a:xfrm>
            <a:off x="495300" y="26066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The Shannon capacity gives us the upper limit; the Nyquist formula tells us how many signal levels we need.</a:t>
            </a:r>
            <a:endParaRPr b="0" i="0" sz="1400" u="none" cap="none" strike="noStrike">
              <a:solidFill>
                <a:srgbClr val="000000"/>
              </a:solidFill>
              <a:latin typeface="Arial"/>
              <a:ea typeface="Arial"/>
              <a:cs typeface="Arial"/>
              <a:sym typeface="Arial"/>
            </a:endParaRPr>
          </a:p>
        </p:txBody>
      </p:sp>
      <p:grpSp>
        <p:nvGrpSpPr>
          <p:cNvPr id="886" name="Google Shape;886;p59"/>
          <p:cNvGrpSpPr/>
          <p:nvPr/>
        </p:nvGrpSpPr>
        <p:grpSpPr>
          <a:xfrm>
            <a:off x="457200" y="1871662"/>
            <a:ext cx="1143000" cy="566737"/>
            <a:chOff x="1200" y="1248"/>
            <a:chExt cx="720" cy="357"/>
          </a:xfrm>
        </p:grpSpPr>
        <p:pic>
          <p:nvPicPr>
            <p:cNvPr id="887" name="Google Shape;887;p59"/>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888" name="Google Shape;888;p59"/>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6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94" name="Google Shape;894;p60"/>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95" name="Google Shape;895;p60"/>
          <p:cNvSpPr txBox="1"/>
          <p:nvPr/>
        </p:nvSpPr>
        <p:spPr>
          <a:xfrm>
            <a:off x="228600" y="76200"/>
            <a:ext cx="42370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cap="none" strike="noStrike">
                <a:solidFill>
                  <a:schemeClr val="dk1"/>
                </a:solidFill>
                <a:latin typeface="Times"/>
                <a:ea typeface="Times"/>
                <a:cs typeface="Times"/>
                <a:sym typeface="Times"/>
              </a:rPr>
              <a:t>3-6   PERFORMANCE</a:t>
            </a:r>
            <a:endParaRPr b="0" i="0" sz="1400" u="none" cap="none" strike="noStrike">
              <a:solidFill>
                <a:srgbClr val="000000"/>
              </a:solidFill>
              <a:latin typeface="Arial"/>
              <a:ea typeface="Arial"/>
              <a:cs typeface="Arial"/>
              <a:sym typeface="Arial"/>
            </a:endParaRPr>
          </a:p>
        </p:txBody>
      </p:sp>
      <p:sp>
        <p:nvSpPr>
          <p:cNvPr id="896" name="Google Shape;896;p60"/>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97" name="Google Shape;897;p60"/>
          <p:cNvSpPr txBox="1"/>
          <p:nvPr/>
        </p:nvSpPr>
        <p:spPr>
          <a:xfrm>
            <a:off x="76200" y="1066800"/>
            <a:ext cx="8610600" cy="222726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One important issue in networking is the </a:t>
            </a:r>
            <a:r>
              <a:rPr b="1" i="1" lang="en-US" sz="2800" u="none" cap="none" strike="noStrike">
                <a:solidFill>
                  <a:schemeClr val="hlink"/>
                </a:solidFill>
                <a:latin typeface="Times New Roman"/>
                <a:ea typeface="Times New Roman"/>
                <a:cs typeface="Times New Roman"/>
                <a:sym typeface="Times New Roman"/>
              </a:rPr>
              <a:t>performance</a:t>
            </a:r>
            <a:r>
              <a:rPr b="1" i="1" lang="en-US" sz="2800" u="none" cap="none" strike="noStrike">
                <a:solidFill>
                  <a:schemeClr val="dk1"/>
                </a:solidFill>
                <a:latin typeface="Times New Roman"/>
                <a:ea typeface="Times New Roman"/>
                <a:cs typeface="Times New Roman"/>
                <a:sym typeface="Times New Roman"/>
              </a:rPr>
              <a:t> of the network—how good is it? We discuss quality of service, an overall measurement of network performance, in greater detail in Chapter 24. In this section, we introduce terms that we need for future chapters.</a:t>
            </a:r>
            <a:endParaRPr b="0" i="0" sz="1400" u="none" cap="none" strike="noStrike">
              <a:solidFill>
                <a:srgbClr val="000000"/>
              </a:solidFill>
              <a:latin typeface="Arial"/>
              <a:ea typeface="Arial"/>
              <a:cs typeface="Arial"/>
              <a:sym typeface="Arial"/>
            </a:endParaRPr>
          </a:p>
        </p:txBody>
      </p:sp>
      <p:sp>
        <p:nvSpPr>
          <p:cNvPr id="898" name="Google Shape;898;p60"/>
          <p:cNvSpPr txBox="1"/>
          <p:nvPr/>
        </p:nvSpPr>
        <p:spPr>
          <a:xfrm>
            <a:off x="152400" y="4819650"/>
            <a:ext cx="5715000"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cap="none" strike="noStrike">
                <a:solidFill>
                  <a:srgbClr val="0033CC"/>
                </a:solidFill>
                <a:latin typeface="Times New Roman"/>
                <a:ea typeface="Times New Roman"/>
                <a:cs typeface="Times New Roman"/>
                <a:sym typeface="Times New Roman"/>
              </a:rPr>
              <a:t>Bandwidth</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Throughput</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Latency (Delay)</a:t>
            </a:r>
            <a:endParaRPr b="0" i="0" sz="1400" u="none" cap="none" strike="noStrike">
              <a:solidFill>
                <a:srgbClr val="000000"/>
              </a:solidFill>
              <a:latin typeface="Arial"/>
              <a:ea typeface="Arial"/>
              <a:cs typeface="Arial"/>
              <a:sym typeface="Arial"/>
            </a:endParaRPr>
          </a:p>
        </p:txBody>
      </p:sp>
      <p:sp>
        <p:nvSpPr>
          <p:cNvPr id="899" name="Google Shape;899;p60"/>
          <p:cNvSpPr txBox="1"/>
          <p:nvPr/>
        </p:nvSpPr>
        <p:spPr>
          <a:xfrm>
            <a:off x="165100" y="43434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cap="none" strike="noStrike">
                <a:solidFill>
                  <a:schemeClr val="hlink"/>
                </a:solidFill>
                <a:latin typeface="Times New Roman"/>
                <a:ea typeface="Times New Roman"/>
                <a:cs typeface="Times New Roman"/>
                <a:sym typeface="Times New Roman"/>
              </a:rPr>
              <a:t>Topics discussed in this section: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135" name="Google Shape;135;p6"/>
          <p:cNvCxnSpPr/>
          <p:nvPr/>
        </p:nvCxnSpPr>
        <p:spPr>
          <a:xfrm>
            <a:off x="152400" y="533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136" name="Google Shape;136;p6"/>
          <p:cNvCxnSpPr/>
          <p:nvPr/>
        </p:nvCxnSpPr>
        <p:spPr>
          <a:xfrm>
            <a:off x="152400" y="1371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137" name="Google Shape;137;p6"/>
          <p:cNvSpPr txBox="1"/>
          <p:nvPr/>
        </p:nvSpPr>
        <p:spPr>
          <a:xfrm>
            <a:off x="304800" y="762000"/>
            <a:ext cx="59737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3.1  </a:t>
            </a:r>
            <a:r>
              <a:rPr b="1" i="1" lang="en-US" sz="2000" u="none" cap="none" strike="noStrike">
                <a:solidFill>
                  <a:schemeClr val="dk1"/>
                </a:solidFill>
                <a:latin typeface="Times New Roman"/>
                <a:ea typeface="Times New Roman"/>
                <a:cs typeface="Times New Roman"/>
                <a:sym typeface="Times New Roman"/>
              </a:rPr>
              <a:t>Comparison of analog and digital signals</a:t>
            </a:r>
            <a:endParaRPr b="0" i="0" sz="1400" u="none" cap="none" strike="noStrike">
              <a:solidFill>
                <a:srgbClr val="000000"/>
              </a:solidFill>
              <a:latin typeface="Arial"/>
              <a:ea typeface="Arial"/>
              <a:cs typeface="Arial"/>
              <a:sym typeface="Arial"/>
            </a:endParaRPr>
          </a:p>
        </p:txBody>
      </p:sp>
      <p:cxnSp>
        <p:nvCxnSpPr>
          <p:cNvPr id="138" name="Google Shape;138;p6"/>
          <p:cNvCxnSpPr/>
          <p:nvPr/>
        </p:nvCxnSpPr>
        <p:spPr>
          <a:xfrm>
            <a:off x="152400" y="62484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139" name="Google Shape;139;p6"/>
          <p:cNvPicPr preferRelativeResize="0"/>
          <p:nvPr/>
        </p:nvPicPr>
        <p:blipFill rotWithShape="1">
          <a:blip r:embed="rId3">
            <a:alphaModFix/>
          </a:blip>
          <a:srcRect b="0" l="0" r="0" t="0"/>
          <a:stretch/>
        </p:blipFill>
        <p:spPr>
          <a:xfrm>
            <a:off x="234950" y="2389187"/>
            <a:ext cx="8528050" cy="2868612"/>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6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05" name="Google Shape;905;p6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06" name="Google Shape;906;p6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07" name="Google Shape;907;p6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08" name="Google Shape;908;p6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09" name="Google Shape;909;p6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10" name="Google Shape;910;p6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11" name="Google Shape;911;p6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912" name="Google Shape;912;p61"/>
          <p:cNvCxnSpPr/>
          <p:nvPr/>
        </p:nvCxnSpPr>
        <p:spPr>
          <a:xfrm>
            <a:off x="457200" y="1676400"/>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913" name="Google Shape;913;p61"/>
          <p:cNvCxnSpPr/>
          <p:nvPr/>
        </p:nvCxnSpPr>
        <p:spPr>
          <a:xfrm>
            <a:off x="458787" y="6248400"/>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914" name="Google Shape;914;p61"/>
          <p:cNvSpPr txBox="1"/>
          <p:nvPr/>
        </p:nvSpPr>
        <p:spPr>
          <a:xfrm>
            <a:off x="495300" y="1692275"/>
            <a:ext cx="7734300" cy="44831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folHlink"/>
              </a:buClr>
              <a:buSzPts val="3200"/>
              <a:buFont typeface="Arial"/>
              <a:buNone/>
            </a:pPr>
            <a:r>
              <a:rPr b="1" i="1" lang="en-US" sz="3200" u="none" cap="none" strike="noStrike">
                <a:solidFill>
                  <a:schemeClr val="folHlink"/>
                </a:solidFill>
                <a:latin typeface="Arial"/>
                <a:ea typeface="Arial"/>
                <a:cs typeface="Arial"/>
                <a:sym typeface="Arial"/>
              </a:rPr>
              <a:t>In networking, we use the term bandwidth in two contexts.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folHlink"/>
              </a:buClr>
              <a:buSzPts val="2800"/>
              <a:buFont typeface="Arial"/>
              <a:buNone/>
            </a:pPr>
            <a:r>
              <a:rPr b="1" i="0" lang="en-US" sz="2800" u="none" cap="none" strike="noStrike">
                <a:solidFill>
                  <a:schemeClr val="folHlink"/>
                </a:solidFill>
                <a:latin typeface="Arial"/>
                <a:ea typeface="Arial"/>
                <a:cs typeface="Arial"/>
                <a:sym typeface="Arial"/>
              </a:rPr>
              <a:t>❏</a:t>
            </a:r>
            <a:r>
              <a:rPr b="1" i="0" lang="en-US" sz="2800" u="none" cap="none" strike="noStrike">
                <a:solidFill>
                  <a:schemeClr val="dk1"/>
                </a:solidFill>
                <a:latin typeface="Arial"/>
                <a:ea typeface="Arial"/>
                <a:cs typeface="Arial"/>
                <a:sym typeface="Arial"/>
              </a:rPr>
              <a:t> The first, bandwidth in hertz, refers to</a:t>
            </a:r>
            <a:br>
              <a:rPr b="1" i="0" lang="en-US" sz="2800" u="none" cap="none" strike="noStrike">
                <a:solidFill>
                  <a:schemeClr val="dk1"/>
                </a:solidFill>
                <a:latin typeface="Arial"/>
                <a:ea typeface="Arial"/>
                <a:cs typeface="Arial"/>
                <a:sym typeface="Arial"/>
              </a:rPr>
            </a:br>
            <a:r>
              <a:rPr b="1" i="0" lang="en-US" sz="2800" u="none" cap="none" strike="noStrike">
                <a:solidFill>
                  <a:schemeClr val="dk1"/>
                </a:solidFill>
                <a:latin typeface="Arial"/>
                <a:ea typeface="Arial"/>
                <a:cs typeface="Arial"/>
                <a:sym typeface="Arial"/>
              </a:rPr>
              <a:t>      the range of frequencies in a</a:t>
            </a:r>
            <a:br>
              <a:rPr b="1" i="0" lang="en-US" sz="2800" u="none" cap="none" strike="noStrike">
                <a:solidFill>
                  <a:schemeClr val="dk1"/>
                </a:solidFill>
                <a:latin typeface="Arial"/>
                <a:ea typeface="Arial"/>
                <a:cs typeface="Arial"/>
                <a:sym typeface="Arial"/>
              </a:rPr>
            </a:br>
            <a:r>
              <a:rPr b="1" i="0" lang="en-US" sz="2800" u="none" cap="none" strike="noStrike">
                <a:solidFill>
                  <a:schemeClr val="dk1"/>
                </a:solidFill>
                <a:latin typeface="Arial"/>
                <a:ea typeface="Arial"/>
                <a:cs typeface="Arial"/>
                <a:sym typeface="Arial"/>
              </a:rPr>
              <a:t>      composite signal or the range of</a:t>
            </a:r>
            <a:br>
              <a:rPr b="1" i="0" lang="en-US" sz="2800" u="none" cap="none" strike="noStrike">
                <a:solidFill>
                  <a:schemeClr val="dk1"/>
                </a:solidFill>
                <a:latin typeface="Arial"/>
                <a:ea typeface="Arial"/>
                <a:cs typeface="Arial"/>
                <a:sym typeface="Arial"/>
              </a:rPr>
            </a:br>
            <a:r>
              <a:rPr b="1" i="0" lang="en-US" sz="2800" u="none" cap="none" strike="noStrike">
                <a:solidFill>
                  <a:schemeClr val="dk1"/>
                </a:solidFill>
                <a:latin typeface="Arial"/>
                <a:ea typeface="Arial"/>
                <a:cs typeface="Arial"/>
                <a:sym typeface="Arial"/>
              </a:rPr>
              <a:t>      frequencies that a channel can pass.</a:t>
            </a:r>
            <a:br>
              <a:rPr b="1" i="0" lang="en-US" sz="2800" u="none" cap="none" strike="noStrike">
                <a:solidFill>
                  <a:schemeClr val="dk1"/>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folHlink"/>
              </a:buClr>
              <a:buSzPts val="2800"/>
              <a:buFont typeface="Arial"/>
              <a:buNone/>
            </a:pPr>
            <a:r>
              <a:rPr b="1" i="0" lang="en-US" sz="2800" u="none" cap="none" strike="noStrike">
                <a:solidFill>
                  <a:schemeClr val="folHlink"/>
                </a:solidFill>
                <a:latin typeface="Arial"/>
                <a:ea typeface="Arial"/>
                <a:cs typeface="Arial"/>
                <a:sym typeface="Arial"/>
              </a:rPr>
              <a:t>❏</a:t>
            </a:r>
            <a:r>
              <a:rPr b="1" i="0" lang="en-US" sz="2800" u="none" cap="none" strike="noStrike">
                <a:solidFill>
                  <a:schemeClr val="dk1"/>
                </a:solidFill>
                <a:latin typeface="Arial"/>
                <a:ea typeface="Arial"/>
                <a:cs typeface="Arial"/>
                <a:sym typeface="Arial"/>
              </a:rPr>
              <a:t> The second, bandwidth in bits per</a:t>
            </a:r>
            <a:br>
              <a:rPr b="1" i="0" lang="en-US" sz="2800" u="none" cap="none" strike="noStrike">
                <a:solidFill>
                  <a:schemeClr val="dk1"/>
                </a:solidFill>
                <a:latin typeface="Arial"/>
                <a:ea typeface="Arial"/>
                <a:cs typeface="Arial"/>
                <a:sym typeface="Arial"/>
              </a:rPr>
            </a:br>
            <a:r>
              <a:rPr b="1" i="0" lang="en-US" sz="2800" u="none" cap="none" strike="noStrike">
                <a:solidFill>
                  <a:schemeClr val="dk1"/>
                </a:solidFill>
                <a:latin typeface="Arial"/>
                <a:ea typeface="Arial"/>
                <a:cs typeface="Arial"/>
                <a:sym typeface="Arial"/>
              </a:rPr>
              <a:t>       second, refers to the speed of bit</a:t>
            </a:r>
            <a:br>
              <a:rPr b="1" i="0" lang="en-US" sz="2800" u="none" cap="none" strike="noStrike">
                <a:solidFill>
                  <a:schemeClr val="dk1"/>
                </a:solidFill>
                <a:latin typeface="Arial"/>
                <a:ea typeface="Arial"/>
                <a:cs typeface="Arial"/>
                <a:sym typeface="Arial"/>
              </a:rPr>
            </a:br>
            <a:r>
              <a:rPr b="1" i="0" lang="en-US" sz="2800" u="none" cap="none" strike="noStrike">
                <a:solidFill>
                  <a:schemeClr val="dk1"/>
                </a:solidFill>
                <a:latin typeface="Arial"/>
                <a:ea typeface="Arial"/>
                <a:cs typeface="Arial"/>
                <a:sym typeface="Arial"/>
              </a:rPr>
              <a:t>       transmission in a channel or link.</a:t>
            </a:r>
            <a:endParaRPr b="0" i="0" sz="1400" u="none" cap="none" strike="noStrike">
              <a:solidFill>
                <a:srgbClr val="000000"/>
              </a:solidFill>
              <a:latin typeface="Arial"/>
              <a:ea typeface="Arial"/>
              <a:cs typeface="Arial"/>
              <a:sym typeface="Arial"/>
            </a:endParaRPr>
          </a:p>
        </p:txBody>
      </p:sp>
      <p:grpSp>
        <p:nvGrpSpPr>
          <p:cNvPr id="915" name="Google Shape;915;p61"/>
          <p:cNvGrpSpPr/>
          <p:nvPr/>
        </p:nvGrpSpPr>
        <p:grpSpPr>
          <a:xfrm>
            <a:off x="457200" y="1033462"/>
            <a:ext cx="1143000" cy="566737"/>
            <a:chOff x="1200" y="1248"/>
            <a:chExt cx="720" cy="357"/>
          </a:xfrm>
        </p:grpSpPr>
        <p:pic>
          <p:nvPicPr>
            <p:cNvPr id="916" name="Google Shape;916;p61"/>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917" name="Google Shape;917;p61"/>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6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23" name="Google Shape;923;p62"/>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24" name="Google Shape;924;p62"/>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925" name="Google Shape;925;p62"/>
          <p:cNvGrpSpPr/>
          <p:nvPr/>
        </p:nvGrpSpPr>
        <p:grpSpPr>
          <a:xfrm>
            <a:off x="490537" y="773112"/>
            <a:ext cx="738187" cy="474662"/>
            <a:chOff x="309" y="487"/>
            <a:chExt cx="465" cy="299"/>
          </a:xfrm>
        </p:grpSpPr>
        <p:sp>
          <p:nvSpPr>
            <p:cNvPr id="926" name="Google Shape;926;p62"/>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27" name="Google Shape;927;p62"/>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928" name="Google Shape;928;p62"/>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29" name="Google Shape;929;p62"/>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30" name="Google Shape;930;p62"/>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31" name="Google Shape;931;p62"/>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32" name="Google Shape;932;p62"/>
          <p:cNvSpPr txBox="1"/>
          <p:nvPr/>
        </p:nvSpPr>
        <p:spPr>
          <a:xfrm>
            <a:off x="228600" y="14478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The bandwidth of a subscriber line is 4 kHz for voice or data. The bandwidth of this line for data transmission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can be up to 56,000 bps using a sophisticated modem to change the digital signal to analog.</a:t>
            </a:r>
            <a:endParaRPr b="0" i="0" sz="1400" u="none" cap="none" strike="noStrike">
              <a:solidFill>
                <a:srgbClr val="000000"/>
              </a:solidFill>
              <a:latin typeface="Arial"/>
              <a:ea typeface="Arial"/>
              <a:cs typeface="Arial"/>
              <a:sym typeface="Arial"/>
            </a:endParaRPr>
          </a:p>
        </p:txBody>
      </p:sp>
      <p:sp>
        <p:nvSpPr>
          <p:cNvPr id="933" name="Google Shape;933;p62"/>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3.42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6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39" name="Google Shape;939;p63"/>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40" name="Google Shape;940;p63"/>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941" name="Google Shape;941;p63"/>
          <p:cNvGrpSpPr/>
          <p:nvPr/>
        </p:nvGrpSpPr>
        <p:grpSpPr>
          <a:xfrm>
            <a:off x="490537" y="773112"/>
            <a:ext cx="738187" cy="474662"/>
            <a:chOff x="309" y="487"/>
            <a:chExt cx="465" cy="299"/>
          </a:xfrm>
        </p:grpSpPr>
        <p:sp>
          <p:nvSpPr>
            <p:cNvPr id="942" name="Google Shape;942;p63"/>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43" name="Google Shape;943;p63"/>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944" name="Google Shape;944;p63"/>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45" name="Google Shape;945;p63"/>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46" name="Google Shape;946;p63"/>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47" name="Google Shape;947;p63"/>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48" name="Google Shape;948;p63"/>
          <p:cNvSpPr txBox="1"/>
          <p:nvPr/>
        </p:nvSpPr>
        <p:spPr>
          <a:xfrm>
            <a:off x="228600" y="1295400"/>
            <a:ext cx="8534400" cy="30813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A network with bandwidth of 10 Mbps can pass only an average of 12,000 frames per minute with each frame carrying an average of 10,000 bits. What is the throughput of this network?</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Solution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We can calculate the throughput as</a:t>
            </a:r>
            <a:endParaRPr b="0" i="0" sz="1400" u="none" cap="none" strike="noStrike">
              <a:solidFill>
                <a:srgbClr val="000000"/>
              </a:solidFill>
              <a:latin typeface="Arial"/>
              <a:ea typeface="Arial"/>
              <a:cs typeface="Arial"/>
              <a:sym typeface="Arial"/>
            </a:endParaRPr>
          </a:p>
        </p:txBody>
      </p:sp>
      <p:sp>
        <p:nvSpPr>
          <p:cNvPr id="949" name="Google Shape;949;p63"/>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3.44</a:t>
            </a:r>
            <a:endParaRPr b="0" i="0" sz="1400" u="none" cap="none" strike="noStrike">
              <a:solidFill>
                <a:srgbClr val="000000"/>
              </a:solidFill>
              <a:latin typeface="Arial"/>
              <a:ea typeface="Arial"/>
              <a:cs typeface="Arial"/>
              <a:sym typeface="Arial"/>
            </a:endParaRPr>
          </a:p>
        </p:txBody>
      </p:sp>
      <p:pic>
        <p:nvPicPr>
          <p:cNvPr id="950" name="Google Shape;950;p63"/>
          <p:cNvPicPr preferRelativeResize="0"/>
          <p:nvPr/>
        </p:nvPicPr>
        <p:blipFill rotWithShape="1">
          <a:blip r:embed="rId3">
            <a:alphaModFix/>
          </a:blip>
          <a:srcRect b="0" l="0" r="0" t="0"/>
          <a:stretch/>
        </p:blipFill>
        <p:spPr>
          <a:xfrm>
            <a:off x="2057400" y="4495800"/>
            <a:ext cx="4778375" cy="620712"/>
          </a:xfrm>
          <a:prstGeom prst="rect">
            <a:avLst/>
          </a:prstGeom>
          <a:noFill/>
          <a:ln cap="flat" cmpd="thickThin" w="57150">
            <a:solidFill>
              <a:schemeClr val="folHlink"/>
            </a:solidFill>
            <a:prstDash val="solid"/>
            <a:miter lim="800000"/>
            <a:headEnd len="sm" w="sm" type="none"/>
            <a:tailEnd len="sm" w="sm" type="none"/>
          </a:ln>
        </p:spPr>
      </p:pic>
      <p:sp>
        <p:nvSpPr>
          <p:cNvPr id="951" name="Google Shape;951;p63"/>
          <p:cNvSpPr txBox="1"/>
          <p:nvPr/>
        </p:nvSpPr>
        <p:spPr>
          <a:xfrm>
            <a:off x="228600" y="533400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The throughput is almost one-fifth of the bandwidth in this case.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6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57" name="Google Shape;957;p64"/>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58" name="Google Shape;958;p64"/>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959" name="Google Shape;959;p64"/>
          <p:cNvGrpSpPr/>
          <p:nvPr/>
        </p:nvGrpSpPr>
        <p:grpSpPr>
          <a:xfrm>
            <a:off x="490537" y="773112"/>
            <a:ext cx="738187" cy="474662"/>
            <a:chOff x="309" y="487"/>
            <a:chExt cx="465" cy="299"/>
          </a:xfrm>
        </p:grpSpPr>
        <p:sp>
          <p:nvSpPr>
            <p:cNvPr id="960" name="Google Shape;960;p64"/>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61" name="Google Shape;961;p64"/>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962" name="Google Shape;962;p64"/>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63" name="Google Shape;963;p64"/>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64" name="Google Shape;964;p64"/>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65" name="Google Shape;965;p64"/>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66" name="Google Shape;966;p64"/>
          <p:cNvSpPr txBox="1"/>
          <p:nvPr/>
        </p:nvSpPr>
        <p:spPr>
          <a:xfrm>
            <a:off x="228600" y="1295400"/>
            <a:ext cx="8534400" cy="4833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What are the propagation time and the transmission time for a 2.5-kbyte message (an e-mail) if the bandwidth of the network is 1 Gbps? Assume that the distance between the sender and the receiver is 12,000 km and that light travels at 2.4 × 108 m/s.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Times New Roman"/>
              <a:buNone/>
            </a:pPr>
            <a:r>
              <a:rPr b="1" i="1" lang="en-US" sz="2800">
                <a:solidFill>
                  <a:schemeClr val="dk1"/>
                </a:solidFill>
                <a:latin typeface="Times New Roman"/>
                <a:ea typeface="Times New Roman"/>
                <a:cs typeface="Times New Roman"/>
                <a:sym typeface="Times New Roman"/>
              </a:rPr>
              <a:t>Total delay = Transmission delay + Queueing delay + Processing delay + Propagation delay</a:t>
            </a:r>
            <a:endParaRPr b="1" i="1" sz="28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Solution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We can calculate the propagation and transmission time as shown on the next slide:</a:t>
            </a:r>
            <a:endParaRPr b="0" i="0" sz="1400" u="none" cap="none" strike="noStrike">
              <a:solidFill>
                <a:srgbClr val="000000"/>
              </a:solidFill>
              <a:latin typeface="Arial"/>
              <a:ea typeface="Arial"/>
              <a:cs typeface="Arial"/>
              <a:sym typeface="Arial"/>
            </a:endParaRPr>
          </a:p>
        </p:txBody>
      </p:sp>
      <p:sp>
        <p:nvSpPr>
          <p:cNvPr id="967" name="Google Shape;967;p64"/>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3.46</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6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73" name="Google Shape;973;p65"/>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74" name="Google Shape;974;p65"/>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975" name="Google Shape;975;p65"/>
          <p:cNvGrpSpPr/>
          <p:nvPr/>
        </p:nvGrpSpPr>
        <p:grpSpPr>
          <a:xfrm>
            <a:off x="490537" y="773112"/>
            <a:ext cx="738187" cy="474662"/>
            <a:chOff x="309" y="487"/>
            <a:chExt cx="465" cy="299"/>
          </a:xfrm>
        </p:grpSpPr>
        <p:sp>
          <p:nvSpPr>
            <p:cNvPr id="976" name="Google Shape;976;p65"/>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77" name="Google Shape;977;p65"/>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978" name="Google Shape;978;p65"/>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79" name="Google Shape;979;p65"/>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80" name="Google Shape;980;p65"/>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81" name="Google Shape;981;p65"/>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82" name="Google Shape;982;p65"/>
          <p:cNvSpPr txBox="1"/>
          <p:nvPr/>
        </p:nvSpPr>
        <p:spPr>
          <a:xfrm>
            <a:off x="228600" y="3838575"/>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Note that in this case, because the message is short and the bandwidth is high, the dominant factor is the propagation time, not the transmission time. The transmission time can be ignored.</a:t>
            </a:r>
            <a:endParaRPr b="0" i="0" sz="1400" u="none" cap="none" strike="noStrike">
              <a:solidFill>
                <a:srgbClr val="000000"/>
              </a:solidFill>
              <a:latin typeface="Arial"/>
              <a:ea typeface="Arial"/>
              <a:cs typeface="Arial"/>
              <a:sym typeface="Arial"/>
            </a:endParaRPr>
          </a:p>
        </p:txBody>
      </p:sp>
      <p:sp>
        <p:nvSpPr>
          <p:cNvPr id="983" name="Google Shape;983;p65"/>
          <p:cNvSpPr txBox="1"/>
          <p:nvPr/>
        </p:nvSpPr>
        <p:spPr>
          <a:xfrm>
            <a:off x="1143000" y="182562"/>
            <a:ext cx="45291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3.46 (continued)</a:t>
            </a:r>
            <a:endParaRPr b="0" i="0" sz="1400" u="none" cap="none" strike="noStrike">
              <a:solidFill>
                <a:srgbClr val="000000"/>
              </a:solidFill>
              <a:latin typeface="Arial"/>
              <a:ea typeface="Arial"/>
              <a:cs typeface="Arial"/>
              <a:sym typeface="Arial"/>
            </a:endParaRPr>
          </a:p>
        </p:txBody>
      </p:sp>
      <p:pic>
        <p:nvPicPr>
          <p:cNvPr id="984" name="Google Shape;984;p65"/>
          <p:cNvPicPr preferRelativeResize="0"/>
          <p:nvPr/>
        </p:nvPicPr>
        <p:blipFill rotWithShape="1">
          <a:blip r:embed="rId3">
            <a:alphaModFix/>
          </a:blip>
          <a:srcRect b="0" l="0" r="0" t="0"/>
          <a:stretch/>
        </p:blipFill>
        <p:spPr>
          <a:xfrm>
            <a:off x="1839912" y="1249362"/>
            <a:ext cx="5462587" cy="1646237"/>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45" name="Google Shape;145;p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46" name="Google Shape;146;p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47" name="Google Shape;147;p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48" name="Google Shape;148;p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49" name="Google Shape;149;p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50" name="Google Shape;150;p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51" name="Google Shape;151;p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152" name="Google Shape;152;p7"/>
          <p:cNvCxnSpPr/>
          <p:nvPr/>
        </p:nvCxnSpPr>
        <p:spPr>
          <a:xfrm>
            <a:off x="457200" y="2438400"/>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153" name="Google Shape;153;p7"/>
          <p:cNvCxnSpPr/>
          <p:nvPr/>
        </p:nvCxnSpPr>
        <p:spPr>
          <a:xfrm>
            <a:off x="458787" y="4191000"/>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154" name="Google Shape;154;p7"/>
          <p:cNvSpPr txBox="1"/>
          <p:nvPr/>
        </p:nvSpPr>
        <p:spPr>
          <a:xfrm>
            <a:off x="495300" y="25304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In data communications, we commonly use periodic analog signals and nonperiodic digital signals.</a:t>
            </a:r>
            <a:endParaRPr b="0" i="0" sz="1400" u="none" cap="none" strike="noStrike">
              <a:solidFill>
                <a:srgbClr val="000000"/>
              </a:solidFill>
              <a:latin typeface="Arial"/>
              <a:ea typeface="Arial"/>
              <a:cs typeface="Arial"/>
              <a:sym typeface="Arial"/>
            </a:endParaRPr>
          </a:p>
        </p:txBody>
      </p:sp>
      <p:grpSp>
        <p:nvGrpSpPr>
          <p:cNvPr id="155" name="Google Shape;155;p7"/>
          <p:cNvGrpSpPr/>
          <p:nvPr/>
        </p:nvGrpSpPr>
        <p:grpSpPr>
          <a:xfrm>
            <a:off x="457200" y="1828800"/>
            <a:ext cx="1143000" cy="566737"/>
            <a:chOff x="1200" y="1248"/>
            <a:chExt cx="720" cy="357"/>
          </a:xfrm>
        </p:grpSpPr>
        <p:pic>
          <p:nvPicPr>
            <p:cNvPr id="156" name="Google Shape;156;p7"/>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57" name="Google Shape;157;p7"/>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63" name="Google Shape;163;p8"/>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64" name="Google Shape;164;p8"/>
          <p:cNvSpPr txBox="1"/>
          <p:nvPr/>
        </p:nvSpPr>
        <p:spPr>
          <a:xfrm>
            <a:off x="228600" y="76200"/>
            <a:ext cx="683577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cap="none" strike="noStrike">
                <a:solidFill>
                  <a:schemeClr val="dk1"/>
                </a:solidFill>
                <a:latin typeface="Times"/>
                <a:ea typeface="Times"/>
                <a:cs typeface="Times"/>
                <a:sym typeface="Times"/>
              </a:rPr>
              <a:t>3-2   PERIODIC ANALOG SIGNALS</a:t>
            </a:r>
            <a:endParaRPr b="0" i="0" sz="1400" u="none" cap="none" strike="noStrike">
              <a:solidFill>
                <a:srgbClr val="000000"/>
              </a:solidFill>
              <a:latin typeface="Arial"/>
              <a:ea typeface="Arial"/>
              <a:cs typeface="Arial"/>
              <a:sym typeface="Arial"/>
            </a:endParaRPr>
          </a:p>
        </p:txBody>
      </p:sp>
      <p:sp>
        <p:nvSpPr>
          <p:cNvPr id="165" name="Google Shape;165;p8"/>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66" name="Google Shape;166;p8"/>
          <p:cNvSpPr txBox="1"/>
          <p:nvPr/>
        </p:nvSpPr>
        <p:spPr>
          <a:xfrm>
            <a:off x="76200" y="990600"/>
            <a:ext cx="8610600" cy="222726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Periodic analog signals can be classified as </a:t>
            </a:r>
            <a:r>
              <a:rPr b="1" i="1" lang="en-US" sz="2800" u="none" cap="none" strike="noStrike">
                <a:solidFill>
                  <a:schemeClr val="hlink"/>
                </a:solidFill>
                <a:latin typeface="Times New Roman"/>
                <a:ea typeface="Times New Roman"/>
                <a:cs typeface="Times New Roman"/>
                <a:sym typeface="Times New Roman"/>
              </a:rPr>
              <a:t>simple</a:t>
            </a:r>
            <a:r>
              <a:rPr b="1" i="1" lang="en-US" sz="2800" u="none" cap="none" strike="noStrike">
                <a:solidFill>
                  <a:schemeClr val="dk1"/>
                </a:solidFill>
                <a:latin typeface="Times New Roman"/>
                <a:ea typeface="Times New Roman"/>
                <a:cs typeface="Times New Roman"/>
                <a:sym typeface="Times New Roman"/>
              </a:rPr>
              <a:t> or </a:t>
            </a:r>
            <a:r>
              <a:rPr b="1" i="1" lang="en-US" sz="2800" u="none" cap="none" strike="noStrike">
                <a:solidFill>
                  <a:schemeClr val="hlink"/>
                </a:solidFill>
                <a:latin typeface="Times New Roman"/>
                <a:ea typeface="Times New Roman"/>
                <a:cs typeface="Times New Roman"/>
                <a:sym typeface="Times New Roman"/>
              </a:rPr>
              <a:t>composite</a:t>
            </a:r>
            <a:r>
              <a:rPr b="1" i="1" lang="en-US" sz="2800" u="none" cap="none" strike="noStrike">
                <a:solidFill>
                  <a:schemeClr val="dk1"/>
                </a:solidFill>
                <a:latin typeface="Times New Roman"/>
                <a:ea typeface="Times New Roman"/>
                <a:cs typeface="Times New Roman"/>
                <a:sym typeface="Times New Roman"/>
              </a:rPr>
              <a:t>. A simple periodic analog signal, a </a:t>
            </a:r>
            <a:r>
              <a:rPr b="1" i="1" lang="en-US" sz="2800" u="none" cap="none" strike="noStrike">
                <a:solidFill>
                  <a:schemeClr val="hlink"/>
                </a:solidFill>
                <a:latin typeface="Times New Roman"/>
                <a:ea typeface="Times New Roman"/>
                <a:cs typeface="Times New Roman"/>
                <a:sym typeface="Times New Roman"/>
              </a:rPr>
              <a:t>sine wave</a:t>
            </a:r>
            <a:r>
              <a:rPr b="1" i="1" lang="en-US" sz="2800" u="none" cap="none" strike="noStrike">
                <a:solidFill>
                  <a:schemeClr val="dk1"/>
                </a:solidFill>
                <a:latin typeface="Times New Roman"/>
                <a:ea typeface="Times New Roman"/>
                <a:cs typeface="Times New Roman"/>
                <a:sym typeface="Times New Roman"/>
              </a:rPr>
              <a:t>, cannot be decomposed into simpler signals. A composite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periodic analog signal is composed of multiple sine waves.</a:t>
            </a:r>
            <a:endParaRPr b="0" i="0" sz="1400" u="none" cap="none" strike="noStrike">
              <a:solidFill>
                <a:srgbClr val="000000"/>
              </a:solidFill>
              <a:latin typeface="Arial"/>
              <a:ea typeface="Arial"/>
              <a:cs typeface="Arial"/>
              <a:sym typeface="Arial"/>
            </a:endParaRPr>
          </a:p>
        </p:txBody>
      </p:sp>
      <p:sp>
        <p:nvSpPr>
          <p:cNvPr id="167" name="Google Shape;167;p8"/>
          <p:cNvSpPr txBox="1"/>
          <p:nvPr/>
        </p:nvSpPr>
        <p:spPr>
          <a:xfrm>
            <a:off x="152400" y="4286250"/>
            <a:ext cx="5715000" cy="191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cap="none" strike="noStrike">
                <a:solidFill>
                  <a:srgbClr val="0033CC"/>
                </a:solidFill>
                <a:latin typeface="Times New Roman"/>
                <a:ea typeface="Times New Roman"/>
                <a:cs typeface="Times New Roman"/>
                <a:sym typeface="Times New Roman"/>
              </a:rPr>
              <a:t>Sine Wave</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Wavelength</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Time and Frequency Domain</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Composite Signals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cap="none" strike="noStrike">
                <a:solidFill>
                  <a:srgbClr val="0033CC"/>
                </a:solidFill>
                <a:latin typeface="Times New Roman"/>
                <a:ea typeface="Times New Roman"/>
                <a:cs typeface="Times New Roman"/>
                <a:sym typeface="Times New Roman"/>
              </a:rPr>
              <a:t>Bandwidth</a:t>
            </a:r>
            <a:endParaRPr b="0" i="0" sz="1400" u="none" cap="none" strike="noStrike">
              <a:solidFill>
                <a:srgbClr val="000000"/>
              </a:solidFill>
              <a:latin typeface="Arial"/>
              <a:ea typeface="Arial"/>
              <a:cs typeface="Arial"/>
              <a:sym typeface="Arial"/>
            </a:endParaRPr>
          </a:p>
        </p:txBody>
      </p:sp>
      <p:sp>
        <p:nvSpPr>
          <p:cNvPr id="168" name="Google Shape;168;p8"/>
          <p:cNvSpPr txBox="1"/>
          <p:nvPr/>
        </p:nvSpPr>
        <p:spPr>
          <a:xfrm>
            <a:off x="165100" y="38100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cap="none" strike="noStrike">
                <a:solidFill>
                  <a:schemeClr val="hlink"/>
                </a:solidFill>
                <a:latin typeface="Times New Roman"/>
                <a:ea typeface="Times New Roman"/>
                <a:cs typeface="Times New Roman"/>
                <a:sym typeface="Times New Roman"/>
              </a:rPr>
              <a:t>Topics discussed in this section: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174" name="Google Shape;174;p9"/>
          <p:cNvCxnSpPr/>
          <p:nvPr/>
        </p:nvCxnSpPr>
        <p:spPr>
          <a:xfrm>
            <a:off x="152400" y="533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175" name="Google Shape;175;p9"/>
          <p:cNvCxnSpPr/>
          <p:nvPr/>
        </p:nvCxnSpPr>
        <p:spPr>
          <a:xfrm>
            <a:off x="152400" y="1371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176" name="Google Shape;176;p9"/>
          <p:cNvSpPr txBox="1"/>
          <p:nvPr/>
        </p:nvSpPr>
        <p:spPr>
          <a:xfrm>
            <a:off x="304800" y="762000"/>
            <a:ext cx="28971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3.2  </a:t>
            </a:r>
            <a:r>
              <a:rPr b="1" i="1" lang="en-US" sz="2000" u="none" cap="none" strike="noStrike">
                <a:solidFill>
                  <a:schemeClr val="dk1"/>
                </a:solidFill>
                <a:latin typeface="Times New Roman"/>
                <a:ea typeface="Times New Roman"/>
                <a:cs typeface="Times New Roman"/>
                <a:sym typeface="Times New Roman"/>
              </a:rPr>
              <a:t>A sine wave</a:t>
            </a:r>
            <a:endParaRPr b="0" i="0" sz="1400" u="none" cap="none" strike="noStrike">
              <a:solidFill>
                <a:srgbClr val="000000"/>
              </a:solidFill>
              <a:latin typeface="Arial"/>
              <a:ea typeface="Arial"/>
              <a:cs typeface="Arial"/>
              <a:sym typeface="Arial"/>
            </a:endParaRPr>
          </a:p>
        </p:txBody>
      </p:sp>
      <p:cxnSp>
        <p:nvCxnSpPr>
          <p:cNvPr id="177" name="Google Shape;177;p9"/>
          <p:cNvCxnSpPr/>
          <p:nvPr/>
        </p:nvCxnSpPr>
        <p:spPr>
          <a:xfrm>
            <a:off x="152400" y="62484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178" name="Google Shape;178;p9"/>
          <p:cNvPicPr preferRelativeResize="0"/>
          <p:nvPr/>
        </p:nvPicPr>
        <p:blipFill rotWithShape="1">
          <a:blip r:embed="rId3">
            <a:alphaModFix/>
          </a:blip>
          <a:srcRect b="0" l="0" r="0" t="0"/>
          <a:stretch/>
        </p:blipFill>
        <p:spPr>
          <a:xfrm>
            <a:off x="1101725" y="2786062"/>
            <a:ext cx="7075487" cy="20843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2000-01-15T04:50:39Z</dcterms:created>
  <dc:creator>Valued Gateway Client</dc:creator>
</cp:coreProperties>
</file>