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3A220-BC07-49DE-93C0-D8F338538A2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9839-59EF-44BE-B87F-6940A0B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176-4592-4611-BA2F-4141F86C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336CF-3CF1-439E-B964-0FE6DC8DB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FEA6-4B9B-42E4-A641-9EE37041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DC1B-30DD-416C-9AE3-47F7210D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952C-2B5A-42AF-8F17-5C977D11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571-6772-4D6A-906B-69706149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84EC-95AD-4679-A2CA-3D1CD5EB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BA35-67F3-481D-AFA1-4F3AD198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F071-81ED-43C4-B313-63B7B9E1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C4FC-9AB8-4899-A527-37F2CA8A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1A770-60B0-4F87-B28C-FD1EDD00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1059E-7BA0-4AE8-896D-2803A8BEA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3E82-0367-43D9-9F03-9AC8E292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C664-7ABD-4C5F-9543-242E450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EC3F-D871-4464-A6B8-5F0ECC0B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E5AF-65CA-49F3-92E0-5B88809A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8B69-4D2C-480A-9F9C-47A785DD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DED4-FE97-4084-9712-8BC78482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8ACD-DEB6-4DEE-BC04-22E3F46E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2B65-B221-4C3A-89C1-7E6698F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F36C-B75C-49FB-ADDE-07BE5098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EB79-703E-4F59-B0D5-236E5D56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0511-19EE-42DC-B6C4-24E6132B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76F9-56DD-4D7F-89BD-42083CB9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5847-C5DE-4EF4-9FCD-63DC5F21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AA71-46AA-4750-B532-B1E1E712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6F6-F626-4ACC-9657-1CBC3CAB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A4BF8-8D9E-40C7-8303-18ADC62B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122B-FB82-43F0-9B4D-BDDE38A0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5701-70CA-4922-975F-579DB3DF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B8D-2933-4B87-A42F-420714B1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9CE3-F06F-4004-8DA9-D6962CC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C2842-F0B9-44A5-A851-098B3456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7C8A-A3B4-4713-A37B-9597020E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48AC0-621B-4586-B8C2-5ABAEA88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E5BE-FD72-4E53-9847-BB3B0585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7A3E8-37AD-41D2-BD0B-62B2B4C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02DC3-ACF9-4962-B593-82346E68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EFE92-E91C-495E-B51D-838A5D2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FA3D-CAF6-4B4C-AA1F-3CF1E357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8476-90C0-412D-8176-5C6ECA2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3DFB-11C7-408F-BC10-DE2353DA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A726A-A4ED-4957-BE2A-53FF310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5C41C-7B40-463A-8520-D8EDBF61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DAC7-DB5F-49C9-AEBC-328E784D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86DD-43CC-424F-BFE3-E752B2BB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1E60-2230-43BF-8B8A-6F260D40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7808-708D-4A54-9A16-7548951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6AEF-6625-4E4E-8057-D9098CFA6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14D2-3996-4C2D-8A2D-D909355B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6FB8-8CE9-4116-8F4F-0DCAE632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CF15-80AB-48EC-A32C-1CB40AE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95E-DE36-4127-B4DD-BD715E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CFC5-9615-4AF9-82D1-F06AC4918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FE9D-5FF4-43A0-90DA-755288AE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C7E6-8738-4060-8407-53B5D8B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178C-048E-4085-B817-41D050DD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FC24-B632-48B3-AA91-50421FC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328E1-E2BC-4084-957F-E7862CC1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1B7D-9150-4775-B0B5-4B406797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C03-628A-469E-B9E9-C9007CE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A7BB-62E4-426F-9FC2-15E9EE4ADA1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44E1-6006-4331-A7B2-9ABE42D0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A152-0A9D-4693-A79A-2B055847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7AAA-37FE-45BD-ADE2-A1D438ED3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TRANSMISSION IMPAIRMENT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F8803-C6F3-41A8-8D68-42E24AE8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CSE320 – Data Communications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17"/>
    </mc:Choice>
    <mc:Fallback xmlns="">
      <p:transition spd="slow" advTm="361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6B2-DEF8-459C-BCA0-E2742B7D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C21-ECFE-43F1-AD86-BA9713E1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Signals travel through transmission media, which are not perfect. The imperfection causes signal impairment.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D822-5C85-4443-8415-53DBDCA2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19" y="3198322"/>
            <a:ext cx="7023201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7"/>
    </mc:Choice>
    <mc:Fallback xmlns="">
      <p:transition spd="slow" advTm="467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C66E-6C77-4C97-BCB5-715BF57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Attenuation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31CB0-58B8-4F88-987A-B4775F70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769" y="2200041"/>
            <a:ext cx="7797460" cy="296291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98EF9E6-CF23-4D4B-B79C-4FC8804012BF}"/>
              </a:ext>
            </a:extLst>
          </p:cNvPr>
          <p:cNvSpPr/>
          <p:nvPr/>
        </p:nvSpPr>
        <p:spPr>
          <a:xfrm>
            <a:off x="3977197" y="1703496"/>
            <a:ext cx="1180730" cy="1105778"/>
          </a:xfrm>
          <a:prstGeom prst="wedgeEllipseCallout">
            <a:avLst>
              <a:gd name="adj1" fmla="val 82771"/>
              <a:gd name="adj2" fmla="val 75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of energy</a:t>
            </a:r>
          </a:p>
        </p:txBody>
      </p:sp>
    </p:spTree>
    <p:extLst>
      <p:ext uri="{BB962C8B-B14F-4D97-AF65-F5344CB8AC3E}">
        <p14:creationId xmlns:p14="http://schemas.microsoft.com/office/powerpoint/2010/main" val="3622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79"/>
    </mc:Choice>
    <mc:Fallback xmlns="">
      <p:transition spd="slow" advTm="424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3C54-52A4-4F6F-AF58-C7F41CCB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Google Shape;602;p39">
            <a:extLst>
              <a:ext uri="{FF2B5EF4-FFF2-40B4-BE49-F238E27FC236}">
                <a16:creationId xmlns:a16="http://schemas.microsoft.com/office/drawing/2014/main" id="{B415D8B3-F3E3-4191-8FC0-9D895222C0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8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b="1" i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Suppose a signal travels through a transmission medium and its power is reduced to one-half. This means that P</a:t>
            </a:r>
            <a:r>
              <a:rPr lang="en-US" sz="2800" b="1" i="1" baseline="-25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is (1/2)P</a:t>
            </a:r>
            <a:r>
              <a:rPr lang="en-US" sz="2800" b="1" i="1" baseline="-25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In this case, the attenuation (loss of power) can be calculated as</a:t>
            </a:r>
            <a:endParaRPr dirty="0">
              <a:latin typeface="+mj-lt"/>
            </a:endParaRPr>
          </a:p>
        </p:txBody>
      </p:sp>
      <p:pic>
        <p:nvPicPr>
          <p:cNvPr id="5" name="Google Shape;605;p39">
            <a:extLst>
              <a:ext uri="{FF2B5EF4-FFF2-40B4-BE49-F238E27FC236}">
                <a16:creationId xmlns:a16="http://schemas.microsoft.com/office/drawing/2014/main" id="{62AEF85E-1513-494E-B646-FFFD66C712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4376" y="3648448"/>
            <a:ext cx="7226300" cy="728662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604;p39">
            <a:extLst>
              <a:ext uri="{FF2B5EF4-FFF2-40B4-BE49-F238E27FC236}">
                <a16:creationId xmlns:a16="http://schemas.microsoft.com/office/drawing/2014/main" id="{920406D6-3CF2-4BA5-976E-9FB670A8460F}"/>
              </a:ext>
            </a:extLst>
          </p:cNvPr>
          <p:cNvSpPr txBox="1"/>
          <p:nvPr/>
        </p:nvSpPr>
        <p:spPr>
          <a:xfrm>
            <a:off x="1500326" y="5115819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i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 loss of 3 dB (–3 dB) is equivalent to losing one-half the power.</a:t>
            </a:r>
            <a:endParaRPr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6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43"/>
    </mc:Choice>
    <mc:Fallback xmlns="">
      <p:transition spd="slow" advTm="928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811D-F636-4011-AF26-672B7B05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Distortion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F5BD37-AC79-4E63-BA73-78CC790B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023" y="2569452"/>
            <a:ext cx="8333954" cy="321287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BAF8D0-2F08-4E69-BADD-49ABEA748D80}"/>
              </a:ext>
            </a:extLst>
          </p:cNvPr>
          <p:cNvSpPr/>
          <p:nvPr/>
        </p:nvSpPr>
        <p:spPr>
          <a:xfrm>
            <a:off x="4802820" y="1420428"/>
            <a:ext cx="1793289" cy="692458"/>
          </a:xfrm>
          <a:prstGeom prst="wedgeEllipseCallout">
            <a:avLst>
              <a:gd name="adj1" fmla="val 55639"/>
              <a:gd name="adj2" fmla="val 304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FFFFFF"/>
                </a:solidFill>
                <a:effectLst/>
                <a:latin typeface="urw-din"/>
              </a:rPr>
              <a:t>changes in the form or shape of the signal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56"/>
    </mc:Choice>
    <mc:Fallback xmlns="">
      <p:transition spd="slow" advTm="1435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87A-B246-4B24-B1AB-2FCBC8F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1BDF7-8B56-4807-9288-8B7ADB0D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57" y="2387630"/>
            <a:ext cx="7486537" cy="269466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A00EF59-4A72-47AE-9010-61889BB124B3}"/>
              </a:ext>
            </a:extLst>
          </p:cNvPr>
          <p:cNvSpPr/>
          <p:nvPr/>
        </p:nvSpPr>
        <p:spPr>
          <a:xfrm>
            <a:off x="6096000" y="1225117"/>
            <a:ext cx="1529918" cy="1233997"/>
          </a:xfrm>
          <a:prstGeom prst="wedgeEllipseCallout">
            <a:avLst>
              <a:gd name="adj1" fmla="val -34690"/>
              <a:gd name="adj2" fmla="val 88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FFFFFF"/>
                </a:solidFill>
                <a:effectLst/>
                <a:latin typeface="urw-din"/>
              </a:rPr>
              <a:t>unwanted signal that mixes up with the original signal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004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DF-EC44-4C01-921B-ED1B1CC5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 (SNR)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A4F02-C26C-4D0C-BDF0-E86463523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92" y="1488322"/>
            <a:ext cx="4793550" cy="1752028"/>
          </a:xfrm>
        </p:spPr>
      </p:pic>
      <p:sp>
        <p:nvSpPr>
          <p:cNvPr id="6" name="Google Shape;685;p45">
            <a:extLst>
              <a:ext uri="{FF2B5EF4-FFF2-40B4-BE49-F238E27FC236}">
                <a16:creationId xmlns:a16="http://schemas.microsoft.com/office/drawing/2014/main" id="{0C2FEBA0-ADE4-4A11-8DB8-B1E0B3D885E5}"/>
              </a:ext>
            </a:extLst>
          </p:cNvPr>
          <p:cNvSpPr txBox="1"/>
          <p:nvPr/>
        </p:nvSpPr>
        <p:spPr>
          <a:xfrm>
            <a:off x="1208892" y="3240350"/>
            <a:ext cx="8534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Example: The power of a signal is 10 </a:t>
            </a:r>
            <a:r>
              <a:rPr lang="en-US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mW</a:t>
            </a: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and the power of the noise is 1 </a:t>
            </a:r>
            <a:r>
              <a:rPr lang="en-US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μW</a:t>
            </a: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 what are the values of SNR and </a:t>
            </a:r>
            <a:r>
              <a:rPr lang="en-US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SNR</a:t>
            </a:r>
            <a:r>
              <a:rPr lang="en-US" i="1" baseline="-250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dB</a:t>
            </a:r>
            <a:r>
              <a:rPr lang="en-US" i="1" baseline="-25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?</a:t>
            </a:r>
            <a:endParaRPr sz="1200" dirty="0"/>
          </a:p>
          <a:p>
            <a:pPr algn="just">
              <a:buClr>
                <a:schemeClr val="dk1"/>
              </a:buClr>
              <a:buSzPts val="2800"/>
            </a:pPr>
            <a:endParaRPr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chemeClr val="dk1"/>
              </a:buClr>
              <a:buSzPts val="2800"/>
            </a:pP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Solution</a:t>
            </a:r>
            <a:endParaRPr sz="1200" dirty="0"/>
          </a:p>
          <a:p>
            <a:pPr algn="just">
              <a:buClr>
                <a:schemeClr val="dk1"/>
              </a:buClr>
              <a:buSzPts val="2800"/>
            </a:pP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The values of SNR and </a:t>
            </a:r>
            <a:r>
              <a:rPr lang="en-US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SNR</a:t>
            </a:r>
            <a:r>
              <a:rPr lang="en-US" i="1" baseline="-250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dB</a:t>
            </a:r>
            <a:r>
              <a:rPr lang="en-US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can be calculated as follows:</a:t>
            </a:r>
            <a:endParaRPr sz="1200" dirty="0"/>
          </a:p>
        </p:txBody>
      </p:sp>
      <p:pic>
        <p:nvPicPr>
          <p:cNvPr id="7" name="Google Shape;687;p45">
            <a:extLst>
              <a:ext uri="{FF2B5EF4-FFF2-40B4-BE49-F238E27FC236}">
                <a16:creationId xmlns:a16="http://schemas.microsoft.com/office/drawing/2014/main" id="{4F5A09E1-034A-4C7B-9F81-82591F5E38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867" y="5067900"/>
            <a:ext cx="5391150" cy="1052512"/>
          </a:xfrm>
          <a:prstGeom prst="rect">
            <a:avLst/>
          </a:prstGeom>
          <a:noFill/>
          <a:ln w="57150" cap="flat" cmpd="thinThick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8D1C4-9D3A-4549-BA20-79629723E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17" y="3811074"/>
            <a:ext cx="162320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169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urw-din</vt:lpstr>
      <vt:lpstr>Office Theme</vt:lpstr>
      <vt:lpstr>TRANSMISSION IMPAIRMENT</vt:lpstr>
      <vt:lpstr>TRANSMISSION IMPAIRMENT</vt:lpstr>
      <vt:lpstr>Attenuation</vt:lpstr>
      <vt:lpstr>Example</vt:lpstr>
      <vt:lpstr>Distortion</vt:lpstr>
      <vt:lpstr>Noise</vt:lpstr>
      <vt:lpstr>Signal to Noise Ratio (SNR)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Port Addressing</dc:title>
  <dc:creator>Mehnaz Seraj</dc:creator>
  <cp:lastModifiedBy>Mehnaz Seraj</cp:lastModifiedBy>
  <cp:revision>38</cp:revision>
  <dcterms:created xsi:type="dcterms:W3CDTF">2021-06-18T16:54:42Z</dcterms:created>
  <dcterms:modified xsi:type="dcterms:W3CDTF">2021-10-16T18:37:56Z</dcterms:modified>
</cp:coreProperties>
</file>