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9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5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4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70696F-4E21-4B17-B3FF-D5E774AD90A8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28A50E-B018-4A14-BD2B-097A818FDDF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5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6183-A8C3-2DA4-661C-2BAFFE1F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518B2-4891-629E-4088-002A421B2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Customers segmentation in breakfast cuisine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56D0-839B-1703-A467-FB776F76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Users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DEFB-52C9-1D40-F196-5139727A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1372"/>
            <a:ext cx="10058400" cy="4023360"/>
          </a:xfrm>
        </p:spPr>
        <p:txBody>
          <a:bodyPr/>
          <a:lstStyle/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b="0" i="0" u="none" strike="noStrike" baseline="0" dirty="0">
                <a:solidFill>
                  <a:srgbClr val="424242"/>
                </a:solidFill>
                <a:latin typeface="Ubuntu-Regular"/>
              </a:rPr>
              <a:t> The purpose of the current analysis is to segment existing customers based on their frequency and order value.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b="0" i="0" u="none" strike="noStrike" baseline="0" dirty="0">
                <a:solidFill>
                  <a:srgbClr val="424242"/>
                </a:solidFill>
                <a:latin typeface="Ubuntu-Regular"/>
              </a:rPr>
              <a:t> Ordering Breakfast via </a:t>
            </a:r>
            <a:r>
              <a:rPr lang="en-GB" sz="1800" b="0" i="0" u="none" strike="noStrike" baseline="0" dirty="0" err="1">
                <a:solidFill>
                  <a:srgbClr val="424242"/>
                </a:solidFill>
                <a:latin typeface="Ubuntu-Regular"/>
              </a:rPr>
              <a:t>efood</a:t>
            </a:r>
            <a:r>
              <a:rPr lang="en-GB" sz="1800" b="0" i="0" u="none" strike="noStrike" baseline="0" dirty="0">
                <a:solidFill>
                  <a:srgbClr val="424242"/>
                </a:solidFill>
                <a:latin typeface="Ubuntu-Regular"/>
              </a:rPr>
              <a:t> is a quite new habit that Marketing thinks could create more loyal customers.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424242"/>
                </a:solidFill>
                <a:latin typeface="Ubuntu-Regular"/>
              </a:rPr>
              <a:t> The breakfast orders were grouped by users. Each user was analysed based on the number of orders they made in January 2022 and the average amount spent to each order.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424242"/>
                </a:solidFill>
                <a:latin typeface="Ubuntu-Regular"/>
              </a:rPr>
              <a:t> Different algorithms of unsupervised clustering were applied  and evaluated on their performance. 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424242"/>
                </a:solidFill>
                <a:latin typeface="Ubuntu-Regular"/>
              </a:rPr>
              <a:t> The K-means clustering algorithm was selected and segment the customers into 4 groups. 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912F-3FA8-0753-EE1C-8A7B362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Segmentation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7E4-6C97-F3C9-AF29-6297BBE2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133"/>
            <a:ext cx="10058400" cy="4023360"/>
          </a:xfrm>
        </p:spPr>
        <p:txBody>
          <a:bodyPr/>
          <a:lstStyle/>
          <a:p>
            <a:r>
              <a:rPr lang="en-US" dirty="0"/>
              <a:t>The K-means algorithm grouped the customers into the following clusters: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6F42-180A-455C-05B3-1AF93360B7F6}"/>
              </a:ext>
            </a:extLst>
          </p:cNvPr>
          <p:cNvSpPr txBox="1"/>
          <p:nvPr/>
        </p:nvSpPr>
        <p:spPr>
          <a:xfrm>
            <a:off x="1363583" y="2812035"/>
            <a:ext cx="4073656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Cluster 0</a:t>
            </a:r>
          </a:p>
          <a:p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with low spending and low number of orders.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customers made 1-5 orders in January and spend less that 7.5 euro in average</a:t>
            </a:r>
            <a:r>
              <a:rPr lang="en-GB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7804A-5A15-4F8C-5F06-D6E212F3AA4B}"/>
              </a:ext>
            </a:extLst>
          </p:cNvPr>
          <p:cNvSpPr txBox="1"/>
          <p:nvPr/>
        </p:nvSpPr>
        <p:spPr>
          <a:xfrm>
            <a:off x="5604876" y="2812035"/>
            <a:ext cx="4532181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  <a:p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with intermediate number of orders in January but low order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customers made 5-11 orders in January with 0.5-12 euros</a:t>
            </a:r>
            <a:r>
              <a:rPr lang="en-GB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6A269-EF4A-D955-06CF-AA5F85F0F901}"/>
              </a:ext>
            </a:extLst>
          </p:cNvPr>
          <p:cNvSpPr txBox="1"/>
          <p:nvPr/>
        </p:nvSpPr>
        <p:spPr>
          <a:xfrm>
            <a:off x="1363582" y="4266716"/>
            <a:ext cx="4073657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Cluster 2</a:t>
            </a:r>
          </a:p>
          <a:p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with low number of orders but high average order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customers made 1-8 orders in January with 7.5-18 euros.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75B33-56C0-6869-15C8-EB877FEB2D6F}"/>
              </a:ext>
            </a:extLst>
          </p:cNvPr>
          <p:cNvSpPr txBox="1"/>
          <p:nvPr/>
        </p:nvSpPr>
        <p:spPr>
          <a:xfrm>
            <a:off x="5604879" y="4289401"/>
            <a:ext cx="4532180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Cluster 3</a:t>
            </a:r>
          </a:p>
          <a:p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with high number of orders but low average order value.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customers made 11-25 orders in January and spend 0.5-10 euros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2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E7D4-2B76-8DCA-68DF-62D23AD9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Customers Clusters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A8AEE5-30AB-0745-7B2E-A5A7B7AF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6985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value of each cluster is displayed on the table below.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value of the clusters was calculated based on the </a:t>
            </a:r>
            <a:r>
              <a:rPr lang="en-GB" dirty="0"/>
              <a:t> multiplication of the average order value with the number of orders for each user.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Cluster 1 is the most valuable target group for a Marketing campaign about Breakfast cuisine.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5BEFB-A804-ED2F-E351-C4B5AF92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43682"/>
              </p:ext>
            </p:extLst>
          </p:nvPr>
        </p:nvGraphicFramePr>
        <p:xfrm>
          <a:off x="2473795" y="3346071"/>
          <a:ext cx="4998720" cy="195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4328">
                  <a:extLst>
                    <a:ext uri="{9D8B030D-6E8A-4147-A177-3AD203B41FA5}">
                      <a16:colId xmlns:a16="http://schemas.microsoft.com/office/drawing/2014/main" val="2418018521"/>
                    </a:ext>
                  </a:extLst>
                </a:gridCol>
                <a:gridCol w="2374392">
                  <a:extLst>
                    <a:ext uri="{9D8B030D-6E8A-4147-A177-3AD203B41FA5}">
                      <a16:colId xmlns:a16="http://schemas.microsoft.com/office/drawing/2014/main" val="3217604815"/>
                    </a:ext>
                  </a:extLst>
                </a:gridCol>
              </a:tblGrid>
              <a:tr h="391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Clusters</a:t>
                      </a:r>
                      <a:endParaRPr lang="en-GB" sz="2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Value of Cluster</a:t>
                      </a:r>
                      <a:endParaRPr lang="en-GB" sz="2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78851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275,517.61 €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935150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301,481.60 €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635201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  <a:latin typeface="+mj-lt"/>
                        </a:rPr>
                        <a:t>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183,108.42 €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70689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  <a:latin typeface="+mj-lt"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+mj-lt"/>
                        </a:rPr>
                        <a:t>208,482.55 €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807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3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8F505E-9C08-6975-2810-C9CDCE71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FF862A00-B8CA-EB58-597F-76794198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408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Ubuntu-Regular</vt:lpstr>
      <vt:lpstr>Retrospect</vt:lpstr>
      <vt:lpstr>Customer Segmentation</vt:lpstr>
      <vt:lpstr>Analyze Users</vt:lpstr>
      <vt:lpstr>Customers Segmentation</vt:lpstr>
      <vt:lpstr>Value of Customers Clusters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Faidra Kallifeida</dc:creator>
  <cp:lastModifiedBy>Faidra Kallifeida</cp:lastModifiedBy>
  <cp:revision>1</cp:revision>
  <dcterms:created xsi:type="dcterms:W3CDTF">2023-02-20T08:40:47Z</dcterms:created>
  <dcterms:modified xsi:type="dcterms:W3CDTF">2023-02-20T09:28:14Z</dcterms:modified>
</cp:coreProperties>
</file>