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5" r:id="rId9"/>
    <p:sldId id="262" r:id="rId10"/>
    <p:sldId id="263" r:id="rId11"/>
    <p:sldId id="266" r:id="rId12"/>
    <p:sldId id="273" r:id="rId13"/>
    <p:sldId id="27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74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50DB-74E0-97F8-9C1E-774A280F6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BFB17-0CBC-93CE-286B-5628B0BAC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C6D9-2BA6-1F03-3DB6-EB65707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58CE-12AD-1E65-B0B3-7C97B6B3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111C-1E8B-79FF-FE8E-05D141AF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85F3-8B4F-6522-A6B8-1889A42B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04A0-6389-E7C3-7BCD-9DB18A1BF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58C2-FC65-864A-66A8-8841CC3B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17B6-20A0-0269-8CA9-69FBB5B0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3CC5A-01DF-3870-90F6-74D20C8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2A44-7607-2CB3-76A9-10DE45FB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576C-5555-F050-8B32-DC254096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F8BB-00DD-FB89-355F-FAB61978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1662-BE20-81F0-F2DF-5FFAE575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51E6-D2B4-D123-B43F-212F4A2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23D-8F3F-DF86-CE61-78BA04A9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6DB-4072-904A-EFCC-F1FB49D8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0C74-6306-87F0-3B42-0D93FFAE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5109-C566-402F-6A0E-4EBFE23A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F12F-B257-CAD7-E60F-9A674CBB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7542-BA9F-0D30-4886-A9EB0CDE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7FAC4-4784-D7F0-55A7-7F716168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D949-8637-A192-F24C-311B9F89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2758-8CB3-FEEC-BF2F-F01F092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7828-C3CD-5ABD-B369-809602A7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B427-207A-FB99-6635-5EEA46D3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AB5B-9592-8344-307C-0FDE47B14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E2561-71C2-8DE4-8122-81B8166B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0E41-F9C1-3BB5-26DF-2BDF3BA9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87ED-B4BF-D2EE-61CE-83695C12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998C-E31C-A8E6-1FE9-EA35A9F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40B0-FCE9-0C9F-9E3B-8D54D65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F03D-BCEA-5009-F5CD-3165E54F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FADB-BE47-8C60-E30A-087FB8252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8EBB-6603-C435-B5B7-5BCA66F18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13AE-98CC-44FE-09AA-20806C88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3A47D-28C6-A6F0-25B9-F44DECB7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24931-B6B1-E6A1-7E55-8093E06A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E07B6-6118-507E-B06B-D7902724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DA8F-D06E-3F2F-A4CF-9B9985F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4F48E-FD0D-68F4-9494-33E81F59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4702C-EC65-2D17-8205-3822B53C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491E-A0FE-A5D5-D4D1-10A19B7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8293A-6531-7E13-9728-C81C5FA0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493C5-0E82-1485-E80A-9B40F85F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ECD1-E0D9-E8F8-CD77-F861E3E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AF65-104A-97F7-9D17-C3DD9D83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E704-9FFB-640E-085F-F6192306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2B88-BD45-4AC1-7C4A-84F6F861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9F38-0F72-48DE-4B1D-C1BD138A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4D9A0-4085-6404-AC21-7AA740C5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1A07-5A03-FAA1-FDF1-2F978D9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09DB-61E0-3AFA-C706-A47F5E36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22F75-5156-9532-E47C-27D483C1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CAE10-1BD5-1DBC-1B5B-C2D6E444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BCD00-F956-180C-1DF1-0AC137A6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96A6-04C1-5BB8-3770-EE3ABC52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C214-98C7-B129-346E-BABF40C4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EE57D-78FC-9DE6-EBD4-2F30FC65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CFA4-AF59-2BF5-5F63-2BE2DD01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F4B0-05C8-284C-98C4-4C0BE74A6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8224C-3F1B-4FA1-8418-80C0B57D26A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1E16-851C-695C-E2D0-48C97F539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C338-74AB-56D0-FA18-7A8931DF4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54744-B6E4-481D-83D2-235F65F9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4CE2-3E60-619B-07AF-569885F4B5E6}"/>
              </a:ext>
            </a:extLst>
          </p:cNvPr>
          <p:cNvSpPr txBox="1"/>
          <p:nvPr/>
        </p:nvSpPr>
        <p:spPr>
          <a:xfrm>
            <a:off x="1061884" y="1401285"/>
            <a:ext cx="919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 acoustics simulation Models implementation in Python such as image source method.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2D2A-0C68-E1EA-8AAE-67896B87D84B}"/>
              </a:ext>
            </a:extLst>
          </p:cNvPr>
          <p:cNvSpPr txBox="1"/>
          <p:nvPr/>
        </p:nvSpPr>
        <p:spPr>
          <a:xfrm>
            <a:off x="1061884" y="2428755"/>
            <a:ext cx="12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 13-1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A8CBD-D1BC-668B-D0A9-B0F844494E48}"/>
              </a:ext>
            </a:extLst>
          </p:cNvPr>
          <p:cNvSpPr txBox="1"/>
          <p:nvPr/>
        </p:nvSpPr>
        <p:spPr>
          <a:xfrm>
            <a:off x="1061883" y="4662449"/>
            <a:ext cx="82787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ADSP Project 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Faiq Ahmed (70489),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Nimra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Shamshad (66082)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US" sz="16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9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26F39-1686-E97F-E872-F121F5E9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D23D-FEA1-D5A2-F115-6434980285FF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RT60 Visual Results</a:t>
            </a:r>
          </a:p>
        </p:txBody>
      </p:sp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98712CDA-CA01-E39B-6CCE-A763BE27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3" y="1054452"/>
            <a:ext cx="4108150" cy="2738766"/>
          </a:xfrm>
          <a:prstGeom prst="rect">
            <a:avLst/>
          </a:prstGeom>
        </p:spPr>
      </p:pic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AF502C28-2C68-0031-A792-EBB6285BD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5" y="1020171"/>
            <a:ext cx="4108150" cy="2738766"/>
          </a:xfrm>
          <a:prstGeom prst="rect">
            <a:avLst/>
          </a:prstGeom>
        </p:spPr>
      </p:pic>
      <p:pic>
        <p:nvPicPr>
          <p:cNvPr id="9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2E774F43-A776-5B3B-47C3-3073ED8B7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3" y="3758937"/>
            <a:ext cx="4108150" cy="2738766"/>
          </a:xfrm>
          <a:prstGeom prst="rect">
            <a:avLst/>
          </a:prstGeom>
        </p:spPr>
      </p:pic>
      <p:pic>
        <p:nvPicPr>
          <p:cNvPr id="11" name="Picture 10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F3161CB1-6B33-B56C-DDE5-6356A6019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5" y="3758937"/>
            <a:ext cx="4108150" cy="27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5129C-AAC5-F18C-256E-7AE5B81A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01DEF-2C90-85A8-846D-1D8C3BAB298E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RT60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93B34A-9087-6C4A-6F9A-10992B4A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49071"/>
              </p:ext>
            </p:extLst>
          </p:nvPr>
        </p:nvGraphicFramePr>
        <p:xfrm>
          <a:off x="1173133" y="1191491"/>
          <a:ext cx="9813522" cy="4655127"/>
        </p:xfrm>
        <a:graphic>
          <a:graphicData uri="http://schemas.openxmlformats.org/drawingml/2006/table">
            <a:tbl>
              <a:tblPr/>
              <a:tblGrid>
                <a:gridCol w="2000510">
                  <a:extLst>
                    <a:ext uri="{9D8B030D-6E8A-4147-A177-3AD203B41FA5}">
                      <a16:colId xmlns:a16="http://schemas.microsoft.com/office/drawing/2014/main" val="1168112326"/>
                    </a:ext>
                  </a:extLst>
                </a:gridCol>
                <a:gridCol w="1291667">
                  <a:extLst>
                    <a:ext uri="{9D8B030D-6E8A-4147-A177-3AD203B41FA5}">
                      <a16:colId xmlns:a16="http://schemas.microsoft.com/office/drawing/2014/main" val="793758792"/>
                    </a:ext>
                  </a:extLst>
                </a:gridCol>
                <a:gridCol w="1275915">
                  <a:extLst>
                    <a:ext uri="{9D8B030D-6E8A-4147-A177-3AD203B41FA5}">
                      <a16:colId xmlns:a16="http://schemas.microsoft.com/office/drawing/2014/main" val="4034497721"/>
                    </a:ext>
                  </a:extLst>
                </a:gridCol>
                <a:gridCol w="1323171">
                  <a:extLst>
                    <a:ext uri="{9D8B030D-6E8A-4147-A177-3AD203B41FA5}">
                      <a16:colId xmlns:a16="http://schemas.microsoft.com/office/drawing/2014/main" val="925135921"/>
                    </a:ext>
                  </a:extLst>
                </a:gridCol>
                <a:gridCol w="3922259">
                  <a:extLst>
                    <a:ext uri="{9D8B030D-6E8A-4147-A177-3AD203B41FA5}">
                      <a16:colId xmlns:a16="http://schemas.microsoft.com/office/drawing/2014/main" val="1239126324"/>
                    </a:ext>
                  </a:extLst>
                </a:gridCol>
              </a:tblGrid>
              <a:tr h="111759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Room Type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RT60 Low (s)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RT60 Mid (s)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RT60 High (s)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84406"/>
                  </a:ext>
                </a:extLst>
              </a:tr>
              <a:tr h="88438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Empty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reflections, long reverberation time.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38911"/>
                  </a:ext>
                </a:extLst>
              </a:tr>
              <a:tr h="88438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Furnished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Furniture absorbs sound, reducing RT60.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246835"/>
                  </a:ext>
                </a:extLst>
              </a:tr>
              <a:tr h="88438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Acoustic treatment balances reflections.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95369"/>
                  </a:ext>
                </a:extLst>
              </a:tr>
              <a:tr h="88438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Extreme reverberation, hard surfaces reflect sound.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0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D7FF-9228-8BB3-4C41-758CE99C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54EE-0D49-6E8E-A707-0FBAFD554167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RT60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23773-55ED-2107-EB64-389449B180D1}"/>
              </a:ext>
            </a:extLst>
          </p:cNvPr>
          <p:cNvSpPr txBox="1"/>
          <p:nvPr/>
        </p:nvSpPr>
        <p:spPr>
          <a:xfrm>
            <a:off x="1061883" y="1329314"/>
            <a:ext cx="82787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Key Findings: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Lower frequencies persist longer than higher ones.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Furniture and acoustic treatments reduce RT60, improving sound clarity.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Untreated Big Room has extreme reverberation.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80413-5BE8-C415-4044-6D8E5000B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4ED6D-D45F-C13D-09C7-BFDDEBC1C4BE}"/>
              </a:ext>
            </a:extLst>
          </p:cNvPr>
          <p:cNvSpPr txBox="1"/>
          <p:nvPr/>
        </p:nvSpPr>
        <p:spPr>
          <a:xfrm>
            <a:off x="1061885" y="533558"/>
            <a:ext cx="827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Decay Curve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Visual Results</a:t>
            </a:r>
            <a:endParaRPr lang="en-US" sz="2000" b="1" dirty="0"/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A37B0B0-98B9-6BBA-BE36-4D909791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3" y="889333"/>
            <a:ext cx="5421801" cy="2710901"/>
          </a:xfrm>
          <a:prstGeom prst="rect">
            <a:avLst/>
          </a:prstGeo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935D8A7-2B30-7D53-B53B-44D39C1E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19" y="904828"/>
            <a:ext cx="5421801" cy="2710901"/>
          </a:xfrm>
          <a:prstGeom prst="rect">
            <a:avLst/>
          </a:prstGeom>
        </p:spPr>
      </p:pic>
      <p:pic>
        <p:nvPicPr>
          <p:cNvPr id="9" name="Picture 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555077F-AB41-5554-B1F5-94510D0CE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8" y="3532631"/>
            <a:ext cx="5421801" cy="2710901"/>
          </a:xfrm>
          <a:prstGeom prst="rect">
            <a:avLst/>
          </a:prstGeom>
        </p:spPr>
      </p:pic>
      <p:pic>
        <p:nvPicPr>
          <p:cNvPr id="11" name="Picture 10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ED0A1BE-DC57-8189-B760-6A4CE3975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19" y="3600234"/>
            <a:ext cx="5421801" cy="27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744D-BDD8-3566-F3A4-937195A5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9D4F-88C5-D42A-7D6C-12CC90F5D16C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Decay Curve Results</a:t>
            </a:r>
            <a:endParaRPr lang="en-US" sz="2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32F22-5E4F-DB81-F6DA-64E2F6BD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9983"/>
              </p:ext>
            </p:extLst>
          </p:nvPr>
        </p:nvGraphicFramePr>
        <p:xfrm>
          <a:off x="1168194" y="1205656"/>
          <a:ext cx="9721479" cy="4696381"/>
        </p:xfrm>
        <a:graphic>
          <a:graphicData uri="http://schemas.openxmlformats.org/drawingml/2006/table">
            <a:tbl>
              <a:tblPr/>
              <a:tblGrid>
                <a:gridCol w="2379818">
                  <a:extLst>
                    <a:ext uri="{9D8B030D-6E8A-4147-A177-3AD203B41FA5}">
                      <a16:colId xmlns:a16="http://schemas.microsoft.com/office/drawing/2014/main" val="595929533"/>
                    </a:ext>
                  </a:extLst>
                </a:gridCol>
                <a:gridCol w="2426481">
                  <a:extLst>
                    <a:ext uri="{9D8B030D-6E8A-4147-A177-3AD203B41FA5}">
                      <a16:colId xmlns:a16="http://schemas.microsoft.com/office/drawing/2014/main" val="868533027"/>
                    </a:ext>
                  </a:extLst>
                </a:gridCol>
                <a:gridCol w="2364264">
                  <a:extLst>
                    <a:ext uri="{9D8B030D-6E8A-4147-A177-3AD203B41FA5}">
                      <a16:colId xmlns:a16="http://schemas.microsoft.com/office/drawing/2014/main" val="4188695569"/>
                    </a:ext>
                  </a:extLst>
                </a:gridCol>
                <a:gridCol w="2550916">
                  <a:extLst>
                    <a:ext uri="{9D8B030D-6E8A-4147-A177-3AD203B41FA5}">
                      <a16:colId xmlns:a16="http://schemas.microsoft.com/office/drawing/2014/main" val="2048754461"/>
                    </a:ext>
                  </a:extLst>
                </a:gridCol>
              </a:tblGrid>
              <a:tr h="104113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Room Type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Decay Start (Samples)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Decay End (Samples)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Decay Level (dB)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961191"/>
                  </a:ext>
                </a:extLst>
              </a:tr>
              <a:tr h="68303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Empty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66150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25137"/>
                  </a:ext>
                </a:extLst>
              </a:tr>
              <a:tr h="96553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Furnished Room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66150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-3.2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74711"/>
                  </a:ext>
                </a:extLst>
              </a:tr>
              <a:tr h="96553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66150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01549"/>
                  </a:ext>
                </a:extLst>
              </a:tr>
              <a:tr h="104113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66150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5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2297-997B-2577-26F8-3F7BC9844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0A1D-4ED3-A5B2-7AB4-496199ADCE12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Decay Curve Analysis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C5082-2486-5B3E-4A6F-2F951E53D4AB}"/>
              </a:ext>
            </a:extLst>
          </p:cNvPr>
          <p:cNvSpPr txBox="1"/>
          <p:nvPr/>
        </p:nvSpPr>
        <p:spPr>
          <a:xfrm>
            <a:off x="1061883" y="1329314"/>
            <a:ext cx="82787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Key Findings: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Decay starts at the same time in all rooms but lasts longer in untreated rooms.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Furnished and treated rooms decay faster due to better absorption.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Higher final decay levels in untreated rooms indicate persistent sound reflections.</a:t>
            </a:r>
          </a:p>
        </p:txBody>
      </p:sp>
    </p:spTree>
    <p:extLst>
      <p:ext uri="{BB962C8B-B14F-4D97-AF65-F5344CB8AC3E}">
        <p14:creationId xmlns:p14="http://schemas.microsoft.com/office/powerpoint/2010/main" val="21634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1904-645E-83E6-81AB-52DC25E4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AB6C3-BC91-0A67-1777-0C6853B1A0F5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D3AD-4267-A9C7-1E73-500679554941}"/>
              </a:ext>
            </a:extLst>
          </p:cNvPr>
          <p:cNvSpPr txBox="1"/>
          <p:nvPr/>
        </p:nvSpPr>
        <p:spPr>
          <a:xfrm>
            <a:off x="1061883" y="1329314"/>
            <a:ext cx="8278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Rooms with higher absorption (furnished and treated rooms) have shorter reverberation times and faster energy decay.</a:t>
            </a:r>
          </a:p>
          <a:p>
            <a:pPr marL="285750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Larger, untreated rooms exhibit extended reverberation due to minimal absorption, leading to prolonged echoes.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frequencies persist longer in all cases, while high frequencies decay quickly in treated environments.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Acoustic treatments and furniture significantly improve sound quality by reducing reverberation.</a:t>
            </a:r>
          </a:p>
        </p:txBody>
      </p:sp>
    </p:spTree>
    <p:extLst>
      <p:ext uri="{BB962C8B-B14F-4D97-AF65-F5344CB8AC3E}">
        <p14:creationId xmlns:p14="http://schemas.microsoft.com/office/powerpoint/2010/main" val="389648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DAF7-3DA0-0A2E-0F8C-1E91F2C17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CC275-4F19-2C9B-2D43-3C34B48AF1A3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08E03-F2D5-5130-EF43-68776B48FE3C}"/>
              </a:ext>
            </a:extLst>
          </p:cNvPr>
          <p:cNvSpPr txBox="1"/>
          <p:nvPr/>
        </p:nvSpPr>
        <p:spPr>
          <a:xfrm>
            <a:off x="1061883" y="1329314"/>
            <a:ext cx="82787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simulation demonstrates that room acoustics are highly influenced by size and material composition. </a:t>
            </a:r>
          </a:p>
          <a:p>
            <a:pPr marL="285750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Proper acoustic treatment reduces reflections, improves clarity, and optimizes sound propagation. </a:t>
            </a:r>
          </a:p>
          <a:p>
            <a:pPr marL="285750" indent="-28575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study confirms that furnishing a room or applying soundproofing techniques significantly enhances acoustic performance, making these considerations essential for architectural design and audio engineering.</a:t>
            </a:r>
          </a:p>
        </p:txBody>
      </p:sp>
    </p:spTree>
    <p:extLst>
      <p:ext uri="{BB962C8B-B14F-4D97-AF65-F5344CB8AC3E}">
        <p14:creationId xmlns:p14="http://schemas.microsoft.com/office/powerpoint/2010/main" val="330557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C8EA4-C878-486C-8D5A-61BC08FB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B4AB8-4BAF-D52D-CED5-223877BA6243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Repository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B26C3-AABB-A8D4-1F22-73F7510B18C5}"/>
              </a:ext>
            </a:extLst>
          </p:cNvPr>
          <p:cNvSpPr txBox="1"/>
          <p:nvPr/>
        </p:nvSpPr>
        <p:spPr>
          <a:xfrm>
            <a:off x="1061883" y="1329314"/>
            <a:ext cx="82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https://github.com/FaiqAhmed92/ADSP-Project-New</a:t>
            </a:r>
          </a:p>
        </p:txBody>
      </p:sp>
    </p:spTree>
    <p:extLst>
      <p:ext uri="{BB962C8B-B14F-4D97-AF65-F5344CB8AC3E}">
        <p14:creationId xmlns:p14="http://schemas.microsoft.com/office/powerpoint/2010/main" val="8924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2CB1-F333-3E0A-8779-9B14AF28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783594-3D85-360C-44BD-0AC8DC4758E6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E1955-6D6D-1D5C-C28C-0132EF9A8905}"/>
              </a:ext>
            </a:extLst>
          </p:cNvPr>
          <p:cNvSpPr txBox="1"/>
          <p:nvPr/>
        </p:nvSpPr>
        <p:spPr>
          <a:xfrm>
            <a:off x="1061883" y="1329314"/>
            <a:ext cx="67520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Room Acoustics?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Study of how sound behaves in an enclosed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is it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Essential for architectural design, music production, and noise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this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Simulate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sound propagation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(travels and bounces)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reflections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source method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how room characteristics impact sound behavior.</a:t>
            </a:r>
          </a:p>
        </p:txBody>
      </p:sp>
    </p:spTree>
    <p:extLst>
      <p:ext uri="{BB962C8B-B14F-4D97-AF65-F5344CB8AC3E}">
        <p14:creationId xmlns:p14="http://schemas.microsoft.com/office/powerpoint/2010/main" val="14502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D6E16-3D40-6B47-8F0D-1BAAE9E2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407AB-8661-162E-5F93-F6DBF4CA2C53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A4F80-814A-EF8E-5D86-175530116F89}"/>
              </a:ext>
            </a:extLst>
          </p:cNvPr>
          <p:cNvSpPr txBox="1"/>
          <p:nvPr/>
        </p:nvSpPr>
        <p:spPr>
          <a:xfrm>
            <a:off x="1061883" y="1329314"/>
            <a:ext cx="72785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computational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source method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model sound reflections.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Analyzed four different room types.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Parameters Studied: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Impulse Response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How sound travels from source to receiver.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RT60 (Reverberation Time)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Time for sound to decay by 60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Energy Decay Curve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How sound gradually fades  over time.</a:t>
            </a:r>
          </a:p>
        </p:txBody>
      </p:sp>
    </p:spTree>
    <p:extLst>
      <p:ext uri="{BB962C8B-B14F-4D97-AF65-F5344CB8AC3E}">
        <p14:creationId xmlns:p14="http://schemas.microsoft.com/office/powerpoint/2010/main" val="37995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1148D-3261-E896-592C-629546D3D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FDAF5-DC9A-AF0C-B8ED-BB2F3CBBB866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Room Configurations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8FDF9-2B99-E458-786A-2E36A9705A02}"/>
              </a:ext>
            </a:extLst>
          </p:cNvPr>
          <p:cNvSpPr txBox="1"/>
          <p:nvPr/>
        </p:nvSpPr>
        <p:spPr>
          <a:xfrm>
            <a:off x="1061883" y="1329314"/>
            <a:ext cx="82787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 datasets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were used in the simulation: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Furnished Room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rtl="0" fontAlgn="base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 Room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rtl="0" fontAlgn="base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Treated Big Room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Untreated Big Room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file contains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 dimensions, source &amp; receiver positions, and absorption coefficients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4E14-74DD-AA74-F4CA-D73ABBC8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899A2-FB65-8D33-3781-94E332D44E9D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Rooms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0AE204-548D-E04D-1E42-59872116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04189"/>
              </p:ext>
            </p:extLst>
          </p:nvPr>
        </p:nvGraphicFramePr>
        <p:xfrm>
          <a:off x="1180136" y="1487157"/>
          <a:ext cx="9571600" cy="4572000"/>
        </p:xfrm>
        <a:graphic>
          <a:graphicData uri="http://schemas.openxmlformats.org/drawingml/2006/table">
            <a:tbl>
              <a:tblPr/>
              <a:tblGrid>
                <a:gridCol w="1782192">
                  <a:extLst>
                    <a:ext uri="{9D8B030D-6E8A-4147-A177-3AD203B41FA5}">
                      <a16:colId xmlns:a16="http://schemas.microsoft.com/office/drawing/2014/main" val="1531079219"/>
                    </a:ext>
                  </a:extLst>
                </a:gridCol>
                <a:gridCol w="2227740">
                  <a:extLst>
                    <a:ext uri="{9D8B030D-6E8A-4147-A177-3AD203B41FA5}">
                      <a16:colId xmlns:a16="http://schemas.microsoft.com/office/drawing/2014/main" val="1794867896"/>
                    </a:ext>
                  </a:extLst>
                </a:gridCol>
                <a:gridCol w="1889738">
                  <a:extLst>
                    <a:ext uri="{9D8B030D-6E8A-4147-A177-3AD203B41FA5}">
                      <a16:colId xmlns:a16="http://schemas.microsoft.com/office/drawing/2014/main" val="2994805640"/>
                    </a:ext>
                  </a:extLst>
                </a:gridCol>
                <a:gridCol w="3671930">
                  <a:extLst>
                    <a:ext uri="{9D8B030D-6E8A-4147-A177-3AD203B41FA5}">
                      <a16:colId xmlns:a16="http://schemas.microsoft.com/office/drawing/2014/main" val="2406325625"/>
                    </a:ext>
                  </a:extLst>
                </a:gridCol>
              </a:tblGrid>
              <a:tr h="8271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Room Type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Dimensions (L × W × H) (m)</a:t>
                      </a:r>
                      <a:endParaRPr lang="pt-BR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Example Spaces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Acoustic Characteristics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18809"/>
                  </a:ext>
                </a:extLst>
              </a:tr>
              <a:tr h="10452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Furnished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× 6 × 3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Bedroom, Office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absorption due to furniture (curtains, carpets, sofas).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2465"/>
                  </a:ext>
                </a:extLst>
              </a:tr>
              <a:tr h="8271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Empty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× 6 × 3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Classroom, Hallway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absorption, sound bounces significantly.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4593"/>
                  </a:ext>
                </a:extLst>
              </a:tr>
              <a:tr h="10452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× 10 × 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 Studio, Theater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Well-absorbed, controlled acoustics with soundproofing.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605"/>
                  </a:ext>
                </a:extLst>
              </a:tr>
              <a:tr h="82715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× 10 × 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Gymnasium, Hall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absorption, large open space, high reflections.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6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08D15-4F86-C3E7-96A6-9B1FDEB0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02ED8-52BA-FF51-EABD-8388A6CF6DE5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Workflow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CE26D-B3FE-E5C6-17F8-F3E9F5A06097}"/>
              </a:ext>
            </a:extLst>
          </p:cNvPr>
          <p:cNvSpPr txBox="1"/>
          <p:nvPr/>
        </p:nvSpPr>
        <p:spPr>
          <a:xfrm>
            <a:off x="1061883" y="1329314"/>
            <a:ext cx="82787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Room Configuration Setup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JSON files define room dimensions, sources, receivers, and absorption coefficients. </a:t>
            </a: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Impulse Response Calculation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Using the image source method, impulse responses are computed for each frequency band.</a:t>
            </a: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RT60 Computation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Sabine’s equation is used to estimate reverberation times for low, mid, and high frequencies.</a:t>
            </a:r>
          </a:p>
          <a:p>
            <a:pPr marL="342900" indent="-342900" rtl="0" fontAlgn="base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Energy Decay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energy decay curve is plotted to observe how sound gradually fades over time.</a:t>
            </a:r>
          </a:p>
          <a:p>
            <a:pPr marL="342900" indent="-342900" rtl="0" fontAlgn="base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Results are plotted, including 2D impulse response graphs, RT60 bar charts, and energy decay curves.</a:t>
            </a:r>
          </a:p>
          <a:p>
            <a:pPr marL="342900" indent="-342900" rtl="0" fontAlgn="base"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Comparative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Results from different rooms are compared to analyze the impact of room treatment on acoustics.</a:t>
            </a:r>
          </a:p>
        </p:txBody>
      </p:sp>
    </p:spTree>
    <p:extLst>
      <p:ext uri="{BB962C8B-B14F-4D97-AF65-F5344CB8AC3E}">
        <p14:creationId xmlns:p14="http://schemas.microsoft.com/office/powerpoint/2010/main" val="5606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30B9-6B3A-8BD7-A12E-76265BDA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9C507F-508E-79BF-B7DD-A1D4458DB2D6}"/>
              </a:ext>
            </a:extLst>
          </p:cNvPr>
          <p:cNvSpPr txBox="1"/>
          <p:nvPr/>
        </p:nvSpPr>
        <p:spPr>
          <a:xfrm>
            <a:off x="1061885" y="533558"/>
            <a:ext cx="827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Impulse Response Visual Results</a:t>
            </a:r>
          </a:p>
        </p:txBody>
      </p:sp>
      <p:pic>
        <p:nvPicPr>
          <p:cNvPr id="3" name="Picture 2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FDD2B87-248D-B4AA-C3B2-CBEC3B085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9" y="902890"/>
            <a:ext cx="5323904" cy="2661952"/>
          </a:xfrm>
          <a:prstGeom prst="rect">
            <a:avLst/>
          </a:prstGeom>
        </p:spPr>
      </p:pic>
      <p:pic>
        <p:nvPicPr>
          <p:cNvPr id="7" name="Picture 6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4A620D25-2BBA-863D-22EA-B17467B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09" y="902891"/>
            <a:ext cx="5145471" cy="2572736"/>
          </a:xfrm>
          <a:prstGeom prst="rect">
            <a:avLst/>
          </a:prstGeom>
        </p:spPr>
      </p:pic>
      <p:pic>
        <p:nvPicPr>
          <p:cNvPr id="9" name="Picture 8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226BABE3-D3A7-AE9F-B8C1-5EC958589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9" y="3660058"/>
            <a:ext cx="5241556" cy="2620778"/>
          </a:xfrm>
          <a:prstGeom prst="rect">
            <a:avLst/>
          </a:prstGeom>
        </p:spPr>
      </p:pic>
      <p:pic>
        <p:nvPicPr>
          <p:cNvPr id="11" name="Picture 10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7202844-F0C8-D7EF-EE05-3371E69AD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9744"/>
            <a:ext cx="5098473" cy="25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3E57-1859-B52D-9776-6E2BFE9A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29F5D-8E68-F107-0A2E-5A355FBC6A2D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Impulse Response Analysis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7BB005-F56A-9E87-C442-5DDD338B8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56730"/>
              </p:ext>
            </p:extLst>
          </p:nvPr>
        </p:nvGraphicFramePr>
        <p:xfrm>
          <a:off x="1200842" y="1246909"/>
          <a:ext cx="9688831" cy="4268880"/>
        </p:xfrm>
        <a:graphic>
          <a:graphicData uri="http://schemas.openxmlformats.org/drawingml/2006/table">
            <a:tbl>
              <a:tblPr/>
              <a:tblGrid>
                <a:gridCol w="1897332">
                  <a:extLst>
                    <a:ext uri="{9D8B030D-6E8A-4147-A177-3AD203B41FA5}">
                      <a16:colId xmlns:a16="http://schemas.microsoft.com/office/drawing/2014/main" val="2617393526"/>
                    </a:ext>
                  </a:extLst>
                </a:gridCol>
                <a:gridCol w="1928434">
                  <a:extLst>
                    <a:ext uri="{9D8B030D-6E8A-4147-A177-3AD203B41FA5}">
                      <a16:colId xmlns:a16="http://schemas.microsoft.com/office/drawing/2014/main" val="2486286410"/>
                    </a:ext>
                  </a:extLst>
                </a:gridCol>
                <a:gridCol w="2192817">
                  <a:extLst>
                    <a:ext uri="{9D8B030D-6E8A-4147-A177-3AD203B41FA5}">
                      <a16:colId xmlns:a16="http://schemas.microsoft.com/office/drawing/2014/main" val="714007006"/>
                    </a:ext>
                  </a:extLst>
                </a:gridCol>
                <a:gridCol w="3670248">
                  <a:extLst>
                    <a:ext uri="{9D8B030D-6E8A-4147-A177-3AD203B41FA5}">
                      <a16:colId xmlns:a16="http://schemas.microsoft.com/office/drawing/2014/main" val="1987554269"/>
                    </a:ext>
                  </a:extLst>
                </a:gridCol>
              </a:tblGrid>
              <a:tr h="9759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Room Type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Peak Amplitude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Impulse Duration (Samples)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Acoustic Behavior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71890"/>
                  </a:ext>
                </a:extLst>
              </a:tr>
              <a:tr h="77231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Empty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reflections, slow decay, long reverberation.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635129"/>
                  </a:ext>
                </a:extLst>
              </a:tr>
              <a:tr h="9759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Furnished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Moderate reflections, faster decay due to furniture.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23140"/>
                  </a:ext>
                </a:extLst>
              </a:tr>
              <a:tr h="77231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Controlled reflections, balanced reverberation.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62788"/>
                  </a:ext>
                </a:extLst>
              </a:tr>
              <a:tr h="77231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Untreated Big Room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65000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Strong reflections, longest decay, high reverberation.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53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89E86-6841-804D-63FD-D8EA3BF1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D37E0-5472-0137-57A1-BA8A0CC39988}"/>
              </a:ext>
            </a:extLst>
          </p:cNvPr>
          <p:cNvSpPr txBox="1"/>
          <p:nvPr/>
        </p:nvSpPr>
        <p:spPr>
          <a:xfrm>
            <a:off x="1061885" y="533558"/>
            <a:ext cx="82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Impulse Response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C374-4643-5202-AD86-B764EE5BE763}"/>
              </a:ext>
            </a:extLst>
          </p:cNvPr>
          <p:cNvSpPr txBox="1"/>
          <p:nvPr/>
        </p:nvSpPr>
        <p:spPr>
          <a:xfrm>
            <a:off x="1061883" y="1329314"/>
            <a:ext cx="82787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Key Findings: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Empty &amp; Untreated Big Rooms → Longest impulse response.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Furnished &amp; Treated Rooms → Faster sound absorption.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Larger rooms distribute sound energy more, reducing peak amplitudes.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9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853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 Department</dc:creator>
  <cp:lastModifiedBy>IT Department</cp:lastModifiedBy>
  <cp:revision>11</cp:revision>
  <dcterms:created xsi:type="dcterms:W3CDTF">2025-02-26T12:20:02Z</dcterms:created>
  <dcterms:modified xsi:type="dcterms:W3CDTF">2025-02-26T13:08:26Z</dcterms:modified>
</cp:coreProperties>
</file>