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7" r:id="rId4"/>
    <p:sldId id="258" r:id="rId5"/>
    <p:sldId id="259" r:id="rId6"/>
    <p:sldId id="272" r:id="rId7"/>
    <p:sldId id="261" r:id="rId8"/>
    <p:sldId id="262" r:id="rId9"/>
    <p:sldId id="264" r:id="rId10"/>
    <p:sldId id="273" r:id="rId11"/>
    <p:sldId id="270" r:id="rId12"/>
    <p:sldId id="275" r:id="rId13"/>
    <p:sldId id="274"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9"/>
    <p:restoredTop sz="94609"/>
  </p:normalViewPr>
  <p:slideViewPr>
    <p:cSldViewPr snapToGrid="0" snapToObjects="1">
      <p:cViewPr>
        <p:scale>
          <a:sx n="90" d="100"/>
          <a:sy n="90" d="100"/>
        </p:scale>
        <p:origin x="21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5/9/2017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5/9/2017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5/9/2017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vsd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r>
              <a:rPr lang="en-US" dirty="0"/>
              <a:t>Lindy’s Taxi App Capstone</a:t>
            </a:r>
          </a:p>
        </p:txBody>
      </p:sp>
      <p:sp>
        <p:nvSpPr>
          <p:cNvPr id="3" name="Subtitle 2"/>
          <p:cNvSpPr>
            <a:spLocks noGrp="1"/>
          </p:cNvSpPr>
          <p:nvPr>
            <p:ph type="subTitle" idx="1"/>
          </p:nvPr>
        </p:nvSpPr>
        <p:spPr>
          <a:xfrm>
            <a:off x="1154955" y="4777379"/>
            <a:ext cx="8825658" cy="1595711"/>
          </a:xfrm>
        </p:spPr>
        <p:txBody>
          <a:bodyPr/>
          <a:lstStyle/>
          <a:p>
            <a:r>
              <a:rPr lang="en-US" dirty="0"/>
              <a:t>FAIQ Khan</a:t>
            </a:r>
          </a:p>
          <a:p>
            <a:r>
              <a:rPr lang="en-US" dirty="0"/>
              <a:t>Tariq </a:t>
            </a:r>
            <a:r>
              <a:rPr lang="en-US" dirty="0" err="1"/>
              <a:t>ali</a:t>
            </a:r>
            <a:endParaRPr lang="en-US" dirty="0"/>
          </a:p>
          <a:p>
            <a:r>
              <a:rPr lang="en-US" dirty="0" err="1"/>
              <a:t>Shafiq</a:t>
            </a:r>
            <a:r>
              <a:rPr lang="en-US" dirty="0"/>
              <a:t> </a:t>
            </a:r>
            <a:r>
              <a:rPr lang="en-US" dirty="0" err="1"/>
              <a:t>uddin</a:t>
            </a:r>
            <a:endParaRPr lang="en-US" dirty="0"/>
          </a:p>
          <a:p>
            <a:r>
              <a:rPr lang="en-US" dirty="0" err="1"/>
              <a:t>Shohad</a:t>
            </a:r>
            <a:r>
              <a:rPr lang="en-US" dirty="0"/>
              <a:t> </a:t>
            </a:r>
            <a:r>
              <a:rPr lang="en-US" dirty="0" err="1"/>
              <a:t>mondal</a:t>
            </a:r>
            <a:endParaRPr lang="en-US" dirty="0"/>
          </a:p>
          <a:p>
            <a:endParaRPr lang="en-US" dirty="0"/>
          </a:p>
          <a:p>
            <a:endParaRPr lang="en-US" dirty="0"/>
          </a:p>
        </p:txBody>
      </p:sp>
      <p:pic>
        <p:nvPicPr>
          <p:cNvPr id="6146" name="Picture 2" descr="Image result for lindys ta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325" y="3406870"/>
            <a:ext cx="3884585" cy="258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pPr algn="ctr"/>
            <a:br>
              <a:rPr lang="en-US" dirty="0"/>
            </a:br>
            <a:br>
              <a:rPr lang="en-US" dirty="0"/>
            </a:br>
            <a:br>
              <a:rPr lang="en-US" dirty="0"/>
            </a:br>
            <a:r>
              <a:rPr lang="en-US" dirty="0"/>
              <a:t>Design</a:t>
            </a:r>
            <a:br>
              <a:rPr lang="en-US" dirty="0"/>
            </a:br>
            <a:endParaRPr lang="en-US" dirty="0"/>
          </a:p>
        </p:txBody>
      </p:sp>
      <p:sp>
        <p:nvSpPr>
          <p:cNvPr id="3" name="Subtitle 2"/>
          <p:cNvSpPr>
            <a:spLocks noGrp="1"/>
          </p:cNvSpPr>
          <p:nvPr>
            <p:ph type="subTitle" idx="1"/>
          </p:nvPr>
        </p:nvSpPr>
        <p:spPr>
          <a:xfrm>
            <a:off x="1154955" y="4777379"/>
            <a:ext cx="8825658" cy="1595711"/>
          </a:xfrm>
        </p:spPr>
        <p:txBody>
          <a:bodyPr/>
          <a:lstStyle/>
          <a:p>
            <a:endParaRPr lang="en-US" dirty="0"/>
          </a:p>
          <a:p>
            <a:endParaRPr lang="en-US" dirty="0"/>
          </a:p>
        </p:txBody>
      </p:sp>
    </p:spTree>
    <p:extLst>
      <p:ext uri="{BB962C8B-B14F-4D97-AF65-F5344CB8AC3E}">
        <p14:creationId xmlns:p14="http://schemas.microsoft.com/office/powerpoint/2010/main" val="154275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 of Ownership(TCO)</a:t>
            </a:r>
          </a:p>
        </p:txBody>
      </p:sp>
      <p:sp>
        <p:nvSpPr>
          <p:cNvPr id="3" name="Content Placeholder 2"/>
          <p:cNvSpPr>
            <a:spLocks noGrp="1"/>
          </p:cNvSpPr>
          <p:nvPr>
            <p:ph idx="1"/>
          </p:nvPr>
        </p:nvSpPr>
        <p:spPr>
          <a:xfrm>
            <a:off x="259392" y="2323582"/>
            <a:ext cx="4713824" cy="2211096"/>
          </a:xfrm>
        </p:spPr>
        <p:txBody>
          <a:bodyPr>
            <a:normAutofit fontScale="85000" lnSpcReduction="20000"/>
          </a:bodyPr>
          <a:lstStyle/>
          <a:p>
            <a:pPr marL="0" indent="0">
              <a:buNone/>
            </a:pPr>
            <a:endParaRPr lang="en-US" dirty="0"/>
          </a:p>
          <a:p>
            <a:r>
              <a:rPr lang="en-US" dirty="0"/>
              <a:t>Looking from a financial stand point of view, the Lindy’s Taxi App is the most cost effective as compared to keeping the old system (leaving it as it is). It’ll be the most beneficial system in terms of revenue too, as we will not face any problems of long waiting of customers for the rides they ordered (result in getting more customers rather than losing them).</a:t>
            </a:r>
          </a:p>
          <a:p>
            <a:pPr marL="0" indent="0" defTabSz="914400">
              <a:spcBef>
                <a:spcPts val="0"/>
              </a:spcBef>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5819886"/>
              </p:ext>
            </p:extLst>
          </p:nvPr>
        </p:nvGraphicFramePr>
        <p:xfrm>
          <a:off x="5239861" y="1862815"/>
          <a:ext cx="4977160" cy="4689230"/>
        </p:xfrm>
        <a:graphic>
          <a:graphicData uri="http://schemas.openxmlformats.org/drawingml/2006/table">
            <a:tbl>
              <a:tblPr firstRow="1" firstCol="1" bandRow="1">
                <a:tableStyleId>{5C22544A-7EE6-4342-B048-85BDC9FD1C3A}</a:tableStyleId>
              </a:tblPr>
              <a:tblGrid>
                <a:gridCol w="2464728">
                  <a:extLst>
                    <a:ext uri="{9D8B030D-6E8A-4147-A177-3AD203B41FA5}">
                      <a16:colId xmlns:a16="http://schemas.microsoft.com/office/drawing/2014/main" val="3122902024"/>
                    </a:ext>
                  </a:extLst>
                </a:gridCol>
                <a:gridCol w="1590147">
                  <a:extLst>
                    <a:ext uri="{9D8B030D-6E8A-4147-A177-3AD203B41FA5}">
                      <a16:colId xmlns:a16="http://schemas.microsoft.com/office/drawing/2014/main" val="1934520974"/>
                    </a:ext>
                  </a:extLst>
                </a:gridCol>
                <a:gridCol w="922285">
                  <a:extLst>
                    <a:ext uri="{9D8B030D-6E8A-4147-A177-3AD203B41FA5}">
                      <a16:colId xmlns:a16="http://schemas.microsoft.com/office/drawing/2014/main" val="230609879"/>
                    </a:ext>
                  </a:extLst>
                </a:gridCol>
              </a:tblGrid>
              <a:tr h="244613">
                <a:tc>
                  <a:txBody>
                    <a:bodyPr/>
                    <a:lstStyle/>
                    <a:p>
                      <a:pPr marL="0" marR="0">
                        <a:lnSpc>
                          <a:spcPct val="107000"/>
                        </a:lnSpc>
                        <a:spcBef>
                          <a:spcPts val="0"/>
                        </a:spcBef>
                        <a:spcAft>
                          <a:spcPts val="0"/>
                        </a:spcAft>
                      </a:pPr>
                      <a:r>
                        <a:rPr lang="en-US" sz="900">
                          <a:effectLst/>
                        </a:rPr>
                        <a:t>Acquisition Costs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dirty="0">
                          <a:effectLst/>
                        </a:rPr>
                        <a:t>Lindy's Taxi App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Old System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18409248"/>
                  </a:ext>
                </a:extLst>
              </a:tr>
              <a:tr h="142216">
                <a:tc>
                  <a:txBody>
                    <a:bodyPr/>
                    <a:lstStyle/>
                    <a:p>
                      <a:pPr marL="0" marR="0">
                        <a:lnSpc>
                          <a:spcPct val="107000"/>
                        </a:lnSpc>
                        <a:spcBef>
                          <a:spcPts val="0"/>
                        </a:spcBef>
                        <a:spcAft>
                          <a:spcPts val="0"/>
                        </a:spcAft>
                      </a:pPr>
                      <a:r>
                        <a:rPr lang="en-US" sz="900">
                          <a:effectLst/>
                        </a:rPr>
                        <a:t>Software Application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600172203"/>
                  </a:ext>
                </a:extLst>
              </a:tr>
              <a:tr h="142216">
                <a:tc>
                  <a:txBody>
                    <a:bodyPr/>
                    <a:lstStyle/>
                    <a:p>
                      <a:pPr marL="0" marR="0">
                        <a:lnSpc>
                          <a:spcPct val="107000"/>
                        </a:lnSpc>
                        <a:spcBef>
                          <a:spcPts val="0"/>
                        </a:spcBef>
                        <a:spcAft>
                          <a:spcPts val="0"/>
                        </a:spcAft>
                      </a:pPr>
                      <a:r>
                        <a:rPr lang="en-US" sz="900">
                          <a:effectLst/>
                        </a:rPr>
                        <a:t>Hardware Server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$5,000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433706236"/>
                  </a:ext>
                </a:extLst>
              </a:tr>
              <a:tr h="142216">
                <a:tc>
                  <a:txBody>
                    <a:bodyPr/>
                    <a:lstStyle/>
                    <a:p>
                      <a:pPr marL="0" marR="0">
                        <a:lnSpc>
                          <a:spcPct val="107000"/>
                        </a:lnSpc>
                        <a:spcBef>
                          <a:spcPts val="0"/>
                        </a:spcBef>
                        <a:spcAft>
                          <a:spcPts val="0"/>
                        </a:spcAft>
                      </a:pPr>
                      <a:r>
                        <a:rPr lang="en-US" sz="900">
                          <a:effectLst/>
                        </a:rPr>
                        <a:t>Software OS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$3,000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3508667100"/>
                  </a:ext>
                </a:extLst>
              </a:tr>
              <a:tr h="142216">
                <a:tc>
                  <a:txBody>
                    <a:bodyPr/>
                    <a:lstStyle/>
                    <a:p>
                      <a:pPr marL="0" marR="0">
                        <a:lnSpc>
                          <a:spcPct val="107000"/>
                        </a:lnSpc>
                        <a:spcBef>
                          <a:spcPts val="0"/>
                        </a:spcBef>
                        <a:spcAft>
                          <a:spcPts val="0"/>
                        </a:spcAft>
                      </a:pPr>
                      <a:r>
                        <a:rPr lang="en-US" sz="900">
                          <a:effectLst/>
                        </a:rPr>
                        <a:t>Installation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830426411"/>
                  </a:ext>
                </a:extLst>
              </a:tr>
              <a:tr h="142216">
                <a:tc>
                  <a:txBody>
                    <a:bodyPr/>
                    <a:lstStyle/>
                    <a:p>
                      <a:pPr marL="0" marR="0">
                        <a:lnSpc>
                          <a:spcPct val="107000"/>
                        </a:lnSpc>
                        <a:spcBef>
                          <a:spcPts val="0"/>
                        </a:spcBef>
                        <a:spcAft>
                          <a:spcPts val="0"/>
                        </a:spcAft>
                      </a:pPr>
                      <a:r>
                        <a:rPr lang="en-US" sz="900">
                          <a:effectLst/>
                        </a:rPr>
                        <a:t>Data Migration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67470963"/>
                  </a:ext>
                </a:extLst>
              </a:tr>
              <a:tr h="142216">
                <a:tc>
                  <a:txBody>
                    <a:bodyPr/>
                    <a:lstStyle/>
                    <a:p>
                      <a:pPr marL="0" marR="0">
                        <a:lnSpc>
                          <a:spcPct val="107000"/>
                        </a:lnSpc>
                        <a:spcBef>
                          <a:spcPts val="0"/>
                        </a:spcBef>
                        <a:spcAft>
                          <a:spcPts val="0"/>
                        </a:spcAft>
                      </a:pPr>
                      <a:r>
                        <a:rPr lang="en-US" sz="900">
                          <a:effectLst/>
                        </a:rPr>
                        <a:t>Application Customization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$5,000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$5,000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576165338"/>
                  </a:ext>
                </a:extLst>
              </a:tr>
              <a:tr h="142216">
                <a:tc>
                  <a:txBody>
                    <a:bodyPr/>
                    <a:lstStyle/>
                    <a:p>
                      <a:pPr marL="0" marR="0">
                        <a:lnSpc>
                          <a:spcPct val="107000"/>
                        </a:lnSpc>
                        <a:spcBef>
                          <a:spcPts val="0"/>
                        </a:spcBef>
                        <a:spcAft>
                          <a:spcPts val="0"/>
                        </a:spcAft>
                      </a:pPr>
                      <a:r>
                        <a:rPr lang="en-US" sz="900">
                          <a:effectLst/>
                        </a:rPr>
                        <a:t>Testing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414240296"/>
                  </a:ext>
                </a:extLst>
              </a:tr>
              <a:tr h="14776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767126717"/>
                  </a:ext>
                </a:extLst>
              </a:tr>
              <a:tr h="142216">
                <a:tc>
                  <a:txBody>
                    <a:bodyPr/>
                    <a:lstStyle/>
                    <a:p>
                      <a:pPr marL="0" marR="0">
                        <a:lnSpc>
                          <a:spcPct val="107000"/>
                        </a:lnSpc>
                        <a:spcBef>
                          <a:spcPts val="0"/>
                        </a:spcBef>
                        <a:spcAft>
                          <a:spcPts val="0"/>
                        </a:spcAft>
                      </a:pPr>
                      <a:r>
                        <a:rPr lang="en-US" sz="900">
                          <a:effectLst/>
                        </a:rPr>
                        <a:t>Total Acquisistion Costs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$48,000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$20,000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3829060732"/>
                  </a:ext>
                </a:extLst>
              </a:tr>
              <a:tr h="14776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158476696"/>
                  </a:ext>
                </a:extLst>
              </a:tr>
              <a:tr h="14776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838899237"/>
                  </a:ext>
                </a:extLst>
              </a:tr>
              <a:tr h="244613">
                <a:tc>
                  <a:txBody>
                    <a:bodyPr/>
                    <a:lstStyle/>
                    <a:p>
                      <a:pPr marL="0" marR="0">
                        <a:lnSpc>
                          <a:spcPct val="107000"/>
                        </a:lnSpc>
                        <a:spcBef>
                          <a:spcPts val="0"/>
                        </a:spcBef>
                        <a:spcAft>
                          <a:spcPts val="0"/>
                        </a:spcAft>
                      </a:pPr>
                      <a:r>
                        <a:rPr lang="en-US" sz="900">
                          <a:effectLst/>
                        </a:rPr>
                        <a:t>Annual Operating Costs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dirty="0">
                          <a:effectLst/>
                        </a:rPr>
                        <a:t>Lindy's Taxi App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Old System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3868652088"/>
                  </a:ext>
                </a:extLst>
              </a:tr>
              <a:tr h="142216">
                <a:tc>
                  <a:txBody>
                    <a:bodyPr/>
                    <a:lstStyle/>
                    <a:p>
                      <a:pPr marL="0" marR="0">
                        <a:lnSpc>
                          <a:spcPct val="107000"/>
                        </a:lnSpc>
                        <a:spcBef>
                          <a:spcPts val="0"/>
                        </a:spcBef>
                        <a:spcAft>
                          <a:spcPts val="0"/>
                        </a:spcAft>
                      </a:pPr>
                      <a:r>
                        <a:rPr lang="en-US" sz="900">
                          <a:effectLst/>
                        </a:rPr>
                        <a:t>User Fees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$14,000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3886595297"/>
                  </a:ext>
                </a:extLst>
              </a:tr>
              <a:tr h="142216">
                <a:tc>
                  <a:txBody>
                    <a:bodyPr/>
                    <a:lstStyle/>
                    <a:p>
                      <a:pPr marL="0" marR="0">
                        <a:lnSpc>
                          <a:spcPct val="107000"/>
                        </a:lnSpc>
                        <a:spcBef>
                          <a:spcPts val="0"/>
                        </a:spcBef>
                        <a:spcAft>
                          <a:spcPts val="0"/>
                        </a:spcAft>
                      </a:pPr>
                      <a:r>
                        <a:rPr lang="en-US" sz="900">
                          <a:effectLst/>
                        </a:rPr>
                        <a:t>Support Fee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Included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$15,000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50935607"/>
                  </a:ext>
                </a:extLst>
              </a:tr>
              <a:tr h="142216">
                <a:tc>
                  <a:txBody>
                    <a:bodyPr/>
                    <a:lstStyle/>
                    <a:p>
                      <a:pPr marL="0" marR="0">
                        <a:lnSpc>
                          <a:spcPct val="107000"/>
                        </a:lnSpc>
                        <a:spcBef>
                          <a:spcPts val="0"/>
                        </a:spcBef>
                        <a:spcAft>
                          <a:spcPts val="0"/>
                        </a:spcAft>
                      </a:pPr>
                      <a:r>
                        <a:rPr lang="en-US" sz="900">
                          <a:effectLst/>
                        </a:rPr>
                        <a:t>Hardware Maintenance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240527821"/>
                  </a:ext>
                </a:extLst>
              </a:tr>
              <a:tr h="142216">
                <a:tc>
                  <a:txBody>
                    <a:bodyPr/>
                    <a:lstStyle/>
                    <a:p>
                      <a:pPr marL="0" marR="0">
                        <a:lnSpc>
                          <a:spcPct val="107000"/>
                        </a:lnSpc>
                        <a:spcBef>
                          <a:spcPts val="0"/>
                        </a:spcBef>
                        <a:spcAft>
                          <a:spcPts val="0"/>
                        </a:spcAft>
                      </a:pPr>
                      <a:r>
                        <a:rPr lang="en-US" sz="900">
                          <a:effectLst/>
                        </a:rPr>
                        <a:t>Software Maintenance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$1,500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$500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459143075"/>
                  </a:ext>
                </a:extLst>
              </a:tr>
              <a:tr h="142216">
                <a:tc>
                  <a:txBody>
                    <a:bodyPr/>
                    <a:lstStyle/>
                    <a:p>
                      <a:pPr marL="0" marR="0">
                        <a:lnSpc>
                          <a:spcPct val="107000"/>
                        </a:lnSpc>
                        <a:spcBef>
                          <a:spcPts val="0"/>
                        </a:spcBef>
                        <a:spcAft>
                          <a:spcPts val="0"/>
                        </a:spcAft>
                      </a:pPr>
                      <a:r>
                        <a:rPr lang="en-US" sz="900">
                          <a:effectLst/>
                        </a:rPr>
                        <a:t>Operations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$8,650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3002111741"/>
                  </a:ext>
                </a:extLst>
              </a:tr>
              <a:tr h="244613">
                <a:tc>
                  <a:txBody>
                    <a:bodyPr/>
                    <a:lstStyle/>
                    <a:p>
                      <a:pPr marL="0" marR="0">
                        <a:lnSpc>
                          <a:spcPct val="107000"/>
                        </a:lnSpc>
                        <a:spcBef>
                          <a:spcPts val="0"/>
                        </a:spcBef>
                        <a:spcAft>
                          <a:spcPts val="0"/>
                        </a:spcAft>
                      </a:pPr>
                      <a:r>
                        <a:rPr lang="en-US" sz="900">
                          <a:effectLst/>
                        </a:rPr>
                        <a:t>Environmental(Power &amp; Cooling)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$2,000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990040273"/>
                  </a:ext>
                </a:extLst>
              </a:tr>
              <a:tr h="14776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523108093"/>
                  </a:ext>
                </a:extLst>
              </a:tr>
              <a:tr h="142216">
                <a:tc>
                  <a:txBody>
                    <a:bodyPr/>
                    <a:lstStyle/>
                    <a:p>
                      <a:pPr marL="0" marR="0">
                        <a:lnSpc>
                          <a:spcPct val="107000"/>
                        </a:lnSpc>
                        <a:spcBef>
                          <a:spcPts val="0"/>
                        </a:spcBef>
                        <a:spcAft>
                          <a:spcPts val="0"/>
                        </a:spcAft>
                      </a:pPr>
                      <a:r>
                        <a:rPr lang="en-US" sz="900">
                          <a:effectLst/>
                        </a:rPr>
                        <a:t>Total Operating Costs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$15,500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$27,150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8935653"/>
                  </a:ext>
                </a:extLst>
              </a:tr>
              <a:tr h="14776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836670830"/>
                  </a:ext>
                </a:extLst>
              </a:tr>
              <a:tr h="14776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3761310490"/>
                  </a:ext>
                </a:extLst>
              </a:tr>
              <a:tr h="244613">
                <a:tc>
                  <a:txBody>
                    <a:bodyPr/>
                    <a:lstStyle/>
                    <a:p>
                      <a:pPr marL="0" marR="0">
                        <a:lnSpc>
                          <a:spcPct val="107000"/>
                        </a:lnSpc>
                        <a:spcBef>
                          <a:spcPts val="0"/>
                        </a:spcBef>
                        <a:spcAft>
                          <a:spcPts val="0"/>
                        </a:spcAft>
                      </a:pPr>
                      <a:r>
                        <a:rPr lang="en-US" sz="900">
                          <a:effectLst/>
                        </a:rPr>
                        <a:t>Total Cost of Ownership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Lindy's Taxi App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Old System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4265765462"/>
                  </a:ext>
                </a:extLst>
              </a:tr>
              <a:tr h="142216">
                <a:tc>
                  <a:txBody>
                    <a:bodyPr/>
                    <a:lstStyle/>
                    <a:p>
                      <a:pPr marL="0" marR="0">
                        <a:lnSpc>
                          <a:spcPct val="107000"/>
                        </a:lnSpc>
                        <a:spcBef>
                          <a:spcPts val="0"/>
                        </a:spcBef>
                        <a:spcAft>
                          <a:spcPts val="0"/>
                        </a:spcAft>
                      </a:pPr>
                      <a:r>
                        <a:rPr lang="en-US" sz="900">
                          <a:effectLst/>
                        </a:rPr>
                        <a:t>Acquisition Costs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$48,000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$20,000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624111917"/>
                  </a:ext>
                </a:extLst>
              </a:tr>
              <a:tr h="142216">
                <a:tc>
                  <a:txBody>
                    <a:bodyPr/>
                    <a:lstStyle/>
                    <a:p>
                      <a:pPr marL="0" marR="0">
                        <a:lnSpc>
                          <a:spcPct val="107000"/>
                        </a:lnSpc>
                        <a:spcBef>
                          <a:spcPts val="0"/>
                        </a:spcBef>
                        <a:spcAft>
                          <a:spcPts val="0"/>
                        </a:spcAft>
                      </a:pPr>
                      <a:r>
                        <a:rPr lang="en-US" sz="900">
                          <a:effectLst/>
                        </a:rPr>
                        <a:t>Operating Costs (3 Years)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$46,500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$81,450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1924772521"/>
                  </a:ext>
                </a:extLst>
              </a:tr>
              <a:tr h="231884">
                <a:tc>
                  <a:txBody>
                    <a:bodyPr/>
                    <a:lstStyle/>
                    <a:p>
                      <a:pPr marL="0" marR="0">
                        <a:lnSpc>
                          <a:spcPct val="107000"/>
                        </a:lnSpc>
                        <a:spcBef>
                          <a:spcPts val="0"/>
                        </a:spcBef>
                        <a:spcAft>
                          <a:spcPts val="0"/>
                        </a:spcAft>
                      </a:pPr>
                      <a:r>
                        <a:rPr lang="en-US" sz="900">
                          <a:effectLst/>
                        </a:rPr>
                        <a:t>TCO - 3 Years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a:effectLst/>
                        </a:rPr>
                        <a:t> $94,500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tc>
                  <a:txBody>
                    <a:bodyPr/>
                    <a:lstStyle/>
                    <a:p>
                      <a:pPr marL="0" marR="0" algn="r">
                        <a:lnSpc>
                          <a:spcPct val="107000"/>
                        </a:lnSpc>
                        <a:spcBef>
                          <a:spcPts val="0"/>
                        </a:spcBef>
                        <a:spcAft>
                          <a:spcPts val="0"/>
                        </a:spcAft>
                      </a:pPr>
                      <a:r>
                        <a:rPr lang="en-US" sz="900" dirty="0">
                          <a:effectLst/>
                        </a:rPr>
                        <a:t> $101,450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595" marR="60595" marT="8416" marB="8416" anchor="b"/>
                </a:tc>
                <a:extLst>
                  <a:ext uri="{0D108BD9-81ED-4DB2-BD59-A6C34878D82A}">
                    <a16:rowId xmlns:a16="http://schemas.microsoft.com/office/drawing/2014/main" val="2675401369"/>
                  </a:ext>
                </a:extLst>
              </a:tr>
            </a:tbl>
          </a:graphicData>
        </a:graphic>
      </p:graphicFrame>
    </p:spTree>
    <p:extLst>
      <p:ext uri="{BB962C8B-B14F-4D97-AF65-F5344CB8AC3E}">
        <p14:creationId xmlns:p14="http://schemas.microsoft.com/office/powerpoint/2010/main" val="102894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Matrix</a:t>
            </a:r>
          </a:p>
        </p:txBody>
      </p:sp>
      <p:sp>
        <p:nvSpPr>
          <p:cNvPr id="3" name="Content Placeholder 2"/>
          <p:cNvSpPr>
            <a:spLocks noGrp="1"/>
          </p:cNvSpPr>
          <p:nvPr>
            <p:ph idx="1"/>
          </p:nvPr>
        </p:nvSpPr>
        <p:spPr>
          <a:xfrm>
            <a:off x="194077" y="2272071"/>
            <a:ext cx="5050003" cy="3288974"/>
          </a:xfrm>
        </p:spPr>
        <p:txBody>
          <a:bodyPr>
            <a:normAutofit fontScale="85000" lnSpcReduction="10000"/>
          </a:bodyPr>
          <a:lstStyle/>
          <a:p>
            <a:endParaRPr lang="en-US" dirty="0"/>
          </a:p>
          <a:p>
            <a:r>
              <a:rPr lang="en-US" dirty="0"/>
              <a:t>We want to create Lindy’s Taxi App (Option 1) for our customers, so they don’t face any problems while booking or reserving the ride.</a:t>
            </a:r>
          </a:p>
          <a:p>
            <a:r>
              <a:rPr lang="en-US" dirty="0"/>
              <a:t>We compared it with UBER App, as our proposed App is going to perform very similar UBER. Reason for that is we want to be on top of the new business and technology trends. </a:t>
            </a:r>
          </a:p>
          <a:p>
            <a:r>
              <a:rPr lang="en-US" dirty="0"/>
              <a:t>We also compared it with the current system, which does not address the issue of: customers waiting long for their rides, leave the company with losing more customers rather increasing them.</a:t>
            </a:r>
          </a:p>
        </p:txBody>
      </p:sp>
      <p:graphicFrame>
        <p:nvGraphicFramePr>
          <p:cNvPr id="5" name="Table 4"/>
          <p:cNvGraphicFramePr>
            <a:graphicFrameLocks noGrp="1"/>
          </p:cNvGraphicFramePr>
          <p:nvPr>
            <p:extLst>
              <p:ext uri="{D42A27DB-BD31-4B8C-83A1-F6EECF244321}">
                <p14:modId xmlns:p14="http://schemas.microsoft.com/office/powerpoint/2010/main" val="1399437150"/>
              </p:ext>
            </p:extLst>
          </p:nvPr>
        </p:nvGraphicFramePr>
        <p:xfrm>
          <a:off x="5244079" y="2477345"/>
          <a:ext cx="6839064" cy="2374621"/>
        </p:xfrm>
        <a:graphic>
          <a:graphicData uri="http://schemas.openxmlformats.org/drawingml/2006/table">
            <a:tbl>
              <a:tblPr firstRow="1" firstCol="1" bandRow="1">
                <a:tableStyleId>{5C22544A-7EE6-4342-B048-85BDC9FD1C3A}</a:tableStyleId>
              </a:tblPr>
              <a:tblGrid>
                <a:gridCol w="1744550">
                  <a:extLst>
                    <a:ext uri="{9D8B030D-6E8A-4147-A177-3AD203B41FA5}">
                      <a16:colId xmlns:a16="http://schemas.microsoft.com/office/drawing/2014/main" val="83930779"/>
                    </a:ext>
                  </a:extLst>
                </a:gridCol>
                <a:gridCol w="949405">
                  <a:extLst>
                    <a:ext uri="{9D8B030D-6E8A-4147-A177-3AD203B41FA5}">
                      <a16:colId xmlns:a16="http://schemas.microsoft.com/office/drawing/2014/main" val="4219446213"/>
                    </a:ext>
                  </a:extLst>
                </a:gridCol>
                <a:gridCol w="694506">
                  <a:extLst>
                    <a:ext uri="{9D8B030D-6E8A-4147-A177-3AD203B41FA5}">
                      <a16:colId xmlns:a16="http://schemas.microsoft.com/office/drawing/2014/main" val="4174505531"/>
                    </a:ext>
                  </a:extLst>
                </a:gridCol>
                <a:gridCol w="822125">
                  <a:extLst>
                    <a:ext uri="{9D8B030D-6E8A-4147-A177-3AD203B41FA5}">
                      <a16:colId xmlns:a16="http://schemas.microsoft.com/office/drawing/2014/main" val="499551972"/>
                    </a:ext>
                  </a:extLst>
                </a:gridCol>
                <a:gridCol w="794915">
                  <a:extLst>
                    <a:ext uri="{9D8B030D-6E8A-4147-A177-3AD203B41FA5}">
                      <a16:colId xmlns:a16="http://schemas.microsoft.com/office/drawing/2014/main" val="743042465"/>
                    </a:ext>
                  </a:extLst>
                </a:gridCol>
                <a:gridCol w="711111">
                  <a:extLst>
                    <a:ext uri="{9D8B030D-6E8A-4147-A177-3AD203B41FA5}">
                      <a16:colId xmlns:a16="http://schemas.microsoft.com/office/drawing/2014/main" val="2068698300"/>
                    </a:ext>
                  </a:extLst>
                </a:gridCol>
                <a:gridCol w="441317">
                  <a:extLst>
                    <a:ext uri="{9D8B030D-6E8A-4147-A177-3AD203B41FA5}">
                      <a16:colId xmlns:a16="http://schemas.microsoft.com/office/drawing/2014/main" val="4142360919"/>
                    </a:ext>
                  </a:extLst>
                </a:gridCol>
                <a:gridCol w="681135">
                  <a:extLst>
                    <a:ext uri="{9D8B030D-6E8A-4147-A177-3AD203B41FA5}">
                      <a16:colId xmlns:a16="http://schemas.microsoft.com/office/drawing/2014/main" val="1258371412"/>
                    </a:ext>
                  </a:extLst>
                </a:gridCol>
              </a:tblGrid>
              <a:tr h="409292">
                <a:tc>
                  <a:txBody>
                    <a:bodyPr/>
                    <a:lstStyle/>
                    <a:p>
                      <a:pPr marL="0" marR="0">
                        <a:lnSpc>
                          <a:spcPct val="107000"/>
                        </a:lnSpc>
                        <a:spcBef>
                          <a:spcPts val="0"/>
                        </a:spcBef>
                        <a:spcAft>
                          <a:spcPts val="0"/>
                        </a:spcAft>
                      </a:pPr>
                      <a:r>
                        <a:rPr lang="en-US" sz="1100">
                          <a:effectLst/>
                        </a:rPr>
                        <a:t>Option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gridSpan="2">
                  <a:txBody>
                    <a:bodyPr/>
                    <a:lstStyle/>
                    <a:p>
                      <a:pPr marL="0" marR="0">
                        <a:lnSpc>
                          <a:spcPct val="107000"/>
                        </a:lnSpc>
                        <a:spcBef>
                          <a:spcPts val="0"/>
                        </a:spcBef>
                        <a:spcAft>
                          <a:spcPts val="0"/>
                        </a:spcAft>
                      </a:pPr>
                      <a:r>
                        <a:rPr lang="en-US" sz="1100">
                          <a:effectLst/>
                        </a:rPr>
                        <a:t>          (Lindy'sTaxi)App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hMerge="1">
                  <a:txBody>
                    <a:bodyPr/>
                    <a:lstStyle/>
                    <a:p>
                      <a:endParaRPr lang="en-US"/>
                    </a:p>
                  </a:txBody>
                  <a:tcPr/>
                </a:tc>
                <a:tc gridSpan="2">
                  <a:txBody>
                    <a:bodyPr/>
                    <a:lstStyle/>
                    <a:p>
                      <a:pPr marL="0" marR="0">
                        <a:lnSpc>
                          <a:spcPct val="107000"/>
                        </a:lnSpc>
                        <a:spcBef>
                          <a:spcPts val="0"/>
                        </a:spcBef>
                        <a:spcAft>
                          <a:spcPts val="0"/>
                        </a:spcAft>
                      </a:pPr>
                      <a:r>
                        <a:rPr lang="en-US" sz="1100" dirty="0">
                          <a:effectLst/>
                        </a:rPr>
                        <a:t>           UBER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          PhoneCalling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hMerge="1">
                  <a:txBody>
                    <a:bodyPr/>
                    <a:lstStyle/>
                    <a:p>
                      <a:endParaRPr lang="en-US"/>
                    </a:p>
                  </a:txBody>
                  <a:tcPr/>
                </a:tc>
                <a:extLst>
                  <a:ext uri="{0D108BD9-81ED-4DB2-BD59-A6C34878D82A}">
                    <a16:rowId xmlns:a16="http://schemas.microsoft.com/office/drawing/2014/main" val="2554839349"/>
                  </a:ext>
                </a:extLst>
              </a:tr>
              <a:tr h="180975">
                <a:tc>
                  <a:txBody>
                    <a:bodyPr/>
                    <a:lstStyle/>
                    <a:p>
                      <a:pPr marL="0" marR="0">
                        <a:lnSpc>
                          <a:spcPct val="107000"/>
                        </a:lnSpc>
                        <a:spcBef>
                          <a:spcPts val="0"/>
                        </a:spcBef>
                        <a:spcAft>
                          <a:spcPts val="0"/>
                        </a:spcAft>
                      </a:pPr>
                      <a:r>
                        <a:rPr lang="en-US" sz="1100" dirty="0">
                          <a:effectLst/>
                        </a:rPr>
                        <a:t>Feature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dirty="0">
                          <a:effectLst/>
                        </a:rPr>
                        <a:t>Importance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dirty="0">
                          <a:effectLst/>
                        </a:rPr>
                        <a:t>Rating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1782377029"/>
                  </a:ext>
                </a:extLst>
              </a:tr>
              <a:tr h="180975">
                <a:tc>
                  <a:txBody>
                    <a:bodyPr/>
                    <a:lstStyle/>
                    <a:p>
                      <a:pPr marL="0" marR="0">
                        <a:lnSpc>
                          <a:spcPct val="107000"/>
                        </a:lnSpc>
                        <a:spcBef>
                          <a:spcPts val="0"/>
                        </a:spcBef>
                        <a:spcAft>
                          <a:spcPts val="0"/>
                        </a:spcAft>
                      </a:pPr>
                      <a:r>
                        <a:rPr lang="en-US" sz="1100">
                          <a:effectLst/>
                        </a:rPr>
                        <a:t>Automated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3052313056"/>
                  </a:ext>
                </a:extLst>
              </a:tr>
              <a:tr h="180975">
                <a:tc>
                  <a:txBody>
                    <a:bodyPr/>
                    <a:lstStyle/>
                    <a:p>
                      <a:pPr marL="0" marR="0">
                        <a:lnSpc>
                          <a:spcPct val="107000"/>
                        </a:lnSpc>
                        <a:spcBef>
                          <a:spcPts val="0"/>
                        </a:spcBef>
                        <a:spcAft>
                          <a:spcPts val="0"/>
                        </a:spcAft>
                      </a:pPr>
                      <a:r>
                        <a:rPr lang="en-US" sz="1100">
                          <a:effectLst/>
                        </a:rPr>
                        <a:t>Booking/Reservation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2486499908"/>
                  </a:ext>
                </a:extLst>
              </a:tr>
              <a:tr h="180975">
                <a:tc>
                  <a:txBody>
                    <a:bodyPr/>
                    <a:lstStyle/>
                    <a:p>
                      <a:pPr marL="0" marR="0">
                        <a:lnSpc>
                          <a:spcPct val="107000"/>
                        </a:lnSpc>
                        <a:spcBef>
                          <a:spcPts val="0"/>
                        </a:spcBef>
                        <a:spcAft>
                          <a:spcPts val="0"/>
                        </a:spcAft>
                      </a:pPr>
                      <a:r>
                        <a:rPr lang="en-US" sz="1100">
                          <a:effectLst/>
                        </a:rPr>
                        <a:t>Safety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3182051378"/>
                  </a:ext>
                </a:extLst>
              </a:tr>
              <a:tr h="180975">
                <a:tc>
                  <a:txBody>
                    <a:bodyPr/>
                    <a:lstStyle/>
                    <a:p>
                      <a:pPr marL="0" marR="0">
                        <a:lnSpc>
                          <a:spcPct val="107000"/>
                        </a:lnSpc>
                        <a:spcBef>
                          <a:spcPts val="0"/>
                        </a:spcBef>
                        <a:spcAft>
                          <a:spcPts val="0"/>
                        </a:spcAft>
                      </a:pPr>
                      <a:r>
                        <a:rPr lang="en-US" sz="1100">
                          <a:effectLst/>
                        </a:rPr>
                        <a: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4142432990"/>
                  </a:ext>
                </a:extLst>
              </a:tr>
              <a:tr h="180975">
                <a:tc>
                  <a:txBody>
                    <a:bodyPr/>
                    <a:lstStyle/>
                    <a:p>
                      <a:pPr marL="0" marR="0">
                        <a:lnSpc>
                          <a:spcPct val="107000"/>
                        </a:lnSpc>
                        <a:spcBef>
                          <a:spcPts val="0"/>
                        </a:spcBef>
                        <a:spcAft>
                          <a:spcPts val="0"/>
                        </a:spcAft>
                      </a:pPr>
                      <a:r>
                        <a:rPr lang="en-US" sz="1100">
                          <a:effectLst/>
                        </a:rPr>
                        <a:t>Profit/Cost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323589578"/>
                  </a:ext>
                </a:extLst>
              </a:tr>
              <a:tr h="180975">
                <a:tc>
                  <a:txBody>
                    <a:bodyPr/>
                    <a:lstStyle/>
                    <a:p>
                      <a:pPr marL="0" marR="0">
                        <a:lnSpc>
                          <a:spcPct val="107000"/>
                        </a:lnSpc>
                        <a:spcBef>
                          <a:spcPts val="0"/>
                        </a:spcBef>
                        <a:spcAft>
                          <a:spcPts val="0"/>
                        </a:spcAft>
                      </a:pPr>
                      <a:r>
                        <a:rPr lang="en-US" sz="1100">
                          <a:effectLst/>
                        </a:rPr>
                        <a:t>FAQ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2054900550"/>
                  </a:ext>
                </a:extLst>
              </a:tr>
              <a:tr h="18097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3615114126"/>
                  </a:ext>
                </a:extLst>
              </a:tr>
              <a:tr h="180975">
                <a:tc>
                  <a:txBody>
                    <a:bodyPr/>
                    <a:lstStyle/>
                    <a:p>
                      <a:pPr marL="0" marR="0">
                        <a:lnSpc>
                          <a:spcPct val="107000"/>
                        </a:lnSpc>
                        <a:spcBef>
                          <a:spcPts val="0"/>
                        </a:spcBef>
                        <a:spcAft>
                          <a:spcPts val="0"/>
                        </a:spcAft>
                      </a:pPr>
                      <a:r>
                        <a:rPr lang="en-US" sz="1100">
                          <a:effectLst/>
                        </a:rPr>
                        <a:t>Totals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a:effectLst/>
                        </a:rPr>
                        <a:t>462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9525" marB="9525" anchor="b"/>
                </a:tc>
                <a:tc>
                  <a:txBody>
                    <a:bodyPr/>
                    <a:lstStyle/>
                    <a:p>
                      <a:pPr marL="0" marR="0" algn="r">
                        <a:lnSpc>
                          <a:spcPct val="107000"/>
                        </a:lnSpc>
                        <a:spcBef>
                          <a:spcPts val="0"/>
                        </a:spcBef>
                        <a:spcAft>
                          <a:spcPts val="0"/>
                        </a:spcAft>
                      </a:pPr>
                      <a:r>
                        <a:rPr lang="en-US" sz="1100" dirty="0">
                          <a:effectLst/>
                        </a:rPr>
                        <a:t>291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9525" anchor="b"/>
                </a:tc>
                <a:extLst>
                  <a:ext uri="{0D108BD9-81ED-4DB2-BD59-A6C34878D82A}">
                    <a16:rowId xmlns:a16="http://schemas.microsoft.com/office/drawing/2014/main" val="3730954365"/>
                  </a:ext>
                </a:extLst>
              </a:tr>
            </a:tbl>
          </a:graphicData>
        </a:graphic>
      </p:graphicFrame>
    </p:spTree>
    <p:extLst>
      <p:ext uri="{BB962C8B-B14F-4D97-AF65-F5344CB8AC3E}">
        <p14:creationId xmlns:p14="http://schemas.microsoft.com/office/powerpoint/2010/main" val="218271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pPr algn="ctr"/>
            <a:br>
              <a:rPr lang="en-US" dirty="0"/>
            </a:br>
            <a:br>
              <a:rPr lang="en-US" dirty="0"/>
            </a:br>
            <a:br>
              <a:rPr lang="en-US" dirty="0"/>
            </a:br>
            <a:r>
              <a:rPr lang="en-US" dirty="0"/>
              <a:t>Implementation</a:t>
            </a:r>
            <a:br>
              <a:rPr lang="en-US" dirty="0"/>
            </a:br>
            <a:endParaRPr lang="en-US" dirty="0"/>
          </a:p>
        </p:txBody>
      </p:sp>
      <p:sp>
        <p:nvSpPr>
          <p:cNvPr id="3" name="Subtitle 2"/>
          <p:cNvSpPr>
            <a:spLocks noGrp="1"/>
          </p:cNvSpPr>
          <p:nvPr>
            <p:ph type="subTitle" idx="1"/>
          </p:nvPr>
        </p:nvSpPr>
        <p:spPr>
          <a:xfrm>
            <a:off x="1154955" y="4777379"/>
            <a:ext cx="8825658" cy="1595711"/>
          </a:xfrm>
        </p:spPr>
        <p:txBody>
          <a:bodyPr/>
          <a:lstStyle/>
          <a:p>
            <a:endParaRPr lang="en-US" dirty="0"/>
          </a:p>
          <a:p>
            <a:endParaRPr lang="en-US" dirty="0"/>
          </a:p>
        </p:txBody>
      </p:sp>
    </p:spTree>
    <p:extLst>
      <p:ext uri="{BB962C8B-B14F-4D97-AF65-F5344CB8AC3E}">
        <p14:creationId xmlns:p14="http://schemas.microsoft.com/office/powerpoint/2010/main" val="258338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Plan</a:t>
            </a:r>
            <a:endParaRPr lang="en-US" dirty="0"/>
          </a:p>
        </p:txBody>
      </p:sp>
      <p:sp>
        <p:nvSpPr>
          <p:cNvPr id="3" name="Content Placeholder 2"/>
          <p:cNvSpPr>
            <a:spLocks noGrp="1"/>
          </p:cNvSpPr>
          <p:nvPr>
            <p:ph idx="1"/>
          </p:nvPr>
        </p:nvSpPr>
        <p:spPr>
          <a:xfrm>
            <a:off x="501811" y="2052993"/>
            <a:ext cx="11170785" cy="4584873"/>
          </a:xfrm>
        </p:spPr>
        <p:txBody>
          <a:bodyPr>
            <a:normAutofit fontScale="55000" lnSpcReduction="20000"/>
          </a:bodyPr>
          <a:lstStyle/>
          <a:p>
            <a:pPr marL="0" indent="0">
              <a:buNone/>
            </a:pPr>
            <a:r>
              <a:rPr lang="en-US" b="1" dirty="0"/>
              <a:t>Coding:</a:t>
            </a:r>
          </a:p>
          <a:p>
            <a:r>
              <a:rPr lang="en-US" dirty="0"/>
              <a:t>The SQL database – setup and population will start on 9/11/2017 and it will take about 13 Days] </a:t>
            </a:r>
          </a:p>
          <a:p>
            <a:r>
              <a:rPr lang="en-US" dirty="0"/>
              <a:t>The mobile application will be created to be cross-platform for both iOS and android and will be coded using iOS Swift and java respectively. Development will begin on 9/28/17 and it will take about 20 days.</a:t>
            </a:r>
          </a:p>
          <a:p>
            <a:pPr marL="0" indent="0">
              <a:buNone/>
            </a:pPr>
            <a:r>
              <a:rPr lang="en-US" b="1" dirty="0"/>
              <a:t>Documentation:</a:t>
            </a:r>
          </a:p>
          <a:p>
            <a:r>
              <a:rPr lang="en-US" dirty="0"/>
              <a:t>A user manual will be created for both drivers and passengers. The manual will address: account creation, application usage, functionality specifics and troubleshooting. It will go into detail on how to use the application as either a passenger or a driver.  </a:t>
            </a:r>
          </a:p>
          <a:p>
            <a:r>
              <a:rPr lang="en-US" dirty="0"/>
              <a:t>Developers will be responsible for keeping a changelog of the application. </a:t>
            </a:r>
          </a:p>
          <a:p>
            <a:pPr marL="0" indent="0">
              <a:buNone/>
            </a:pPr>
            <a:r>
              <a:rPr lang="en-US" b="1" dirty="0"/>
              <a:t>Testing:</a:t>
            </a:r>
          </a:p>
          <a:p>
            <a:r>
              <a:rPr lang="en-US" dirty="0"/>
              <a:t>Testing will total 18 days starting 10/26/17. The mobile application will be vigorously unit tested upon creation. Following suit will be integration testing between modules such as payment processing and the application. Testing will conclude with an entire system test to polish the application.   </a:t>
            </a:r>
          </a:p>
          <a:p>
            <a:pPr marL="0" indent="0">
              <a:buNone/>
            </a:pPr>
            <a:r>
              <a:rPr lang="en-US" dirty="0"/>
              <a:t> </a:t>
            </a:r>
            <a:r>
              <a:rPr lang="en-US" b="1" dirty="0"/>
              <a:t>Training: </a:t>
            </a:r>
          </a:p>
          <a:p>
            <a:r>
              <a:rPr lang="en-US" dirty="0"/>
              <a:t>Training phase will commence once a branch is selected to implement the system. Over the course of 10 days, starting 11/27/17 employees will be given manuals and instructed on application usage. </a:t>
            </a:r>
          </a:p>
          <a:p>
            <a:pPr marL="0" indent="0">
              <a:buNone/>
            </a:pPr>
            <a:r>
              <a:rPr lang="en-US" b="1" dirty="0"/>
              <a:t>Change over: </a:t>
            </a:r>
          </a:p>
          <a:p>
            <a:r>
              <a:rPr lang="en-US" dirty="0"/>
              <a:t>The system will be implemented through piloted operations to reduce risks during changeover. </a:t>
            </a:r>
          </a:p>
          <a:p>
            <a:r>
              <a:rPr lang="en-US" dirty="0"/>
              <a:t>Branches will be selected and training will be done systematically. Scheduling implementation will ensure that the application will be used consistently throughout all branches. The changeover period will last 5 days, finishing on 12/15/17</a:t>
            </a:r>
          </a:p>
          <a:p>
            <a:pPr marL="0" indent="0">
              <a:buNone/>
            </a:pPr>
            <a:r>
              <a:rPr lang="en-US" b="1" dirty="0"/>
              <a:t>Go Live! </a:t>
            </a:r>
          </a:p>
          <a:p>
            <a:r>
              <a:rPr lang="en-US" dirty="0"/>
              <a:t>Application will be ready to go live on 12/15/17. We hope to use the holiday rush to our advantage. Following the launch, we will begin an ad campaign to promote the service. We will buy ad-space on various websites and promote deals to draw a consumer base. </a:t>
            </a:r>
          </a:p>
          <a:p>
            <a:endParaRPr lang="en-US" dirty="0"/>
          </a:p>
        </p:txBody>
      </p:sp>
    </p:spTree>
    <p:extLst>
      <p:ext uri="{BB962C8B-B14F-4D97-AF65-F5344CB8AC3E}">
        <p14:creationId xmlns:p14="http://schemas.microsoft.com/office/powerpoint/2010/main" val="13266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pPr algn="ctr"/>
            <a:br>
              <a:rPr lang="en-US" dirty="0"/>
            </a:br>
            <a:br>
              <a:rPr lang="en-US" dirty="0"/>
            </a:br>
            <a:br>
              <a:rPr lang="en-US" dirty="0"/>
            </a:br>
            <a:r>
              <a:rPr lang="en-US" dirty="0"/>
              <a:t>Planning</a:t>
            </a:r>
            <a:br>
              <a:rPr lang="en-US" dirty="0"/>
            </a:br>
            <a:endParaRPr lang="en-US" dirty="0"/>
          </a:p>
        </p:txBody>
      </p:sp>
      <p:sp>
        <p:nvSpPr>
          <p:cNvPr id="3" name="Subtitle 2"/>
          <p:cNvSpPr>
            <a:spLocks noGrp="1"/>
          </p:cNvSpPr>
          <p:nvPr>
            <p:ph type="subTitle" idx="1"/>
          </p:nvPr>
        </p:nvSpPr>
        <p:spPr>
          <a:xfrm>
            <a:off x="1154955" y="4777379"/>
            <a:ext cx="8825658" cy="1595711"/>
          </a:xfrm>
        </p:spPr>
        <p:txBody>
          <a:bodyPr/>
          <a:lstStyle/>
          <a:p>
            <a:endParaRPr lang="en-US" dirty="0"/>
          </a:p>
          <a:p>
            <a:endParaRPr lang="en-US" dirty="0"/>
          </a:p>
        </p:txBody>
      </p:sp>
    </p:spTree>
    <p:extLst>
      <p:ext uri="{BB962C8B-B14F-4D97-AF65-F5344CB8AC3E}">
        <p14:creationId xmlns:p14="http://schemas.microsoft.com/office/powerpoint/2010/main" val="60518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511488" y="2298699"/>
            <a:ext cx="10402046" cy="4322233"/>
          </a:xfrm>
        </p:spPr>
        <p:txBody>
          <a:bodyPr>
            <a:normAutofit/>
          </a:bodyPr>
          <a:lstStyle/>
          <a:p>
            <a:r>
              <a:rPr lang="en-US" dirty="0"/>
              <a:t>Lindy’s Taxi is a local taxi company that is based in Long Island NY. They are a very popular taxi service in Suffolk county and they have a fleet containing of about a few hundred vehicles.</a:t>
            </a:r>
          </a:p>
          <a:p>
            <a:r>
              <a:rPr lang="en-US" dirty="0"/>
              <a:t>Unfortunately they still use still use the classic phone reservation system. Users who are looking for a car to pick them up, have to wait on a phone line for long periods of time. </a:t>
            </a:r>
          </a:p>
          <a:p>
            <a:r>
              <a:rPr lang="en-US" dirty="0"/>
              <a:t>Aside from that they have to wait for the driver to pick them up. Also if a specific time has passed you may have to go back on this call line to find out where the driver is. This results in upset customers and a waste in time especially if there is an emergency situation. </a:t>
            </a:r>
          </a:p>
          <a:p>
            <a:r>
              <a:rPr lang="en-US" dirty="0"/>
              <a:t>This app will allow users to make a reservation/request and track drivers in real-time. On the other hand drivers can track their trips and wages for the day, month or year. Along with that this will create electronic data for the company to keep track of their driver, reservations, and their income/profit. </a:t>
            </a:r>
          </a:p>
        </p:txBody>
      </p:sp>
    </p:spTree>
    <p:extLst>
      <p:ext uri="{BB962C8B-B14F-4D97-AF65-F5344CB8AC3E}">
        <p14:creationId xmlns:p14="http://schemas.microsoft.com/office/powerpoint/2010/main" val="12593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Business Case</a:t>
            </a:r>
          </a:p>
        </p:txBody>
      </p:sp>
      <p:sp>
        <p:nvSpPr>
          <p:cNvPr id="3" name="Content Placeholder 2"/>
          <p:cNvSpPr>
            <a:spLocks noGrp="1"/>
          </p:cNvSpPr>
          <p:nvPr>
            <p:ph idx="1"/>
          </p:nvPr>
        </p:nvSpPr>
        <p:spPr>
          <a:xfrm>
            <a:off x="416798" y="2230534"/>
            <a:ext cx="11554378" cy="4609063"/>
          </a:xfrm>
        </p:spPr>
        <p:txBody>
          <a:bodyPr>
            <a:normAutofit fontScale="85000" lnSpcReduction="20000"/>
          </a:bodyPr>
          <a:lstStyle/>
          <a:p>
            <a:pPr marL="0" indent="0">
              <a:buNone/>
            </a:pPr>
            <a:r>
              <a:rPr lang="en-US" b="1" dirty="0"/>
              <a:t>Project Description</a:t>
            </a:r>
          </a:p>
          <a:p>
            <a:r>
              <a:rPr lang="en-US" dirty="0"/>
              <a:t>A new app that will allow customers of Lindy’s taxi to make a reservation and track their drivers. </a:t>
            </a:r>
          </a:p>
          <a:p>
            <a:pPr marL="0" indent="0">
              <a:buNone/>
            </a:pPr>
            <a:r>
              <a:rPr lang="en-US" b="1" dirty="0"/>
              <a:t>Project Benefits</a:t>
            </a:r>
          </a:p>
          <a:p>
            <a:pPr lvl="0"/>
            <a:r>
              <a:rPr lang="en-US" dirty="0"/>
              <a:t>Electronic Records for all customers and drivers, Real-Time tracking of drivers, efficiency, cashless payment options.</a:t>
            </a:r>
          </a:p>
          <a:p>
            <a:pPr marL="0" indent="0">
              <a:buNone/>
            </a:pPr>
            <a:r>
              <a:rPr lang="en-US" b="1" dirty="0"/>
              <a:t>Project Scope</a:t>
            </a:r>
          </a:p>
          <a:p>
            <a:r>
              <a:rPr lang="en-US" dirty="0"/>
              <a:t>We plan to start the project at the start of July and expect to finish mid December, right before the holiday rush. Our current system will still be in place as we are training employees to get used to the new system. Once the system is fully implemented and all employees are trained, we will begin to eliminate the current system.</a:t>
            </a:r>
          </a:p>
          <a:p>
            <a:pPr marL="0" indent="0">
              <a:buNone/>
            </a:pPr>
            <a:r>
              <a:rPr lang="en-US" b="1" dirty="0"/>
              <a:t>Projected Financial Results</a:t>
            </a:r>
          </a:p>
          <a:p>
            <a:r>
              <a:rPr lang="en-US" dirty="0"/>
              <a:t>Now that the world is moving through apps, we predict that this will increase annual revenue tremendously. Due to its efficiency, Lindy’s taxi will gain more customers and keep current ones from switching. </a:t>
            </a:r>
          </a:p>
          <a:p>
            <a:pPr marL="0" indent="0">
              <a:buNone/>
            </a:pPr>
            <a:r>
              <a:rPr lang="en-US" b="1" dirty="0"/>
              <a:t>Project Risks</a:t>
            </a:r>
          </a:p>
          <a:p>
            <a:r>
              <a:rPr lang="en-US" dirty="0"/>
              <a:t>The changeover process might be a little tougher than usual. Main reason is that the company is switching from a pen and paper business to an all electronic business. This might take time due to a lot of data.</a:t>
            </a:r>
          </a:p>
          <a:p>
            <a:pPr marL="0" indent="0">
              <a:buNone/>
            </a:pPr>
            <a:r>
              <a:rPr lang="en-US" b="1" dirty="0"/>
              <a:t>Alternatives</a:t>
            </a:r>
          </a:p>
          <a:p>
            <a:r>
              <a:rPr lang="en-US" dirty="0"/>
              <a:t>Stick to the old system, which is a dispatcher system. One makes a call to the company and the company sends the driver. Although this is the traditional way, it is much more slower and inefficient than an app would be.</a:t>
            </a:r>
          </a:p>
          <a:p>
            <a:endParaRPr lang="en-US" dirty="0"/>
          </a:p>
        </p:txBody>
      </p:sp>
    </p:spTree>
    <p:extLst>
      <p:ext uri="{BB962C8B-B14F-4D97-AF65-F5344CB8AC3E}">
        <p14:creationId xmlns:p14="http://schemas.microsoft.com/office/powerpoint/2010/main" val="190657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317"/>
            <a:ext cx="8761413" cy="711315"/>
          </a:xfrm>
        </p:spPr>
        <p:txBody>
          <a:bodyPr/>
          <a:lstStyle/>
          <a:p>
            <a:r>
              <a:rPr lang="en-US" sz="4400"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5020145"/>
              </p:ext>
            </p:extLst>
          </p:nvPr>
        </p:nvGraphicFramePr>
        <p:xfrm>
          <a:off x="892078" y="708384"/>
          <a:ext cx="9168222" cy="5903782"/>
        </p:xfrm>
        <a:graphic>
          <a:graphicData uri="http://schemas.openxmlformats.org/drawingml/2006/table">
            <a:tbl>
              <a:tblPr firstRow="1" firstCol="1" bandRow="1">
                <a:tableStyleId>{5C22544A-7EE6-4342-B048-85BDC9FD1C3A}</a:tableStyleId>
              </a:tblPr>
              <a:tblGrid>
                <a:gridCol w="338685">
                  <a:extLst>
                    <a:ext uri="{9D8B030D-6E8A-4147-A177-3AD203B41FA5}">
                      <a16:colId xmlns:a16="http://schemas.microsoft.com/office/drawing/2014/main" val="20000"/>
                    </a:ext>
                  </a:extLst>
                </a:gridCol>
                <a:gridCol w="4388587">
                  <a:extLst>
                    <a:ext uri="{9D8B030D-6E8A-4147-A177-3AD203B41FA5}">
                      <a16:colId xmlns:a16="http://schemas.microsoft.com/office/drawing/2014/main" val="20001"/>
                    </a:ext>
                  </a:extLst>
                </a:gridCol>
                <a:gridCol w="1366898">
                  <a:extLst>
                    <a:ext uri="{9D8B030D-6E8A-4147-A177-3AD203B41FA5}">
                      <a16:colId xmlns:a16="http://schemas.microsoft.com/office/drawing/2014/main" val="20002"/>
                    </a:ext>
                  </a:extLst>
                </a:gridCol>
                <a:gridCol w="1668910">
                  <a:extLst>
                    <a:ext uri="{9D8B030D-6E8A-4147-A177-3AD203B41FA5}">
                      <a16:colId xmlns:a16="http://schemas.microsoft.com/office/drawing/2014/main" val="20003"/>
                    </a:ext>
                  </a:extLst>
                </a:gridCol>
                <a:gridCol w="1405142">
                  <a:extLst>
                    <a:ext uri="{9D8B030D-6E8A-4147-A177-3AD203B41FA5}">
                      <a16:colId xmlns:a16="http://schemas.microsoft.com/office/drawing/2014/main" val="20004"/>
                    </a:ext>
                  </a:extLst>
                </a:gridCol>
              </a:tblGrid>
              <a:tr h="171368">
                <a:tc>
                  <a:txBody>
                    <a:bodyPr/>
                    <a:lstStyle/>
                    <a:p>
                      <a:pPr marL="0" marR="0">
                        <a:lnSpc>
                          <a:spcPct val="107000"/>
                        </a:lnSpc>
                        <a:spcBef>
                          <a:spcPts val="0"/>
                        </a:spcBef>
                        <a:spcAft>
                          <a:spcPts val="0"/>
                        </a:spcAft>
                      </a:pPr>
                      <a:r>
                        <a:rPr lang="en-US" sz="1400">
                          <a:effectLst/>
                        </a:rPr>
                        <a:t> </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Task Name</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Duration</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Start</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Finish</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0"/>
                  </a:ext>
                </a:extLst>
              </a:tr>
              <a:tr h="171368">
                <a:tc>
                  <a:txBody>
                    <a:bodyPr/>
                    <a:lstStyle/>
                    <a:p>
                      <a:pPr marL="0" marR="0">
                        <a:lnSpc>
                          <a:spcPct val="107000"/>
                        </a:lnSpc>
                        <a:spcBef>
                          <a:spcPts val="0"/>
                        </a:spcBef>
                        <a:spcAft>
                          <a:spcPts val="0"/>
                        </a:spcAft>
                      </a:pPr>
                      <a:r>
                        <a:rPr lang="en-US" sz="1400" u="sng">
                          <a:effectLst/>
                        </a:rPr>
                        <a:t>1</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b="1" u="sng" dirty="0">
                          <a:effectLst/>
                        </a:rPr>
                        <a:t>Lindy's Taxi App</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a:effectLst/>
                        </a:rPr>
                        <a:t>120 days</a:t>
                      </a:r>
                      <a:endParaRPr lang="en-US" sz="1400" b="1">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a:effectLst/>
                        </a:rPr>
                        <a:t>Mon 7/3/17</a:t>
                      </a:r>
                      <a:endParaRPr lang="en-US" sz="1400" b="1">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Fri 12/15/17</a:t>
                      </a:r>
                      <a:endParaRPr lang="en-US" sz="1400" b="1"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1"/>
                  </a:ext>
                </a:extLst>
              </a:tr>
              <a:tr h="171368">
                <a:tc>
                  <a:txBody>
                    <a:bodyPr/>
                    <a:lstStyle/>
                    <a:p>
                      <a:pPr marL="0" marR="0">
                        <a:lnSpc>
                          <a:spcPct val="107000"/>
                        </a:lnSpc>
                        <a:spcBef>
                          <a:spcPts val="0"/>
                        </a:spcBef>
                        <a:spcAft>
                          <a:spcPts val="0"/>
                        </a:spcAft>
                      </a:pPr>
                      <a:r>
                        <a:rPr lang="en-US" sz="1400">
                          <a:effectLst/>
                        </a:rPr>
                        <a:t> </a:t>
                      </a:r>
                      <a:endParaRPr lang="en-US" sz="1400">
                        <a:effectLst/>
                        <a:latin typeface="Calibri" charset="0"/>
                        <a:ea typeface="Calibri" charset="0"/>
                        <a:cs typeface="Times New Roman" charset="0"/>
                      </a:endParaRPr>
                    </a:p>
                  </a:txBody>
                  <a:tcPr marL="5194" marR="5194" marT="5194" marB="5194"/>
                </a:tc>
                <a:tc>
                  <a:txBody>
                    <a:bodyPr/>
                    <a:lstStyle/>
                    <a:p>
                      <a:pPr>
                        <a:lnSpc>
                          <a:spcPct val="107000"/>
                        </a:lnSpc>
                      </a:pPr>
                      <a:endParaRPr lang="en-US" sz="1400">
                        <a:effectLst/>
                        <a:latin typeface="Calibri" charset="0"/>
                      </a:endParaRPr>
                    </a:p>
                  </a:txBody>
                  <a:tcPr marL="5194" marR="5194" marT="5194" marB="5194" anchor="ctr"/>
                </a:tc>
                <a:tc>
                  <a:txBody>
                    <a:bodyPr/>
                    <a:lstStyle/>
                    <a:p>
                      <a:pPr>
                        <a:lnSpc>
                          <a:spcPct val="107000"/>
                        </a:lnSpc>
                      </a:pPr>
                      <a:endParaRPr lang="en-US" sz="1400">
                        <a:effectLst/>
                        <a:latin typeface="Calibri" charset="0"/>
                      </a:endParaRPr>
                    </a:p>
                  </a:txBody>
                  <a:tcPr marL="5194" marR="5194" marT="5194" marB="5194" anchor="ctr"/>
                </a:tc>
                <a:tc>
                  <a:txBody>
                    <a:bodyPr/>
                    <a:lstStyle/>
                    <a:p>
                      <a:pPr>
                        <a:lnSpc>
                          <a:spcPct val="107000"/>
                        </a:lnSpc>
                      </a:pPr>
                      <a:endParaRPr lang="en-US" sz="1400">
                        <a:effectLst/>
                        <a:latin typeface="Calibri" charset="0"/>
                      </a:endParaRPr>
                    </a:p>
                  </a:txBody>
                  <a:tcPr marL="5194" marR="5194" marT="5194" marB="5194" anchor="ctr"/>
                </a:tc>
                <a:tc>
                  <a:txBody>
                    <a:bodyPr/>
                    <a:lstStyle/>
                    <a:p>
                      <a:pPr>
                        <a:lnSpc>
                          <a:spcPct val="107000"/>
                        </a:lnSpc>
                      </a:pPr>
                      <a:endParaRPr lang="en-US" sz="1400">
                        <a:effectLst/>
                        <a:latin typeface="Calibri" charset="0"/>
                      </a:endParaRPr>
                    </a:p>
                  </a:txBody>
                  <a:tcPr marL="5194" marR="5194" marT="5194" marB="5194" anchor="ctr"/>
                </a:tc>
                <a:extLst>
                  <a:ext uri="{0D108BD9-81ED-4DB2-BD59-A6C34878D82A}">
                    <a16:rowId xmlns:a16="http://schemas.microsoft.com/office/drawing/2014/main" val="10002"/>
                  </a:ext>
                </a:extLst>
              </a:tr>
              <a:tr h="171368">
                <a:tc>
                  <a:txBody>
                    <a:bodyPr/>
                    <a:lstStyle/>
                    <a:p>
                      <a:pPr marL="0" marR="0">
                        <a:lnSpc>
                          <a:spcPct val="107000"/>
                        </a:lnSpc>
                        <a:spcBef>
                          <a:spcPts val="0"/>
                        </a:spcBef>
                        <a:spcAft>
                          <a:spcPts val="0"/>
                        </a:spcAft>
                      </a:pPr>
                      <a:r>
                        <a:rPr lang="en-US" sz="1400">
                          <a:effectLst/>
                        </a:rPr>
                        <a:t>2</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b="1" dirty="0">
                          <a:effectLst/>
                        </a:rPr>
                        <a:t>Planning</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15 days</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Mon 7/3/17</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Fri 7/21/17</a:t>
                      </a:r>
                      <a:endParaRPr lang="en-US" sz="1400" b="1"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3"/>
                  </a:ext>
                </a:extLst>
              </a:tr>
              <a:tr h="171368">
                <a:tc>
                  <a:txBody>
                    <a:bodyPr/>
                    <a:lstStyle/>
                    <a:p>
                      <a:pPr marL="0" marR="0">
                        <a:lnSpc>
                          <a:spcPct val="107000"/>
                        </a:lnSpc>
                        <a:spcBef>
                          <a:spcPts val="0"/>
                        </a:spcBef>
                        <a:spcAft>
                          <a:spcPts val="0"/>
                        </a:spcAft>
                      </a:pPr>
                      <a:r>
                        <a:rPr lang="en-US" sz="1400">
                          <a:effectLst/>
                        </a:rPr>
                        <a:t>3</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dirty="0">
                          <a:effectLst/>
                        </a:rPr>
                        <a:t>Present Business Case</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dirty="0">
                          <a:effectLst/>
                        </a:rPr>
                        <a:t>5 days</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7/3/17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dirty="0">
                          <a:effectLst/>
                        </a:rPr>
                        <a:t>Fri 7/7/17</a:t>
                      </a:r>
                      <a:endParaRPr lang="en-US" sz="1400"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4"/>
                  </a:ext>
                </a:extLst>
              </a:tr>
              <a:tr h="171368">
                <a:tc>
                  <a:txBody>
                    <a:bodyPr/>
                    <a:lstStyle/>
                    <a:p>
                      <a:pPr marL="0" marR="0">
                        <a:lnSpc>
                          <a:spcPct val="107000"/>
                        </a:lnSpc>
                        <a:spcBef>
                          <a:spcPts val="0"/>
                        </a:spcBef>
                        <a:spcAft>
                          <a:spcPts val="0"/>
                        </a:spcAft>
                      </a:pPr>
                      <a:r>
                        <a:rPr lang="en-US" sz="1400">
                          <a:effectLst/>
                        </a:rPr>
                        <a:t>4</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Present Project Plan</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8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7/10/17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7/19/17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5"/>
                  </a:ext>
                </a:extLst>
              </a:tr>
              <a:tr h="171368">
                <a:tc>
                  <a:txBody>
                    <a:bodyPr/>
                    <a:lstStyle/>
                    <a:p>
                      <a:pPr marL="0" marR="0">
                        <a:lnSpc>
                          <a:spcPct val="107000"/>
                        </a:lnSpc>
                        <a:spcBef>
                          <a:spcPts val="0"/>
                        </a:spcBef>
                        <a:spcAft>
                          <a:spcPts val="0"/>
                        </a:spcAft>
                      </a:pPr>
                      <a:r>
                        <a:rPr lang="en-US" sz="1400">
                          <a:effectLst/>
                        </a:rPr>
                        <a:t>5</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Wait for approval from Management</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2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Thu 7/20/17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7/21/17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6"/>
                  </a:ext>
                </a:extLst>
              </a:tr>
              <a:tr h="171368">
                <a:tc>
                  <a:txBody>
                    <a:bodyPr/>
                    <a:lstStyle/>
                    <a:p>
                      <a:pPr marL="0" marR="0">
                        <a:lnSpc>
                          <a:spcPct val="107000"/>
                        </a:lnSpc>
                        <a:spcBef>
                          <a:spcPts val="0"/>
                        </a:spcBef>
                        <a:spcAft>
                          <a:spcPts val="0"/>
                        </a:spcAft>
                      </a:pPr>
                      <a:r>
                        <a:rPr lang="en-US" sz="1400">
                          <a:effectLst/>
                        </a:rPr>
                        <a:t>6</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b="1" dirty="0">
                          <a:effectLst/>
                        </a:rPr>
                        <a:t>Analysis</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20 days</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Mon 7/24/17</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Fri 8/18/17</a:t>
                      </a:r>
                      <a:endParaRPr lang="en-US" sz="1400" b="1"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7"/>
                  </a:ext>
                </a:extLst>
              </a:tr>
              <a:tr h="171368">
                <a:tc>
                  <a:txBody>
                    <a:bodyPr/>
                    <a:lstStyle/>
                    <a:p>
                      <a:pPr marL="0" marR="0">
                        <a:lnSpc>
                          <a:spcPct val="107000"/>
                        </a:lnSpc>
                        <a:spcBef>
                          <a:spcPts val="0"/>
                        </a:spcBef>
                        <a:spcAft>
                          <a:spcPts val="0"/>
                        </a:spcAft>
                      </a:pPr>
                      <a:r>
                        <a:rPr lang="en-US" sz="1400">
                          <a:effectLst/>
                        </a:rPr>
                        <a:t>7</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Collect Data for Data Requirements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7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7/24/17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Tue 8/1/17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8"/>
                  </a:ext>
                </a:extLst>
              </a:tr>
              <a:tr h="171368">
                <a:tc>
                  <a:txBody>
                    <a:bodyPr/>
                    <a:lstStyle/>
                    <a:p>
                      <a:pPr marL="0" marR="0">
                        <a:lnSpc>
                          <a:spcPct val="107000"/>
                        </a:lnSpc>
                        <a:spcBef>
                          <a:spcPts val="0"/>
                        </a:spcBef>
                        <a:spcAft>
                          <a:spcPts val="0"/>
                        </a:spcAft>
                      </a:pPr>
                      <a:r>
                        <a:rPr lang="en-US" sz="1400">
                          <a:effectLst/>
                        </a:rPr>
                        <a:t>8</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Collect Data for Process Requirements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10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8/2/17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Tue 8/15/17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09"/>
                  </a:ext>
                </a:extLst>
              </a:tr>
              <a:tr h="171368">
                <a:tc>
                  <a:txBody>
                    <a:bodyPr/>
                    <a:lstStyle/>
                    <a:p>
                      <a:pPr marL="0" marR="0">
                        <a:lnSpc>
                          <a:spcPct val="107000"/>
                        </a:lnSpc>
                        <a:spcBef>
                          <a:spcPts val="0"/>
                        </a:spcBef>
                        <a:spcAft>
                          <a:spcPts val="0"/>
                        </a:spcAft>
                      </a:pPr>
                      <a:r>
                        <a:rPr lang="en-US" sz="1400">
                          <a:effectLst/>
                        </a:rPr>
                        <a:t>9</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Document the steps need to implement</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3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8/16/17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8/18/17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0"/>
                  </a:ext>
                </a:extLst>
              </a:tr>
              <a:tr h="171368">
                <a:tc>
                  <a:txBody>
                    <a:bodyPr/>
                    <a:lstStyle/>
                    <a:p>
                      <a:pPr marL="0" marR="0">
                        <a:lnSpc>
                          <a:spcPct val="107000"/>
                        </a:lnSpc>
                        <a:spcBef>
                          <a:spcPts val="0"/>
                        </a:spcBef>
                        <a:spcAft>
                          <a:spcPts val="0"/>
                        </a:spcAft>
                      </a:pPr>
                      <a:r>
                        <a:rPr lang="en-US" sz="1400">
                          <a:effectLst/>
                        </a:rPr>
                        <a:t>10</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b="1" dirty="0">
                          <a:effectLst/>
                        </a:rPr>
                        <a:t>Design</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15 days</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Mon 8/21/17</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Fri 9/8/17</a:t>
                      </a:r>
                      <a:endParaRPr lang="en-US" sz="1400" b="1"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1"/>
                  </a:ext>
                </a:extLst>
              </a:tr>
              <a:tr h="335276">
                <a:tc>
                  <a:txBody>
                    <a:bodyPr/>
                    <a:lstStyle/>
                    <a:p>
                      <a:pPr marL="0" marR="0">
                        <a:lnSpc>
                          <a:spcPct val="107000"/>
                        </a:lnSpc>
                        <a:spcBef>
                          <a:spcPts val="0"/>
                        </a:spcBef>
                        <a:spcAft>
                          <a:spcPts val="0"/>
                        </a:spcAft>
                      </a:pPr>
                      <a:r>
                        <a:rPr lang="en-US" sz="1400" dirty="0">
                          <a:effectLst/>
                        </a:rPr>
                        <a:t>11</a:t>
                      </a:r>
                      <a:endParaRPr lang="en-US" sz="1400" dirty="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dirty="0">
                          <a:effectLst/>
                        </a:rPr>
                        <a:t>Research and Create a decision matrix to find out alternatives</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dirty="0">
                          <a:effectLst/>
                        </a:rPr>
                        <a:t>9 days</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8/21/17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Thu 8/31/17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2"/>
                  </a:ext>
                </a:extLst>
              </a:tr>
              <a:tr h="171368">
                <a:tc>
                  <a:txBody>
                    <a:bodyPr/>
                    <a:lstStyle/>
                    <a:p>
                      <a:pPr marL="0" marR="0">
                        <a:lnSpc>
                          <a:spcPct val="107000"/>
                        </a:lnSpc>
                        <a:spcBef>
                          <a:spcPts val="0"/>
                        </a:spcBef>
                        <a:spcAft>
                          <a:spcPts val="0"/>
                        </a:spcAft>
                      </a:pPr>
                      <a:r>
                        <a:rPr lang="en-US" sz="1400" dirty="0">
                          <a:effectLst/>
                        </a:rPr>
                        <a:t>12</a:t>
                      </a:r>
                      <a:endParaRPr lang="en-US" sz="1400" dirty="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dirty="0">
                          <a:effectLst/>
                        </a:rPr>
                        <a:t>Calculate the Total Cost of Ownership(TCO)</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6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9/1/17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9/8/17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3"/>
                  </a:ext>
                </a:extLst>
              </a:tr>
              <a:tr h="171368">
                <a:tc>
                  <a:txBody>
                    <a:bodyPr/>
                    <a:lstStyle/>
                    <a:p>
                      <a:pPr marL="0" marR="0">
                        <a:lnSpc>
                          <a:spcPct val="107000"/>
                        </a:lnSpc>
                        <a:spcBef>
                          <a:spcPts val="0"/>
                        </a:spcBef>
                        <a:spcAft>
                          <a:spcPts val="0"/>
                        </a:spcAft>
                      </a:pPr>
                      <a:r>
                        <a:rPr lang="en-US" sz="1400">
                          <a:effectLst/>
                        </a:rPr>
                        <a:t>13</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b="1" dirty="0">
                          <a:effectLst/>
                        </a:rPr>
                        <a:t>Implementation</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70 days</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Mon 9/11/17</a:t>
                      </a:r>
                      <a:endParaRPr lang="en-US" sz="1400" b="1"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b="1" dirty="0">
                          <a:effectLst/>
                        </a:rPr>
                        <a:t>Fri 12/15/17</a:t>
                      </a:r>
                      <a:endParaRPr lang="en-US" sz="1400" b="1"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4"/>
                  </a:ext>
                </a:extLst>
              </a:tr>
              <a:tr h="171368">
                <a:tc>
                  <a:txBody>
                    <a:bodyPr/>
                    <a:lstStyle/>
                    <a:p>
                      <a:pPr marL="0" marR="0">
                        <a:lnSpc>
                          <a:spcPct val="107000"/>
                        </a:lnSpc>
                        <a:spcBef>
                          <a:spcPts val="0"/>
                        </a:spcBef>
                        <a:spcAft>
                          <a:spcPts val="0"/>
                        </a:spcAft>
                      </a:pPr>
                      <a:r>
                        <a:rPr lang="en-US" sz="1400">
                          <a:effectLst/>
                        </a:rPr>
                        <a:t>14</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dirty="0">
                          <a:effectLst/>
                        </a:rPr>
                        <a:t>Set up SQL Database</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6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9/11/17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9/18/17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5"/>
                  </a:ext>
                </a:extLst>
              </a:tr>
              <a:tr h="171368">
                <a:tc>
                  <a:txBody>
                    <a:bodyPr/>
                    <a:lstStyle/>
                    <a:p>
                      <a:pPr marL="0" marR="0">
                        <a:lnSpc>
                          <a:spcPct val="107000"/>
                        </a:lnSpc>
                        <a:spcBef>
                          <a:spcPts val="0"/>
                        </a:spcBef>
                        <a:spcAft>
                          <a:spcPts val="0"/>
                        </a:spcAft>
                      </a:pPr>
                      <a:r>
                        <a:rPr lang="en-US" sz="1400">
                          <a:effectLst/>
                        </a:rPr>
                        <a:t>15</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Populate the database</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7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Tue 9/19/17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9/27/17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6"/>
                  </a:ext>
                </a:extLst>
              </a:tr>
              <a:tr h="171368">
                <a:tc>
                  <a:txBody>
                    <a:bodyPr/>
                    <a:lstStyle/>
                    <a:p>
                      <a:pPr marL="0" marR="0">
                        <a:lnSpc>
                          <a:spcPct val="107000"/>
                        </a:lnSpc>
                        <a:spcBef>
                          <a:spcPts val="0"/>
                        </a:spcBef>
                        <a:spcAft>
                          <a:spcPts val="0"/>
                        </a:spcAft>
                      </a:pPr>
                      <a:r>
                        <a:rPr lang="en-US" sz="1400">
                          <a:effectLst/>
                        </a:rPr>
                        <a:t>16</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Develop the App</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20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Thu 9/28/17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10/25/17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7"/>
                  </a:ext>
                </a:extLst>
              </a:tr>
              <a:tr h="171368">
                <a:tc>
                  <a:txBody>
                    <a:bodyPr/>
                    <a:lstStyle/>
                    <a:p>
                      <a:pPr marL="0" marR="0">
                        <a:lnSpc>
                          <a:spcPct val="107000"/>
                        </a:lnSpc>
                        <a:spcBef>
                          <a:spcPts val="0"/>
                        </a:spcBef>
                        <a:spcAft>
                          <a:spcPts val="0"/>
                        </a:spcAft>
                      </a:pPr>
                      <a:r>
                        <a:rPr lang="en-US" sz="1400">
                          <a:effectLst/>
                        </a:rPr>
                        <a:t>17</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Unit test the app</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4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Thu 10/26/17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Tue 10/31/17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8"/>
                  </a:ext>
                </a:extLst>
              </a:tr>
              <a:tr h="171368">
                <a:tc>
                  <a:txBody>
                    <a:bodyPr/>
                    <a:lstStyle/>
                    <a:p>
                      <a:pPr marL="0" marR="0">
                        <a:lnSpc>
                          <a:spcPct val="107000"/>
                        </a:lnSpc>
                        <a:spcBef>
                          <a:spcPts val="0"/>
                        </a:spcBef>
                        <a:spcAft>
                          <a:spcPts val="0"/>
                        </a:spcAft>
                      </a:pPr>
                      <a:r>
                        <a:rPr lang="en-US" sz="1400">
                          <a:effectLst/>
                        </a:rPr>
                        <a:t>18</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Integration testing with app and database</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7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11/1/17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Thu 11/9/17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19"/>
                  </a:ext>
                </a:extLst>
              </a:tr>
              <a:tr h="171368">
                <a:tc>
                  <a:txBody>
                    <a:bodyPr/>
                    <a:lstStyle/>
                    <a:p>
                      <a:pPr marL="0" marR="0">
                        <a:lnSpc>
                          <a:spcPct val="107000"/>
                        </a:lnSpc>
                        <a:spcBef>
                          <a:spcPts val="0"/>
                        </a:spcBef>
                        <a:spcAft>
                          <a:spcPts val="0"/>
                        </a:spcAft>
                      </a:pPr>
                      <a:r>
                        <a:rPr lang="en-US" sz="1400">
                          <a:effectLst/>
                        </a:rPr>
                        <a:t>19</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Systems testing</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7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11/10/17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11/20/17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20"/>
                  </a:ext>
                </a:extLst>
              </a:tr>
              <a:tr h="171368">
                <a:tc>
                  <a:txBody>
                    <a:bodyPr/>
                    <a:lstStyle/>
                    <a:p>
                      <a:pPr marL="0" marR="0">
                        <a:lnSpc>
                          <a:spcPct val="107000"/>
                        </a:lnSpc>
                        <a:spcBef>
                          <a:spcPts val="0"/>
                        </a:spcBef>
                        <a:spcAft>
                          <a:spcPts val="0"/>
                        </a:spcAft>
                      </a:pPr>
                      <a:r>
                        <a:rPr lang="en-US" sz="1400">
                          <a:effectLst/>
                        </a:rPr>
                        <a:t>20</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Create product logs for Users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2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Tue 11/21/17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Wed 11/22/17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21"/>
                  </a:ext>
                </a:extLst>
              </a:tr>
              <a:tr h="171368">
                <a:tc>
                  <a:txBody>
                    <a:bodyPr/>
                    <a:lstStyle/>
                    <a:p>
                      <a:pPr marL="0" marR="0">
                        <a:lnSpc>
                          <a:spcPct val="107000"/>
                        </a:lnSpc>
                        <a:spcBef>
                          <a:spcPts val="0"/>
                        </a:spcBef>
                        <a:spcAft>
                          <a:spcPts val="0"/>
                        </a:spcAft>
                      </a:pPr>
                      <a:r>
                        <a:rPr lang="en-US" sz="1400">
                          <a:effectLst/>
                        </a:rPr>
                        <a:t>21</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Create product Logs for staff</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2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Thu 11/23/17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11/24/17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22"/>
                  </a:ext>
                </a:extLst>
              </a:tr>
              <a:tr h="171368">
                <a:tc>
                  <a:txBody>
                    <a:bodyPr/>
                    <a:lstStyle/>
                    <a:p>
                      <a:pPr marL="0" marR="0">
                        <a:lnSpc>
                          <a:spcPct val="107000"/>
                        </a:lnSpc>
                        <a:spcBef>
                          <a:spcPts val="0"/>
                        </a:spcBef>
                        <a:spcAft>
                          <a:spcPts val="0"/>
                        </a:spcAft>
                      </a:pPr>
                      <a:r>
                        <a:rPr lang="en-US" sz="1400">
                          <a:effectLst/>
                        </a:rPr>
                        <a:t>22</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Train staff</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10 days</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11/27/17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Fri 12/8/17</a:t>
                      </a:r>
                      <a:endParaRPr lang="en-US" sz="140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23"/>
                  </a:ext>
                </a:extLst>
              </a:tr>
              <a:tr h="171368">
                <a:tc>
                  <a:txBody>
                    <a:bodyPr/>
                    <a:lstStyle/>
                    <a:p>
                      <a:pPr marL="0" marR="0">
                        <a:lnSpc>
                          <a:spcPct val="107000"/>
                        </a:lnSpc>
                        <a:spcBef>
                          <a:spcPts val="0"/>
                        </a:spcBef>
                        <a:spcAft>
                          <a:spcPts val="0"/>
                        </a:spcAft>
                      </a:pPr>
                      <a:r>
                        <a:rPr lang="en-US" sz="1400">
                          <a:effectLst/>
                        </a:rPr>
                        <a:t>23</a:t>
                      </a:r>
                      <a:endParaRPr lang="en-US" sz="1400">
                        <a:effectLst/>
                        <a:latin typeface="Calibri" charset="0"/>
                        <a:ea typeface="Calibri" charset="0"/>
                        <a:cs typeface="Times New Roman" charset="0"/>
                      </a:endParaRPr>
                    </a:p>
                  </a:txBody>
                  <a:tcPr marL="5194" marR="5194" marT="5194" marB="5194"/>
                </a:tc>
                <a:tc>
                  <a:txBody>
                    <a:bodyPr/>
                    <a:lstStyle/>
                    <a:p>
                      <a:pPr marL="0" marR="0">
                        <a:lnSpc>
                          <a:spcPct val="107000"/>
                        </a:lnSpc>
                        <a:spcBef>
                          <a:spcPts val="0"/>
                        </a:spcBef>
                        <a:spcAft>
                          <a:spcPts val="0"/>
                        </a:spcAft>
                      </a:pPr>
                      <a:r>
                        <a:rPr lang="en-US" sz="1400">
                          <a:effectLst/>
                        </a:rPr>
                        <a:t>Launch App - *** Cutover</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dirty="0">
                          <a:effectLst/>
                        </a:rPr>
                        <a:t>5 days</a:t>
                      </a:r>
                      <a:endParaRPr lang="en-US" sz="1400" dirty="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a:effectLst/>
                        </a:rPr>
                        <a:t>Mon 12/11/17</a:t>
                      </a:r>
                      <a:endParaRPr lang="en-US" sz="1400">
                        <a:effectLst/>
                        <a:latin typeface="Calibri" charset="0"/>
                        <a:ea typeface="Calibri" charset="0"/>
                        <a:cs typeface="Times New Roman" charset="0"/>
                      </a:endParaRPr>
                    </a:p>
                  </a:txBody>
                  <a:tcPr marL="5194" marR="5194" marT="5194" marB="5194" anchor="ctr"/>
                </a:tc>
                <a:tc>
                  <a:txBody>
                    <a:bodyPr/>
                    <a:lstStyle/>
                    <a:p>
                      <a:pPr marL="0" marR="0">
                        <a:lnSpc>
                          <a:spcPct val="107000"/>
                        </a:lnSpc>
                        <a:spcBef>
                          <a:spcPts val="0"/>
                        </a:spcBef>
                        <a:spcAft>
                          <a:spcPts val="0"/>
                        </a:spcAft>
                      </a:pPr>
                      <a:r>
                        <a:rPr lang="en-US" sz="1400" dirty="0">
                          <a:effectLst/>
                        </a:rPr>
                        <a:t>Fri 12/15/17</a:t>
                      </a:r>
                      <a:endParaRPr lang="en-US" sz="1400" dirty="0">
                        <a:effectLst/>
                        <a:latin typeface="Calibri" charset="0"/>
                        <a:ea typeface="Calibri" charset="0"/>
                        <a:cs typeface="Times New Roman" charset="0"/>
                      </a:endParaRPr>
                    </a:p>
                  </a:txBody>
                  <a:tcPr marL="5194" marR="5194" marT="5194" marB="5194" anchor="ct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11274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pPr algn="ctr"/>
            <a:br>
              <a:rPr lang="en-US" dirty="0"/>
            </a:br>
            <a:br>
              <a:rPr lang="en-US" dirty="0"/>
            </a:br>
            <a:br>
              <a:rPr lang="en-US" dirty="0"/>
            </a:br>
            <a:r>
              <a:rPr lang="en-US" dirty="0"/>
              <a:t>Analysis</a:t>
            </a:r>
            <a:br>
              <a:rPr lang="en-US" dirty="0"/>
            </a:br>
            <a:endParaRPr lang="en-US" dirty="0"/>
          </a:p>
        </p:txBody>
      </p:sp>
      <p:sp>
        <p:nvSpPr>
          <p:cNvPr id="3" name="Subtitle 2"/>
          <p:cNvSpPr>
            <a:spLocks noGrp="1"/>
          </p:cNvSpPr>
          <p:nvPr>
            <p:ph type="subTitle" idx="1"/>
          </p:nvPr>
        </p:nvSpPr>
        <p:spPr>
          <a:xfrm>
            <a:off x="1154955" y="4777379"/>
            <a:ext cx="8825658" cy="1595711"/>
          </a:xfrm>
        </p:spPr>
        <p:txBody>
          <a:bodyPr/>
          <a:lstStyle/>
          <a:p>
            <a:endParaRPr lang="en-US" dirty="0"/>
          </a:p>
          <a:p>
            <a:endParaRPr lang="en-US" dirty="0"/>
          </a:p>
        </p:txBody>
      </p:sp>
    </p:spTree>
    <p:extLst>
      <p:ext uri="{BB962C8B-B14F-4D97-AF65-F5344CB8AC3E}">
        <p14:creationId xmlns:p14="http://schemas.microsoft.com/office/powerpoint/2010/main" val="355583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Requirements</a:t>
            </a:r>
          </a:p>
        </p:txBody>
      </p:sp>
      <p:sp>
        <p:nvSpPr>
          <p:cNvPr id="3" name="Content Placeholder 2"/>
          <p:cNvSpPr>
            <a:spLocks noGrp="1"/>
          </p:cNvSpPr>
          <p:nvPr>
            <p:ph idx="1"/>
          </p:nvPr>
        </p:nvSpPr>
        <p:spPr>
          <a:xfrm>
            <a:off x="1154954" y="2603499"/>
            <a:ext cx="9808515" cy="3815961"/>
          </a:xfrm>
        </p:spPr>
        <p:txBody>
          <a:bodyPr>
            <a:normAutofit fontScale="92500" lnSpcReduction="10000"/>
          </a:bodyPr>
          <a:lstStyle/>
          <a:p>
            <a:r>
              <a:rPr lang="en-US" sz="2400" dirty="0"/>
              <a:t>The database will consist of 4 main tables to store the information for Application. </a:t>
            </a:r>
          </a:p>
          <a:p>
            <a:r>
              <a:rPr lang="en-US" sz="2400" dirty="0"/>
              <a:t>1. Request – store all the info from the Client, Driver and Vehicle tables along with the time and place of pick up and drop off</a:t>
            </a:r>
          </a:p>
          <a:p>
            <a:r>
              <a:rPr lang="en-US" sz="2400" dirty="0"/>
              <a:t>2. Driver – Contains all the info about the driver including name, age, id, etc.</a:t>
            </a:r>
          </a:p>
          <a:p>
            <a:r>
              <a:rPr lang="en-US" sz="2400" dirty="0"/>
              <a:t>3. Client – Contains all the info about the client including name, pick up/drop off time and place, etc.</a:t>
            </a:r>
          </a:p>
          <a:p>
            <a:r>
              <a:rPr lang="en-US" sz="2400" dirty="0"/>
              <a:t>4. Vehicle – Contains all the info about the vehicle being used to pick up the clients.</a:t>
            </a:r>
          </a:p>
        </p:txBody>
      </p:sp>
    </p:spTree>
    <p:extLst>
      <p:ext uri="{BB962C8B-B14F-4D97-AF65-F5344CB8AC3E}">
        <p14:creationId xmlns:p14="http://schemas.microsoft.com/office/powerpoint/2010/main" val="135426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51" y="759063"/>
            <a:ext cx="10573626" cy="957769"/>
          </a:xfrm>
        </p:spPr>
        <p:txBody>
          <a:bodyPr/>
          <a:lstStyle/>
          <a:p>
            <a:r>
              <a:rPr lang="en-US" dirty="0"/>
              <a:t>Data Flow Diagram and Entity Relationship Diagram(ERD)</a:t>
            </a:r>
          </a:p>
        </p:txBody>
      </p:sp>
      <p:sp>
        <p:nvSpPr>
          <p:cNvPr id="8" name="Rectangle 6"/>
          <p:cNvSpPr>
            <a:spLocks noChangeArrowheads="1"/>
          </p:cNvSpPr>
          <p:nvPr/>
        </p:nvSpPr>
        <p:spPr bwMode="auto">
          <a:xfrm>
            <a:off x="2369127" y="23137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3"/>
          <a:stretch>
            <a:fillRect/>
          </a:stretch>
        </p:blipFill>
        <p:spPr>
          <a:xfrm>
            <a:off x="108481" y="2089604"/>
            <a:ext cx="5834983" cy="4087262"/>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1332130583"/>
              </p:ext>
            </p:extLst>
          </p:nvPr>
        </p:nvGraphicFramePr>
        <p:xfrm>
          <a:off x="5850825" y="2089604"/>
          <a:ext cx="6341175" cy="4515294"/>
        </p:xfrm>
        <a:graphic>
          <a:graphicData uri="http://schemas.openxmlformats.org/presentationml/2006/ole">
            <mc:AlternateContent xmlns:mc="http://schemas.openxmlformats.org/markup-compatibility/2006">
              <mc:Choice xmlns:v="urn:schemas-microsoft-com:vml" Requires="v">
                <p:oleObj spid="_x0000_s2099" r:id="rId4" imgW="12763500" imgH="11557000" progId="Visio.Drawing.15">
                  <p:embed/>
                </p:oleObj>
              </mc:Choice>
              <mc:Fallback>
                <p:oleObj r:id="rId4" imgW="12763500" imgH="11557000" progId="Visio.Drawing.15">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0825" y="2089604"/>
                        <a:ext cx="6341175" cy="4515294"/>
                      </a:xfrm>
                      <a:prstGeom prst="rect">
                        <a:avLst/>
                      </a:prstGeom>
                      <a:noFill/>
                    </p:spPr>
                  </p:pic>
                </p:oleObj>
              </mc:Fallback>
            </mc:AlternateContent>
          </a:graphicData>
        </a:graphic>
      </p:graphicFrame>
    </p:spTree>
    <p:extLst>
      <p:ext uri="{BB962C8B-B14F-4D97-AF65-F5344CB8AC3E}">
        <p14:creationId xmlns:p14="http://schemas.microsoft.com/office/powerpoint/2010/main" val="16134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174" y="2286000"/>
            <a:ext cx="12096826" cy="4572000"/>
          </a:xfrm>
        </p:spPr>
        <p:txBody>
          <a:bodyPr>
            <a:normAutofit fontScale="77500" lnSpcReduction="20000"/>
          </a:bodyPr>
          <a:lstStyle/>
          <a:p>
            <a:pPr marL="0" indent="0">
              <a:buNone/>
            </a:pPr>
            <a:r>
              <a:rPr lang="en-US" b="1" dirty="0"/>
              <a:t>Output:</a:t>
            </a:r>
            <a:endParaRPr lang="en-US" dirty="0"/>
          </a:p>
          <a:p>
            <a:r>
              <a:rPr lang="en-US" dirty="0"/>
              <a:t>Client requests, driver information (for riders and company), rider information(for drivers), Estimated pick up and drop off time, Total payout breakdown. </a:t>
            </a:r>
          </a:p>
          <a:p>
            <a:pPr marL="0" indent="0">
              <a:buNone/>
            </a:pPr>
            <a:r>
              <a:rPr lang="en-US" b="1" dirty="0"/>
              <a:t>Inputs</a:t>
            </a:r>
          </a:p>
          <a:p>
            <a:pPr lvl="0"/>
            <a:r>
              <a:rPr lang="en-US" dirty="0"/>
              <a:t>Riders and Driver can setup account, with an email and password on the App, Rider can create new reservation through app, Update and change existing reservation, Payment options (gift cards, credit cards, </a:t>
            </a:r>
            <a:r>
              <a:rPr lang="en-US" dirty="0" err="1"/>
              <a:t>etc</a:t>
            </a:r>
            <a:r>
              <a:rPr lang="en-US" dirty="0"/>
              <a:t>), Rider can store favorite pick up/drop off locations </a:t>
            </a:r>
          </a:p>
          <a:p>
            <a:pPr marL="0" indent="0">
              <a:buNone/>
            </a:pPr>
            <a:r>
              <a:rPr lang="en-US" b="1" dirty="0"/>
              <a:t>Processes</a:t>
            </a:r>
          </a:p>
          <a:p>
            <a:pPr lvl="0"/>
            <a:r>
              <a:rPr lang="en-US" dirty="0"/>
              <a:t>Java for Android platform and Swift for iOS, MS SQL for databases, Reservation will be made through app portal will update and store information for each ride. </a:t>
            </a:r>
          </a:p>
          <a:p>
            <a:pPr marL="0" indent="0">
              <a:buNone/>
            </a:pPr>
            <a:r>
              <a:rPr lang="en-US" b="1" dirty="0"/>
              <a:t>Performance</a:t>
            </a:r>
          </a:p>
          <a:p>
            <a:r>
              <a:rPr lang="en-US" dirty="0"/>
              <a:t>This app will allow many riders to simultaneously request pick and drop, drivers will have small to no downtime, Proficiency and Availability will create reliable service for riders and drivers. </a:t>
            </a:r>
          </a:p>
          <a:p>
            <a:pPr marL="0" indent="0">
              <a:buNone/>
            </a:pPr>
            <a:r>
              <a:rPr lang="en-US" b="1" dirty="0"/>
              <a:t>Control</a:t>
            </a:r>
          </a:p>
          <a:p>
            <a:r>
              <a:rPr lang="en-US" dirty="0"/>
              <a:t>Riders and drivers will have unique user ID and password linked to their personal email address.  Email addresses will be validated on account creation.  All traffic will be transmitted through SSL for encryption. This will ensure any data passed between the webserver and the client device will remain secure.  SSL is the industry standard for protection in online transactions.  Rider credit card information will be stored by the database or in the user accounts, and will require pin to order ride. May have option to disable the pin. </a:t>
            </a:r>
          </a:p>
          <a:p>
            <a:pPr lvl="0"/>
            <a:endParaRPr lang="en-US" dirty="0"/>
          </a:p>
          <a:p>
            <a:endParaRPr lang="en-US" dirty="0"/>
          </a:p>
        </p:txBody>
      </p:sp>
      <p:sp>
        <p:nvSpPr>
          <p:cNvPr id="6" name="Title 5"/>
          <p:cNvSpPr>
            <a:spLocks noGrp="1"/>
          </p:cNvSpPr>
          <p:nvPr>
            <p:ph type="title"/>
          </p:nvPr>
        </p:nvSpPr>
        <p:spPr>
          <a:xfrm>
            <a:off x="1154954" y="973668"/>
            <a:ext cx="8761413" cy="463246"/>
          </a:xfrm>
        </p:spPr>
        <p:txBody>
          <a:bodyPr/>
          <a:lstStyle/>
          <a:p>
            <a:r>
              <a:rPr lang="en-US" dirty="0"/>
              <a:t>Process Requirements</a:t>
            </a:r>
          </a:p>
        </p:txBody>
      </p:sp>
    </p:spTree>
    <p:extLst>
      <p:ext uri="{BB962C8B-B14F-4D97-AF65-F5344CB8AC3E}">
        <p14:creationId xmlns:p14="http://schemas.microsoft.com/office/powerpoint/2010/main" val="6293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 calcmode="lin" valueType="num">
                                      <p:cBhvr additive="base">
                                        <p:cTn id="6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86</TotalTime>
  <Words>1594</Words>
  <Application>Microsoft Office PowerPoint</Application>
  <PresentationFormat>Widescreen</PresentationFormat>
  <Paragraphs>318</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 3</vt:lpstr>
      <vt:lpstr>Ion Boardroom</vt:lpstr>
      <vt:lpstr>Microsoft Visio Drawing</vt:lpstr>
      <vt:lpstr>Lindy’s Taxi App Capstone</vt:lpstr>
      <vt:lpstr>   Planning </vt:lpstr>
      <vt:lpstr>Problem Statement</vt:lpstr>
      <vt:lpstr>Business Case</vt:lpstr>
      <vt:lpstr>Project Plan</vt:lpstr>
      <vt:lpstr>   Analysis </vt:lpstr>
      <vt:lpstr>Data Requirements</vt:lpstr>
      <vt:lpstr>Data Flow Diagram and Entity Relationship Diagram(ERD)</vt:lpstr>
      <vt:lpstr>Process Requirements</vt:lpstr>
      <vt:lpstr>   Design </vt:lpstr>
      <vt:lpstr>Total Cost of Ownership(TCO)</vt:lpstr>
      <vt:lpstr>Decision Matrix</vt:lpstr>
      <vt:lpstr>   Implementation </vt:lpstr>
      <vt:lpstr>Implementation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Lindy’s Taxi App Capstone</dc:title>
  <dc:creator>faiq khan</dc:creator>
  <cp:lastModifiedBy>Tariq Ali</cp:lastModifiedBy>
  <cp:revision>55</cp:revision>
  <dcterms:created xsi:type="dcterms:W3CDTF">2017-05-09T01:46:45Z</dcterms:created>
  <dcterms:modified xsi:type="dcterms:W3CDTF">2017-05-09T13:07:37Z</dcterms:modified>
</cp:coreProperties>
</file>