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9" r:id="rId6"/>
    <p:sldId id="276" r:id="rId7"/>
    <p:sldId id="260" r:id="rId8"/>
    <p:sldId id="261" r:id="rId9"/>
    <p:sldId id="262" r:id="rId10"/>
    <p:sldId id="265" r:id="rId11"/>
    <p:sldId id="266" r:id="rId12"/>
    <p:sldId id="267" r:id="rId13"/>
    <p:sldId id="268" r:id="rId14"/>
    <p:sldId id="269" r:id="rId15"/>
    <p:sldId id="270" r:id="rId16"/>
    <p:sldId id="263" r:id="rId17"/>
    <p:sldId id="271" r:id="rId18"/>
    <p:sldId id="272" r:id="rId19"/>
    <p:sldId id="273" r:id="rId20"/>
    <p:sldId id="274" r:id="rId21"/>
    <p:sldId id="277" r:id="rId22"/>
    <p:sldId id="280" r:id="rId23"/>
    <p:sldId id="264" r:id="rId24"/>
    <p:sldId id="281"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1/7/2023</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F3075A-B3CA-4308-8288-4AA3FDE33D80}"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674B8D-FEEF-4ACC-AE11-BD533592BCDC}"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26006-7E0B-4944-9FC8-8FFECA54B11C}"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5A3413-B80B-4905-8668-7292F4C8B0D5}"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019662-C6A4-45F9-A235-129F0C1DEF43}" type="datetimeFigureOut">
              <a:rPr lang="en-US" dirty="0"/>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9BB764-976A-4040-BDCA-252C91CEE939}" type="datetimeFigureOut">
              <a:rPr lang="en-US" dirty="0"/>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1490F-3E6A-4544-9694-22B6007FE3C6}"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829323-6A73-409C-86A6-9EAF0F851121}"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40176-F1D3-49EC-82F4-0915A3AC4184}"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1/7/2023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A73F-4827-CDE0-E9AF-BD02C9324367}"/>
              </a:ext>
            </a:extLst>
          </p:cNvPr>
          <p:cNvSpPr>
            <a:spLocks noGrp="1"/>
          </p:cNvSpPr>
          <p:nvPr>
            <p:ph type="ctrTitle"/>
          </p:nvPr>
        </p:nvSpPr>
        <p:spPr/>
        <p:txBody>
          <a:bodyPr>
            <a:normAutofit fontScale="90000"/>
          </a:bodyPr>
          <a:lstStyle/>
          <a:p>
            <a:r>
              <a:rPr lang="en-US" b="1" dirty="0"/>
              <a:t>Learning to Optimize Neural Nets</a:t>
            </a:r>
          </a:p>
        </p:txBody>
      </p:sp>
    </p:spTree>
    <p:extLst>
      <p:ext uri="{BB962C8B-B14F-4D97-AF65-F5344CB8AC3E}">
        <p14:creationId xmlns:p14="http://schemas.microsoft.com/office/powerpoint/2010/main" val="104486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50362-40F2-4DA0-8116-25BE9C5FCCDC}"/>
              </a:ext>
            </a:extLst>
          </p:cNvPr>
          <p:cNvSpPr>
            <a:spLocks noGrp="1"/>
          </p:cNvSpPr>
          <p:nvPr>
            <p:ph sz="quarter" idx="13"/>
          </p:nvPr>
        </p:nvSpPr>
        <p:spPr>
          <a:xfrm>
            <a:off x="685800" y="506028"/>
            <a:ext cx="10394707" cy="4868558"/>
          </a:xfrm>
        </p:spPr>
        <p:txBody>
          <a:bodyPr/>
          <a:lstStyle/>
          <a:p>
            <a:r>
              <a:rPr lang="en-US" b="1" dirty="0"/>
              <a:t>For computing stochastic gradients and objective values, we used a time horizon of 400 iterations and a mini-batch size of 64. The optimization algorithm is evaluated based on its ability to generalize to previously unseen objective functions, which correspond to the problems of training neural nets on various tasks/datasets.</a:t>
            </a:r>
          </a:p>
          <a:p>
            <a:r>
              <a:rPr lang="en-US" b="1" dirty="0"/>
              <a:t>The learned optimization algorithm is evaluated on three datasets: the Toronto Faces Dataset (TFD), CIFAR-10, and CIFAR-100.</a:t>
            </a:r>
          </a:p>
          <a:p>
            <a:r>
              <a:rPr lang="en-US" b="1" dirty="0"/>
              <a:t>These datasets were chosen because they differ greatly from MNIST and each other: TFD has 3300 grayscale images with little variation and seven different categories, whereas CIFAR-100 has 50,000 color images with varying appearance and 100 different categories.</a:t>
            </a:r>
          </a:p>
        </p:txBody>
      </p:sp>
    </p:spTree>
    <p:extLst>
      <p:ext uri="{BB962C8B-B14F-4D97-AF65-F5344CB8AC3E}">
        <p14:creationId xmlns:p14="http://schemas.microsoft.com/office/powerpoint/2010/main" val="43966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B31E2-7789-0C58-9055-11CEE8697069}"/>
              </a:ext>
            </a:extLst>
          </p:cNvPr>
          <p:cNvSpPr>
            <a:spLocks noGrp="1"/>
          </p:cNvSpPr>
          <p:nvPr>
            <p:ph sz="quarter" idx="13"/>
          </p:nvPr>
        </p:nvSpPr>
        <p:spPr>
          <a:xfrm>
            <a:off x="685800" y="523784"/>
            <a:ext cx="10394707" cy="4850802"/>
          </a:xfrm>
        </p:spPr>
        <p:txBody>
          <a:bodyPr/>
          <a:lstStyle/>
          <a:p>
            <a:r>
              <a:rPr lang="en-US" b="1" dirty="0"/>
              <a:t>The training objective function is used to tune all algorithms.</a:t>
            </a:r>
          </a:p>
          <a:p>
            <a:r>
              <a:rPr lang="en-US" b="1" dirty="0"/>
              <a:t>This entails selecting the best hyperparameters for hand-engineered algorithms and meta-training on the objective function for learned algorithms. We compare stochastic gradient descent, momentum, conjugate gradient, L-BFGS, ADAM, </a:t>
            </a:r>
            <a:r>
              <a:rPr lang="en-US" b="1" dirty="0" err="1"/>
              <a:t>AdaGrad</a:t>
            </a:r>
            <a:r>
              <a:rPr lang="en-US" b="1" dirty="0"/>
              <a:t>, and RMSprop to seven hand-engineered algorithms.</a:t>
            </a:r>
          </a:p>
          <a:p>
            <a:r>
              <a:rPr lang="en-US" b="1" dirty="0"/>
              <a:t>Furthermore, we compare to an optimization algorithm meta-trained on the same training objective function (training two-layer neural net on randomly projected and normalized MNIST) using the method described in (</a:t>
            </a:r>
            <a:r>
              <a:rPr lang="en-US" b="1" dirty="0" err="1"/>
              <a:t>Andrychowicz</a:t>
            </a:r>
            <a:r>
              <a:rPr lang="en-US" b="1" dirty="0"/>
              <a:t> et al., 2016) under the same conditions (a time horizon of 400 iterations and a mini-batch size of 64).</a:t>
            </a:r>
          </a:p>
        </p:txBody>
      </p:sp>
    </p:spTree>
    <p:extLst>
      <p:ext uri="{BB962C8B-B14F-4D97-AF65-F5344CB8AC3E}">
        <p14:creationId xmlns:p14="http://schemas.microsoft.com/office/powerpoint/2010/main" val="319029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2DED8-CF3D-C081-D463-3FBC4B9F17D2}"/>
              </a:ext>
            </a:extLst>
          </p:cNvPr>
          <p:cNvSpPr>
            <a:spLocks noGrp="1"/>
          </p:cNvSpPr>
          <p:nvPr>
            <p:ph sz="quarter" idx="13"/>
          </p:nvPr>
        </p:nvSpPr>
        <p:spPr>
          <a:xfrm>
            <a:off x="685800" y="577050"/>
            <a:ext cx="10394707" cy="4797536"/>
          </a:xfrm>
        </p:spPr>
        <p:txBody>
          <a:bodyPr>
            <a:normAutofit fontScale="77500" lnSpcReduction="20000"/>
          </a:bodyPr>
          <a:lstStyle/>
          <a:p>
            <a:r>
              <a:rPr lang="en-US" b="1" dirty="0"/>
              <a:t>We start by analyzing how different optimization techniques perform when used with goal functions that are similar.</a:t>
            </a:r>
          </a:p>
          <a:p>
            <a:r>
              <a:rPr lang="en-US" b="1" dirty="0"/>
              <a:t>The optimization issues taken into account are those related to training neural networks with the same number of input and hidden units (48 and 48) as those employed during meta-training.</a:t>
            </a:r>
          </a:p>
          <a:p>
            <a:r>
              <a:rPr lang="en-US" b="1" dirty="0"/>
              <a:t>The number of categories in each dataset affects the number of output units.</a:t>
            </a:r>
          </a:p>
          <a:p>
            <a:r>
              <a:rPr lang="en-US" b="1" dirty="0"/>
              <a:t>The mini-batch size that we employ is the same as that utilized for meta-training. Predicted Step Descent, the optimization algorithm meta-trained with our technique, reliably descends to the optimum the quickest across all datasets.</a:t>
            </a:r>
          </a:p>
          <a:p>
            <a:r>
              <a:rPr lang="en-US" b="1" dirty="0"/>
              <a:t>Other algorithms, however, are less reliable, and their relative standing fluctuates depending on the dataset.</a:t>
            </a:r>
          </a:p>
          <a:p>
            <a:r>
              <a:rPr lang="en-US" b="1" dirty="0"/>
              <a:t>This shows that despite training on just one objective function, which is connected to a very particular data distribution that defines MNIST, Predicted Step Descent has developed the ability to be resilient to changes in the data distributions.</a:t>
            </a:r>
          </a:p>
          <a:p>
            <a:r>
              <a:rPr lang="en-US" b="1" dirty="0"/>
              <a:t>It's also noteworthy that, despite the algorithm's meta-training and strong performance on CIFAR, it fails to achieve the optimum on TFD.</a:t>
            </a:r>
          </a:p>
          <a:p>
            <a:endParaRPr lang="en-US" b="1" dirty="0"/>
          </a:p>
        </p:txBody>
      </p:sp>
    </p:spTree>
    <p:extLst>
      <p:ext uri="{BB962C8B-B14F-4D97-AF65-F5344CB8AC3E}">
        <p14:creationId xmlns:p14="http://schemas.microsoft.com/office/powerpoint/2010/main" val="380378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E03C1-EB41-F01F-D329-8D6E568606C9}"/>
              </a:ext>
            </a:extLst>
          </p:cNvPr>
          <p:cNvSpPr>
            <a:spLocks noGrp="1"/>
          </p:cNvSpPr>
          <p:nvPr>
            <p:ph sz="quarter" idx="13"/>
          </p:nvPr>
        </p:nvSpPr>
        <p:spPr>
          <a:xfrm>
            <a:off x="685800" y="568172"/>
            <a:ext cx="10394707" cy="4806414"/>
          </a:xfrm>
        </p:spPr>
        <p:txBody>
          <a:bodyPr>
            <a:normAutofit/>
          </a:bodyPr>
          <a:lstStyle/>
          <a:p>
            <a:r>
              <a:rPr lang="en-US" b="1" dirty="0"/>
              <a:t>Next, we modify the neural network's architecture to investigate if Predicted Step Descent generalizes to the modified architecture.</a:t>
            </a:r>
          </a:p>
          <a:p>
            <a:r>
              <a:rPr lang="en-US" b="1" dirty="0"/>
              <a:t>We increase the input units to 100 and the hidden units to 200, which results in an approximately 8-fold increase in the number of parameters.</a:t>
            </a:r>
          </a:p>
          <a:p>
            <a:r>
              <a:rPr lang="en-US" b="1" dirty="0"/>
              <a:t>Despite not having been trained to optimize neural nets of this architecture, Predicted Step Descent consistently beats competing algorithms on each dataset.</a:t>
            </a:r>
          </a:p>
          <a:p>
            <a:r>
              <a:rPr lang="en-US" b="1" dirty="0"/>
              <a:t>Intriguingly, it first showed some oscillation on TFD and CIFAR-10, but recovered rapidly and passed other methods, resembling a phenomena observed for low-dimensional optimization problems. This shows that it has mastered the ability to recognize when it is underperforming and knows how to adjust course accordingly.</a:t>
            </a:r>
          </a:p>
        </p:txBody>
      </p:sp>
    </p:spTree>
    <p:extLst>
      <p:ext uri="{BB962C8B-B14F-4D97-AF65-F5344CB8AC3E}">
        <p14:creationId xmlns:p14="http://schemas.microsoft.com/office/powerpoint/2010/main" val="102746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F3464-7208-A106-3F71-BB5375CA9BA6}"/>
              </a:ext>
            </a:extLst>
          </p:cNvPr>
          <p:cNvSpPr>
            <a:spLocks noGrp="1"/>
          </p:cNvSpPr>
          <p:nvPr>
            <p:ph sz="quarter" idx="13"/>
          </p:nvPr>
        </p:nvSpPr>
        <p:spPr>
          <a:xfrm>
            <a:off x="685800" y="577050"/>
            <a:ext cx="10394707" cy="4797536"/>
          </a:xfrm>
        </p:spPr>
        <p:txBody>
          <a:bodyPr>
            <a:normAutofit lnSpcReduction="10000"/>
          </a:bodyPr>
          <a:lstStyle/>
          <a:p>
            <a:r>
              <a:rPr lang="en-US" b="1" dirty="0"/>
              <a:t>Now, we look at how resistant Predicted Step Descent is to gradient stochasticity.</a:t>
            </a:r>
          </a:p>
          <a:p>
            <a:r>
              <a:rPr lang="en-US" b="1" dirty="0"/>
              <a:t>In order to do this, we examine how well it performs when the mini-batch size is decreased from 64 to 10 on the original architecture with 48 input and hidden units as well as the expanded architecture with 100 input units and 200 hidden units.</a:t>
            </a:r>
          </a:p>
          <a:p>
            <a:r>
              <a:rPr lang="en-US" b="1" dirty="0"/>
              <a:t>Predicted Step Descent still outperforms every other algorithm on the original architecture and manages the extra stochasticity very well.</a:t>
            </a:r>
          </a:p>
          <a:p>
            <a:r>
              <a:rPr lang="en-US" b="1" dirty="0"/>
              <a:t>Conjugate gradient, on the other hand, and L2LBGDBGD, to a lesser extent, struggled to deal with the increased stochasticity on TFD and CIFAR-10. Both diverged in the first situation, whereas both were making slow progress toward the ideal in the second.</a:t>
            </a:r>
          </a:p>
        </p:txBody>
      </p:sp>
    </p:spTree>
    <p:extLst>
      <p:ext uri="{BB962C8B-B14F-4D97-AF65-F5344CB8AC3E}">
        <p14:creationId xmlns:p14="http://schemas.microsoft.com/office/powerpoint/2010/main" val="54977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44D2F-DEFC-11E2-5596-83C7E64459AB}"/>
              </a:ext>
            </a:extLst>
          </p:cNvPr>
          <p:cNvSpPr>
            <a:spLocks noGrp="1"/>
          </p:cNvSpPr>
          <p:nvPr>
            <p:ph sz="quarter" idx="13"/>
          </p:nvPr>
        </p:nvSpPr>
        <p:spPr>
          <a:xfrm>
            <a:off x="685800" y="630316"/>
            <a:ext cx="10394707" cy="4744270"/>
          </a:xfrm>
        </p:spPr>
        <p:txBody>
          <a:bodyPr/>
          <a:lstStyle/>
          <a:p>
            <a:r>
              <a:rPr lang="en-US" b="1" dirty="0"/>
              <a:t>Predicted Step Descent had some substantial oscillations on TFD and CIFAR-10 on the expanded architecture, but it still managed to outperform all other algorithms in terms of objective value.</a:t>
            </a:r>
          </a:p>
          <a:p>
            <a:r>
              <a:rPr lang="en-US" b="1" dirty="0"/>
              <a:t>The oscillations of many hand-engineered algorithms were also substantially larger than before, indicating that the optimization problems are fundamentally more difficult.</a:t>
            </a:r>
          </a:p>
          <a:p>
            <a:r>
              <a:rPr lang="en-US" b="1" dirty="0"/>
              <a:t>L2LBGDBGD diverged on these two datasets rather fast.</a:t>
            </a:r>
          </a:p>
          <a:p>
            <a:r>
              <a:rPr lang="en-US" b="1" dirty="0"/>
              <a:t>Finally, we attempt doubling the number of iterations and find that Predicted Step Descent continues to behave properly even after being trained over a time horizon of 400 iterations.</a:t>
            </a:r>
          </a:p>
        </p:txBody>
      </p:sp>
    </p:spTree>
    <p:extLst>
      <p:ext uri="{BB962C8B-B14F-4D97-AF65-F5344CB8AC3E}">
        <p14:creationId xmlns:p14="http://schemas.microsoft.com/office/powerpoint/2010/main" val="282950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FEB8-8E2B-2AFF-BA66-B38ADF667E54}"/>
              </a:ext>
            </a:extLst>
          </p:cNvPr>
          <p:cNvSpPr>
            <a:spLocks noGrp="1"/>
          </p:cNvSpPr>
          <p:nvPr>
            <p:ph type="title"/>
          </p:nvPr>
        </p:nvSpPr>
        <p:spPr>
          <a:xfrm>
            <a:off x="700597" y="579268"/>
            <a:ext cx="10396882" cy="1151965"/>
          </a:xfrm>
        </p:spPr>
        <p:txBody>
          <a:bodyPr>
            <a:noAutofit/>
          </a:bodyPr>
          <a:lstStyle/>
          <a:p>
            <a:r>
              <a:rPr lang="en-US" sz="2800" b="1" dirty="0"/>
              <a:t>1.5 the result plots generated from the software built by the candidate, and the plots in the original paper</a:t>
            </a:r>
          </a:p>
        </p:txBody>
      </p:sp>
      <p:pic>
        <p:nvPicPr>
          <p:cNvPr id="5" name="Content Placeholder 4">
            <a:extLst>
              <a:ext uri="{FF2B5EF4-FFF2-40B4-BE49-F238E27FC236}">
                <a16:creationId xmlns:a16="http://schemas.microsoft.com/office/drawing/2014/main" id="{446C2B77-1AC7-9678-E3B5-D4F393502602}"/>
              </a:ext>
            </a:extLst>
          </p:cNvPr>
          <p:cNvPicPr>
            <a:picLocks noGrp="1" noChangeAspect="1"/>
          </p:cNvPicPr>
          <p:nvPr>
            <p:ph sz="quarter" idx="13"/>
          </p:nvPr>
        </p:nvPicPr>
        <p:blipFill>
          <a:blip r:embed="rId2"/>
          <a:stretch>
            <a:fillRect/>
          </a:stretch>
        </p:blipFill>
        <p:spPr>
          <a:xfrm>
            <a:off x="1700054" y="2125609"/>
            <a:ext cx="8397968" cy="2179509"/>
          </a:xfrm>
        </p:spPr>
      </p:pic>
      <p:sp>
        <p:nvSpPr>
          <p:cNvPr id="7" name="TextBox 6">
            <a:extLst>
              <a:ext uri="{FF2B5EF4-FFF2-40B4-BE49-F238E27FC236}">
                <a16:creationId xmlns:a16="http://schemas.microsoft.com/office/drawing/2014/main" id="{D56427EE-A077-3359-E27B-66414D8A6A4B}"/>
              </a:ext>
            </a:extLst>
          </p:cNvPr>
          <p:cNvSpPr txBox="1"/>
          <p:nvPr/>
        </p:nvSpPr>
        <p:spPr>
          <a:xfrm>
            <a:off x="685801" y="4305118"/>
            <a:ext cx="10150527" cy="923330"/>
          </a:xfrm>
          <a:prstGeom prst="rect">
            <a:avLst/>
          </a:prstGeom>
          <a:noFill/>
        </p:spPr>
        <p:txBody>
          <a:bodyPr wrap="square">
            <a:spAutoFit/>
          </a:bodyPr>
          <a:lstStyle/>
          <a:p>
            <a:pPr algn="l"/>
            <a:r>
              <a:rPr lang="en-US" sz="1800" b="1" i="0" u="none" strike="noStrike" baseline="0" dirty="0">
                <a:latin typeface="NimbusRomNo9L-Regu"/>
              </a:rPr>
              <a:t>Above figure shows, Comparison of the various hand-engineered and learned algorithms on training neural nets with 48 input and hidden units on (a) TFD, (b) CIFAR-10 and (c) CIFAR-100 with mini-batches of size 64. The vertical axis is the true objective value and the horizontal axis represents the iteration.</a:t>
            </a:r>
            <a:endParaRPr lang="en-US" b="1" dirty="0"/>
          </a:p>
        </p:txBody>
      </p:sp>
      <p:sp>
        <p:nvSpPr>
          <p:cNvPr id="4" name="TextBox 3">
            <a:extLst>
              <a:ext uri="{FF2B5EF4-FFF2-40B4-BE49-F238E27FC236}">
                <a16:creationId xmlns:a16="http://schemas.microsoft.com/office/drawing/2014/main" id="{EB52BDCB-4DF7-81A9-0AB4-A6113B52E165}"/>
              </a:ext>
            </a:extLst>
          </p:cNvPr>
          <p:cNvSpPr txBox="1"/>
          <p:nvPr/>
        </p:nvSpPr>
        <p:spPr>
          <a:xfrm>
            <a:off x="963228" y="1706246"/>
            <a:ext cx="6134470" cy="369332"/>
          </a:xfrm>
          <a:prstGeom prst="rect">
            <a:avLst/>
          </a:prstGeom>
          <a:noFill/>
        </p:spPr>
        <p:txBody>
          <a:bodyPr wrap="square">
            <a:spAutoFit/>
          </a:bodyPr>
          <a:lstStyle/>
          <a:p>
            <a:r>
              <a:rPr lang="en-US" sz="1800" b="1" dirty="0"/>
              <a:t>1.5.1 The plots in the original paper</a:t>
            </a:r>
            <a:endParaRPr lang="en-US" dirty="0"/>
          </a:p>
        </p:txBody>
      </p:sp>
    </p:spTree>
    <p:extLst>
      <p:ext uri="{BB962C8B-B14F-4D97-AF65-F5344CB8AC3E}">
        <p14:creationId xmlns:p14="http://schemas.microsoft.com/office/powerpoint/2010/main" val="353478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62F30A-5CD4-BAF5-3F1A-D6B07E6E6265}"/>
              </a:ext>
            </a:extLst>
          </p:cNvPr>
          <p:cNvPicPr>
            <a:picLocks noChangeAspect="1"/>
          </p:cNvPicPr>
          <p:nvPr/>
        </p:nvPicPr>
        <p:blipFill>
          <a:blip r:embed="rId2"/>
          <a:stretch>
            <a:fillRect/>
          </a:stretch>
        </p:blipFill>
        <p:spPr>
          <a:xfrm>
            <a:off x="1056132" y="831879"/>
            <a:ext cx="10079736" cy="2597121"/>
          </a:xfrm>
          <a:prstGeom prst="rect">
            <a:avLst/>
          </a:prstGeom>
        </p:spPr>
      </p:pic>
      <p:sp>
        <p:nvSpPr>
          <p:cNvPr id="5" name="TextBox 4">
            <a:extLst>
              <a:ext uri="{FF2B5EF4-FFF2-40B4-BE49-F238E27FC236}">
                <a16:creationId xmlns:a16="http://schemas.microsoft.com/office/drawing/2014/main" id="{9623F40B-4318-1358-7068-EC8375E7EF40}"/>
              </a:ext>
            </a:extLst>
          </p:cNvPr>
          <p:cNvSpPr txBox="1"/>
          <p:nvPr/>
        </p:nvSpPr>
        <p:spPr>
          <a:xfrm>
            <a:off x="738326" y="3928319"/>
            <a:ext cx="10715347" cy="923330"/>
          </a:xfrm>
          <a:prstGeom prst="rect">
            <a:avLst/>
          </a:prstGeom>
          <a:noFill/>
        </p:spPr>
        <p:txBody>
          <a:bodyPr wrap="square">
            <a:spAutoFit/>
          </a:bodyPr>
          <a:lstStyle/>
          <a:p>
            <a:pPr algn="l"/>
            <a:r>
              <a:rPr lang="en-US" sz="1800" b="1" i="0" u="none" strike="noStrike" baseline="0" dirty="0">
                <a:latin typeface="NimbusRomNo9L-Regu"/>
              </a:rPr>
              <a:t>Above figure shows, Comparison of the various hand-engineered and learned algorithms on training neural nets with 100 input units and 200 hidden units on (a) TFD, (b) CIFAR-10 and (c) CIFAR-100 with mini-batches of size 64. The vertical axis is the true objective value and the horizontal axis represents the iteration</a:t>
            </a:r>
            <a:endParaRPr lang="en-US" b="1" dirty="0"/>
          </a:p>
        </p:txBody>
      </p:sp>
    </p:spTree>
    <p:extLst>
      <p:ext uri="{BB962C8B-B14F-4D97-AF65-F5344CB8AC3E}">
        <p14:creationId xmlns:p14="http://schemas.microsoft.com/office/powerpoint/2010/main" val="256635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45F2DB-682A-370A-95A1-BF9D462D95C3}"/>
              </a:ext>
            </a:extLst>
          </p:cNvPr>
          <p:cNvPicPr>
            <a:picLocks noChangeAspect="1"/>
          </p:cNvPicPr>
          <p:nvPr/>
        </p:nvPicPr>
        <p:blipFill>
          <a:blip r:embed="rId2"/>
          <a:stretch>
            <a:fillRect/>
          </a:stretch>
        </p:blipFill>
        <p:spPr>
          <a:xfrm>
            <a:off x="968451" y="1127465"/>
            <a:ext cx="10258841" cy="2689932"/>
          </a:xfrm>
          <a:prstGeom prst="rect">
            <a:avLst/>
          </a:prstGeom>
        </p:spPr>
      </p:pic>
      <p:sp>
        <p:nvSpPr>
          <p:cNvPr id="5" name="TextBox 4">
            <a:extLst>
              <a:ext uri="{FF2B5EF4-FFF2-40B4-BE49-F238E27FC236}">
                <a16:creationId xmlns:a16="http://schemas.microsoft.com/office/drawing/2014/main" id="{EBC3BDDA-EDA2-22F5-3BC4-ED4DEEDB61A3}"/>
              </a:ext>
            </a:extLst>
          </p:cNvPr>
          <p:cNvSpPr txBox="1"/>
          <p:nvPr/>
        </p:nvSpPr>
        <p:spPr>
          <a:xfrm>
            <a:off x="843379" y="4156969"/>
            <a:ext cx="10383913" cy="923330"/>
          </a:xfrm>
          <a:prstGeom prst="rect">
            <a:avLst/>
          </a:prstGeom>
          <a:noFill/>
        </p:spPr>
        <p:txBody>
          <a:bodyPr wrap="square">
            <a:spAutoFit/>
          </a:bodyPr>
          <a:lstStyle/>
          <a:p>
            <a:pPr algn="l"/>
            <a:r>
              <a:rPr lang="en-US" sz="1800" b="1" i="0" u="none" strike="noStrike" baseline="0" dirty="0">
                <a:latin typeface="NimbusRomNo9L-Regu"/>
              </a:rPr>
              <a:t>Above figure shows, Comparison of the various hand-engineered and learned algorithms on training neural nets with 48 input and hidden units on (a) TFD, (b) CIFAR-10 and (c) CIFAR-100 with mini-batches of size 10. </a:t>
            </a:r>
          </a:p>
          <a:p>
            <a:pPr algn="l"/>
            <a:r>
              <a:rPr lang="en-US" sz="1800" b="1" i="0" u="none" strike="noStrike" baseline="0" dirty="0">
                <a:latin typeface="NimbusRomNo9L-Regu"/>
              </a:rPr>
              <a:t>The vertical axis is the true objective value and the horizontal axis represents the iteration.</a:t>
            </a:r>
            <a:endParaRPr lang="en-US" b="1" dirty="0"/>
          </a:p>
        </p:txBody>
      </p:sp>
    </p:spTree>
    <p:extLst>
      <p:ext uri="{BB962C8B-B14F-4D97-AF65-F5344CB8AC3E}">
        <p14:creationId xmlns:p14="http://schemas.microsoft.com/office/powerpoint/2010/main" val="31398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D3934-F120-EFEB-3541-1FB207D6A73A}"/>
              </a:ext>
            </a:extLst>
          </p:cNvPr>
          <p:cNvPicPr>
            <a:picLocks noChangeAspect="1"/>
          </p:cNvPicPr>
          <p:nvPr/>
        </p:nvPicPr>
        <p:blipFill>
          <a:blip r:embed="rId2"/>
          <a:stretch>
            <a:fillRect/>
          </a:stretch>
        </p:blipFill>
        <p:spPr>
          <a:xfrm>
            <a:off x="1100057" y="714592"/>
            <a:ext cx="9893199" cy="2611447"/>
          </a:xfrm>
          <a:prstGeom prst="rect">
            <a:avLst/>
          </a:prstGeom>
        </p:spPr>
      </p:pic>
      <p:sp>
        <p:nvSpPr>
          <p:cNvPr id="5" name="TextBox 4">
            <a:extLst>
              <a:ext uri="{FF2B5EF4-FFF2-40B4-BE49-F238E27FC236}">
                <a16:creationId xmlns:a16="http://schemas.microsoft.com/office/drawing/2014/main" id="{FC864379-DCAC-FEF1-E477-40AFDFE19DFE}"/>
              </a:ext>
            </a:extLst>
          </p:cNvPr>
          <p:cNvSpPr txBox="1"/>
          <p:nvPr/>
        </p:nvSpPr>
        <p:spPr>
          <a:xfrm>
            <a:off x="636233" y="3718392"/>
            <a:ext cx="10919534" cy="923330"/>
          </a:xfrm>
          <a:prstGeom prst="rect">
            <a:avLst/>
          </a:prstGeom>
          <a:noFill/>
        </p:spPr>
        <p:txBody>
          <a:bodyPr wrap="square">
            <a:spAutoFit/>
          </a:bodyPr>
          <a:lstStyle/>
          <a:p>
            <a:pPr algn="l"/>
            <a:r>
              <a:rPr lang="en-US" sz="1800" b="1" i="0" u="none" strike="noStrike" baseline="0" dirty="0">
                <a:latin typeface="NimbusRomNo9L-Regu"/>
              </a:rPr>
              <a:t>Above figure shows, Comparison of the various hand-engineered and learned algorithms on training neural nets with 100 input units and 200 hidden units on (a) TFD, (b) CIFAR-10 and (c) CIFAR-100 with mini-batches of size 10. </a:t>
            </a:r>
          </a:p>
          <a:p>
            <a:pPr algn="l"/>
            <a:r>
              <a:rPr lang="en-US" sz="1800" b="1" i="0" u="none" strike="noStrike" baseline="0" dirty="0">
                <a:latin typeface="NimbusRomNo9L-Regu"/>
              </a:rPr>
              <a:t>The vertical axis is the true objective value and the horizontal axis represents the iteration.</a:t>
            </a:r>
            <a:endParaRPr lang="en-US" b="1" dirty="0"/>
          </a:p>
        </p:txBody>
      </p:sp>
    </p:spTree>
    <p:extLst>
      <p:ext uri="{BB962C8B-B14F-4D97-AF65-F5344CB8AC3E}">
        <p14:creationId xmlns:p14="http://schemas.microsoft.com/office/powerpoint/2010/main" val="156284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9656-43EB-5F46-7FBA-F0F296FFE14D}"/>
              </a:ext>
            </a:extLst>
          </p:cNvPr>
          <p:cNvSpPr>
            <a:spLocks noGrp="1"/>
          </p:cNvSpPr>
          <p:nvPr>
            <p:ph type="title"/>
          </p:nvPr>
        </p:nvSpPr>
        <p:spPr>
          <a:xfrm>
            <a:off x="685800" y="472650"/>
            <a:ext cx="10396882" cy="1151965"/>
          </a:xfrm>
        </p:spPr>
        <p:txBody>
          <a:bodyPr/>
          <a:lstStyle/>
          <a:p>
            <a:pPr algn="ctr"/>
            <a:r>
              <a:rPr lang="en-US" b="1" dirty="0"/>
              <a:t>Contents</a:t>
            </a:r>
          </a:p>
        </p:txBody>
      </p:sp>
      <p:sp>
        <p:nvSpPr>
          <p:cNvPr id="3" name="Content Placeholder 2">
            <a:extLst>
              <a:ext uri="{FF2B5EF4-FFF2-40B4-BE49-F238E27FC236}">
                <a16:creationId xmlns:a16="http://schemas.microsoft.com/office/drawing/2014/main" id="{CF277C85-8004-7B68-C1DA-3AE95AB79C1C}"/>
              </a:ext>
            </a:extLst>
          </p:cNvPr>
          <p:cNvSpPr>
            <a:spLocks noGrp="1"/>
          </p:cNvSpPr>
          <p:nvPr>
            <p:ph sz="quarter" idx="13"/>
          </p:nvPr>
        </p:nvSpPr>
        <p:spPr>
          <a:xfrm>
            <a:off x="685800" y="1624614"/>
            <a:ext cx="10394707" cy="3826275"/>
          </a:xfrm>
        </p:spPr>
        <p:txBody>
          <a:bodyPr>
            <a:normAutofit/>
          </a:bodyPr>
          <a:lstStyle/>
          <a:p>
            <a:r>
              <a:rPr lang="en-US" b="1" dirty="0"/>
              <a:t>(1.1) the methodology (the math)</a:t>
            </a:r>
          </a:p>
          <a:p>
            <a:r>
              <a:rPr lang="en-US" b="1" dirty="0"/>
              <a:t>(1.2) related works</a:t>
            </a:r>
          </a:p>
          <a:p>
            <a:r>
              <a:rPr lang="en-US" b="1" dirty="0"/>
              <a:t>(1.3) the algorithm</a:t>
            </a:r>
          </a:p>
          <a:p>
            <a:r>
              <a:rPr lang="en-US" b="1" dirty="0"/>
              <a:t>(1.4) the experiment</a:t>
            </a:r>
          </a:p>
          <a:p>
            <a:r>
              <a:rPr lang="en-US" b="1" dirty="0"/>
              <a:t>(1.5) the result plots generated from the software built by the candidate, and the plots in the original paper</a:t>
            </a:r>
          </a:p>
          <a:p>
            <a:r>
              <a:rPr lang="en-US" b="1" dirty="0"/>
              <a:t>(1.6) results discussion</a:t>
            </a:r>
          </a:p>
        </p:txBody>
      </p:sp>
    </p:spTree>
    <p:extLst>
      <p:ext uri="{BB962C8B-B14F-4D97-AF65-F5344CB8AC3E}">
        <p14:creationId xmlns:p14="http://schemas.microsoft.com/office/powerpoint/2010/main" val="265376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12333F-DE67-CE6E-1BD2-4E5BDA2048E1}"/>
              </a:ext>
            </a:extLst>
          </p:cNvPr>
          <p:cNvPicPr>
            <a:picLocks noChangeAspect="1"/>
          </p:cNvPicPr>
          <p:nvPr/>
        </p:nvPicPr>
        <p:blipFill>
          <a:blip r:embed="rId2"/>
          <a:stretch>
            <a:fillRect/>
          </a:stretch>
        </p:blipFill>
        <p:spPr>
          <a:xfrm>
            <a:off x="1022762" y="772238"/>
            <a:ext cx="10146476" cy="2656762"/>
          </a:xfrm>
          <a:prstGeom prst="rect">
            <a:avLst/>
          </a:prstGeom>
        </p:spPr>
      </p:pic>
      <p:sp>
        <p:nvSpPr>
          <p:cNvPr id="5" name="TextBox 4">
            <a:extLst>
              <a:ext uri="{FF2B5EF4-FFF2-40B4-BE49-F238E27FC236}">
                <a16:creationId xmlns:a16="http://schemas.microsoft.com/office/drawing/2014/main" id="{932E6C02-112F-3376-8B2D-003142873C4E}"/>
              </a:ext>
            </a:extLst>
          </p:cNvPr>
          <p:cNvSpPr txBox="1"/>
          <p:nvPr/>
        </p:nvSpPr>
        <p:spPr>
          <a:xfrm>
            <a:off x="338831" y="3837373"/>
            <a:ext cx="11514337" cy="1200329"/>
          </a:xfrm>
          <a:prstGeom prst="rect">
            <a:avLst/>
          </a:prstGeom>
          <a:noFill/>
        </p:spPr>
        <p:txBody>
          <a:bodyPr wrap="square">
            <a:spAutoFit/>
          </a:bodyPr>
          <a:lstStyle/>
          <a:p>
            <a:pPr algn="l"/>
            <a:r>
              <a:rPr lang="en-US" sz="1800" b="1" i="0" u="none" strike="noStrike" baseline="0" dirty="0">
                <a:latin typeface="NimbusRomNo9L-Regu"/>
              </a:rPr>
              <a:t>Above figure shows, Comparison of the various hand-engineered and learned algorithms on training neural nets with 100 input units and 200 hidden units on (a) TFD, (b) CIFAR-10 and (c) CIFAR-100 for 800 iterations with mini-batches of size 64. </a:t>
            </a:r>
          </a:p>
          <a:p>
            <a:pPr algn="l"/>
            <a:r>
              <a:rPr lang="en-US" sz="1800" b="1" i="0" u="none" strike="noStrike" baseline="0" dirty="0">
                <a:latin typeface="NimbusRomNo9L-Regu"/>
              </a:rPr>
              <a:t>The vertical axis is the true objective value and the horizontal axis represents the iteration.</a:t>
            </a:r>
            <a:endParaRPr lang="en-US" b="1" dirty="0"/>
          </a:p>
        </p:txBody>
      </p:sp>
    </p:spTree>
    <p:extLst>
      <p:ext uri="{BB962C8B-B14F-4D97-AF65-F5344CB8AC3E}">
        <p14:creationId xmlns:p14="http://schemas.microsoft.com/office/powerpoint/2010/main" val="423630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917BB-ABF6-B139-8549-21815013B50D}"/>
              </a:ext>
            </a:extLst>
          </p:cNvPr>
          <p:cNvSpPr txBox="1"/>
          <p:nvPr/>
        </p:nvSpPr>
        <p:spPr>
          <a:xfrm>
            <a:off x="590365" y="458070"/>
            <a:ext cx="8065363" cy="369332"/>
          </a:xfrm>
          <a:prstGeom prst="rect">
            <a:avLst/>
          </a:prstGeom>
          <a:noFill/>
        </p:spPr>
        <p:txBody>
          <a:bodyPr wrap="square">
            <a:spAutoFit/>
          </a:bodyPr>
          <a:lstStyle/>
          <a:p>
            <a:r>
              <a:rPr lang="en-US" sz="1800" b="1" dirty="0"/>
              <a:t>1.5.2 The result plots generated from the software built by the candidate</a:t>
            </a:r>
            <a:endParaRPr lang="en-US" dirty="0"/>
          </a:p>
        </p:txBody>
      </p:sp>
      <p:sp>
        <p:nvSpPr>
          <p:cNvPr id="7" name="TextBox 6">
            <a:extLst>
              <a:ext uri="{FF2B5EF4-FFF2-40B4-BE49-F238E27FC236}">
                <a16:creationId xmlns:a16="http://schemas.microsoft.com/office/drawing/2014/main" id="{B7C2ED92-BC29-1059-3D1C-EAD236F21C22}"/>
              </a:ext>
            </a:extLst>
          </p:cNvPr>
          <p:cNvSpPr txBox="1"/>
          <p:nvPr/>
        </p:nvSpPr>
        <p:spPr>
          <a:xfrm>
            <a:off x="452762" y="3874137"/>
            <a:ext cx="11052698" cy="646331"/>
          </a:xfrm>
          <a:prstGeom prst="rect">
            <a:avLst/>
          </a:prstGeom>
          <a:noFill/>
        </p:spPr>
        <p:txBody>
          <a:bodyPr wrap="square">
            <a:spAutoFit/>
          </a:bodyPr>
          <a:lstStyle/>
          <a:p>
            <a:r>
              <a:rPr lang="en-US" b="1" dirty="0">
                <a:solidFill>
                  <a:srgbClr val="000000"/>
                </a:solidFill>
                <a:latin typeface="Helvetica Neue"/>
              </a:rPr>
              <a:t>Above figure shows, Comparison of the various hand-engineered and learned algorithms on training neural nets </a:t>
            </a:r>
            <a:endParaRPr lang="en-US" b="1" dirty="0"/>
          </a:p>
        </p:txBody>
      </p:sp>
      <p:pic>
        <p:nvPicPr>
          <p:cNvPr id="4" name="Picture 3">
            <a:extLst>
              <a:ext uri="{FF2B5EF4-FFF2-40B4-BE49-F238E27FC236}">
                <a16:creationId xmlns:a16="http://schemas.microsoft.com/office/drawing/2014/main" id="{5FA82801-154E-C6BF-2E2B-21FA6B51F6DF}"/>
              </a:ext>
            </a:extLst>
          </p:cNvPr>
          <p:cNvPicPr>
            <a:picLocks noChangeAspect="1"/>
          </p:cNvPicPr>
          <p:nvPr/>
        </p:nvPicPr>
        <p:blipFill>
          <a:blip r:embed="rId2"/>
          <a:stretch>
            <a:fillRect/>
          </a:stretch>
        </p:blipFill>
        <p:spPr>
          <a:xfrm>
            <a:off x="3912681" y="827402"/>
            <a:ext cx="4366638" cy="2964437"/>
          </a:xfrm>
          <a:prstGeom prst="rect">
            <a:avLst/>
          </a:prstGeom>
        </p:spPr>
      </p:pic>
      <p:sp>
        <p:nvSpPr>
          <p:cNvPr id="8" name="TextBox 7">
            <a:extLst>
              <a:ext uri="{FF2B5EF4-FFF2-40B4-BE49-F238E27FC236}">
                <a16:creationId xmlns:a16="http://schemas.microsoft.com/office/drawing/2014/main" id="{1A0BD69F-AEE0-7F95-47F3-52C399234C91}"/>
              </a:ext>
            </a:extLst>
          </p:cNvPr>
          <p:cNvSpPr txBox="1"/>
          <p:nvPr/>
        </p:nvSpPr>
        <p:spPr>
          <a:xfrm>
            <a:off x="452762" y="4484952"/>
            <a:ext cx="10422384" cy="923330"/>
          </a:xfrm>
          <a:prstGeom prst="rect">
            <a:avLst/>
          </a:prstGeom>
          <a:noFill/>
        </p:spPr>
        <p:txBody>
          <a:bodyPr wrap="square">
            <a:spAutoFit/>
          </a:bodyPr>
          <a:lstStyle/>
          <a:p>
            <a:r>
              <a:rPr lang="en-US" b="1" i="0" dirty="0">
                <a:solidFill>
                  <a:srgbClr val="000000"/>
                </a:solidFill>
                <a:effectLst/>
                <a:latin typeface="Helvetica Neue"/>
              </a:rPr>
              <a:t>Initially, both the training and validation losses seem to decrease over time. However, if we train the model for long enough, we will notice that the training loss continues to decrease, while the validation loss stops decreasing, and even starts to increase after a certain point</a:t>
            </a:r>
            <a:endParaRPr lang="en-US" dirty="0"/>
          </a:p>
        </p:txBody>
      </p:sp>
    </p:spTree>
    <p:extLst>
      <p:ext uri="{BB962C8B-B14F-4D97-AF65-F5344CB8AC3E}">
        <p14:creationId xmlns:p14="http://schemas.microsoft.com/office/powerpoint/2010/main" val="287623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7B4EB7-00B3-492E-39BA-05BC2E4DE4AF}"/>
              </a:ext>
            </a:extLst>
          </p:cNvPr>
          <p:cNvPicPr>
            <a:picLocks noChangeAspect="1"/>
          </p:cNvPicPr>
          <p:nvPr/>
        </p:nvPicPr>
        <p:blipFill>
          <a:blip r:embed="rId2"/>
          <a:stretch>
            <a:fillRect/>
          </a:stretch>
        </p:blipFill>
        <p:spPr>
          <a:xfrm>
            <a:off x="3774366" y="354171"/>
            <a:ext cx="4643268" cy="3074829"/>
          </a:xfrm>
          <a:prstGeom prst="rect">
            <a:avLst/>
          </a:prstGeom>
        </p:spPr>
      </p:pic>
      <p:sp>
        <p:nvSpPr>
          <p:cNvPr id="4" name="TextBox 3">
            <a:extLst>
              <a:ext uri="{FF2B5EF4-FFF2-40B4-BE49-F238E27FC236}">
                <a16:creationId xmlns:a16="http://schemas.microsoft.com/office/drawing/2014/main" id="{CD704A71-F7C0-86DE-D62A-F6F6886E002A}"/>
              </a:ext>
            </a:extLst>
          </p:cNvPr>
          <p:cNvSpPr txBox="1"/>
          <p:nvPr/>
        </p:nvSpPr>
        <p:spPr>
          <a:xfrm>
            <a:off x="902563" y="4021558"/>
            <a:ext cx="10386873" cy="923330"/>
          </a:xfrm>
          <a:prstGeom prst="rect">
            <a:avLst/>
          </a:prstGeom>
          <a:noFill/>
        </p:spPr>
        <p:txBody>
          <a:bodyPr wrap="square">
            <a:spAutoFit/>
          </a:bodyPr>
          <a:lstStyle/>
          <a:p>
            <a:r>
              <a:rPr lang="en-US" sz="1800" b="1" dirty="0">
                <a:effectLst/>
                <a:latin typeface="Helvetica Neue"/>
                <a:ea typeface="Calibri" panose="020F0502020204030204" pitchFamily="34" charset="0"/>
                <a:cs typeface="Latha" panose="020B0604020202020204" pitchFamily="34" charset="0"/>
              </a:rPr>
              <a:t>For my case, we trained just for 20 epochs with stochastic gradient descent optimization algorithm. From the look of the curve, it shows that there is a possibility of the curve going lower (loss reducing), thus increasing the model performance</a:t>
            </a:r>
            <a:endParaRPr lang="en-US" b="1" dirty="0">
              <a:latin typeface="Helvetica Neue"/>
            </a:endParaRPr>
          </a:p>
        </p:txBody>
      </p:sp>
    </p:spTree>
    <p:extLst>
      <p:ext uri="{BB962C8B-B14F-4D97-AF65-F5344CB8AC3E}">
        <p14:creationId xmlns:p14="http://schemas.microsoft.com/office/powerpoint/2010/main" val="50919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F778-0BDF-24DB-DAE4-9926F1AA0FF5}"/>
              </a:ext>
            </a:extLst>
          </p:cNvPr>
          <p:cNvSpPr>
            <a:spLocks noGrp="1"/>
          </p:cNvSpPr>
          <p:nvPr>
            <p:ph type="title"/>
          </p:nvPr>
        </p:nvSpPr>
        <p:spPr/>
        <p:txBody>
          <a:bodyPr>
            <a:normAutofit/>
          </a:bodyPr>
          <a:lstStyle/>
          <a:p>
            <a:r>
              <a:rPr lang="en-US" b="1" dirty="0"/>
              <a:t> 1.6 results discussion</a:t>
            </a:r>
          </a:p>
        </p:txBody>
      </p:sp>
      <p:sp>
        <p:nvSpPr>
          <p:cNvPr id="3" name="Content Placeholder 2">
            <a:extLst>
              <a:ext uri="{FF2B5EF4-FFF2-40B4-BE49-F238E27FC236}">
                <a16:creationId xmlns:a16="http://schemas.microsoft.com/office/drawing/2014/main" id="{774D296E-57FB-5677-8C41-82B420622D77}"/>
              </a:ext>
            </a:extLst>
          </p:cNvPr>
          <p:cNvSpPr>
            <a:spLocks noGrp="1"/>
          </p:cNvSpPr>
          <p:nvPr>
            <p:ph sz="quarter" idx="13"/>
          </p:nvPr>
        </p:nvSpPr>
        <p:spPr>
          <a:xfrm>
            <a:off x="685800" y="1837766"/>
            <a:ext cx="10394707" cy="3536820"/>
          </a:xfrm>
        </p:spPr>
        <p:txBody>
          <a:bodyPr>
            <a:normAutofit fontScale="92500" lnSpcReduction="10000"/>
          </a:bodyPr>
          <a:lstStyle/>
          <a:p>
            <a:r>
              <a:rPr lang="en-US" b="1" dirty="0"/>
              <a:t>We described a fresh approach to teaching optimization methods for complex stochastic issues.</a:t>
            </a:r>
          </a:p>
          <a:p>
            <a:r>
              <a:rPr lang="en-US" b="1" dirty="0"/>
              <a:t>We used the technique to discover a training algorithm for shallow neural nets.</a:t>
            </a:r>
          </a:p>
          <a:p>
            <a:r>
              <a:rPr lang="en-US" b="1" dirty="0"/>
              <a:t>We demonstrated that the algorithm developed using our approach to train neural networks on the MNIST problem generalizes to difficulties of training neural networks on unrelated tasks or datasets, such as the Toronto Faces Dataset, CIFAR-10, and CIFAR-100. Researcher used CIFAR-10 for </a:t>
            </a:r>
            <a:r>
              <a:rPr lang="en-US" b="1"/>
              <a:t>the software</a:t>
            </a:r>
            <a:endParaRPr lang="en-US" b="1" dirty="0"/>
          </a:p>
          <a:p>
            <a:r>
              <a:rPr lang="en-US" b="1" dirty="0"/>
              <a:t>We also showed that the learned optimization technique is resistant to changes in the neural network design and the stochasticity of gradients.</a:t>
            </a:r>
          </a:p>
        </p:txBody>
      </p:sp>
    </p:spTree>
    <p:extLst>
      <p:ext uri="{BB962C8B-B14F-4D97-AF65-F5344CB8AC3E}">
        <p14:creationId xmlns:p14="http://schemas.microsoft.com/office/powerpoint/2010/main" val="268145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4E2F0-DA22-00CA-6D26-4D06FE7FAB5E}"/>
              </a:ext>
            </a:extLst>
          </p:cNvPr>
          <p:cNvSpPr>
            <a:spLocks noGrp="1"/>
          </p:cNvSpPr>
          <p:nvPr>
            <p:ph sz="quarter" idx="13"/>
          </p:nvPr>
        </p:nvSpPr>
        <p:spPr>
          <a:xfrm>
            <a:off x="685800" y="736848"/>
            <a:ext cx="10394707" cy="4637738"/>
          </a:xfrm>
        </p:spPr>
        <p:txBody>
          <a:bodyPr>
            <a:normAutofit fontScale="92500" lnSpcReduction="10000"/>
          </a:bodyPr>
          <a:lstStyle/>
          <a:p>
            <a:r>
              <a:rPr lang="en-US" b="1" dirty="0"/>
              <a:t>After the training of these algorithms, we decided to use stochastic gradient descent. Neural networks pretrained using stochastic gradient descent, thus we have to choose a loss function, which will assist in optimization. </a:t>
            </a:r>
          </a:p>
          <a:p>
            <a:r>
              <a:rPr lang="en-US" b="1" dirty="0"/>
              <a:t>Typically, a neural network model is trained using the stochastic gradient descent optimization algorithm and weights are updated using the backpropagation of error algorithm.</a:t>
            </a:r>
          </a:p>
          <a:p>
            <a:r>
              <a:rPr lang="en-US" b="1" dirty="0"/>
              <a:t>The “gradient” in gradient descent refers to an error gradient. The model with a given set of weights is used to make predictions and the error for those predictions is calculated.</a:t>
            </a:r>
          </a:p>
          <a:p>
            <a:r>
              <a:rPr lang="en-US" b="1" dirty="0"/>
              <a:t>The gradient descent algorithm seeks to change the weights so that the next evaluation reduces the error, meaning the optimization algorithm is navigating down the gradient (or slope) of error.</a:t>
            </a:r>
          </a:p>
          <a:p>
            <a:pPr marL="0" indent="0">
              <a:buNone/>
            </a:pPr>
            <a:endParaRPr lang="en-US" b="1" dirty="0"/>
          </a:p>
        </p:txBody>
      </p:sp>
    </p:spTree>
    <p:extLst>
      <p:ext uri="{BB962C8B-B14F-4D97-AF65-F5344CB8AC3E}">
        <p14:creationId xmlns:p14="http://schemas.microsoft.com/office/powerpoint/2010/main" val="4107578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C536-DE1E-5E91-4189-F775C585D81D}"/>
              </a:ext>
            </a:extLst>
          </p:cNvPr>
          <p:cNvSpPr>
            <a:spLocks noGrp="1"/>
          </p:cNvSpPr>
          <p:nvPr>
            <p:ph type="title"/>
          </p:nvPr>
        </p:nvSpPr>
        <p:spPr>
          <a:xfrm>
            <a:off x="897559" y="2277035"/>
            <a:ext cx="10396882" cy="1151965"/>
          </a:xfrm>
        </p:spPr>
        <p:txBody>
          <a:bodyPr>
            <a:noAutofit/>
          </a:bodyPr>
          <a:lstStyle/>
          <a:p>
            <a:pPr algn="ctr"/>
            <a:r>
              <a:rPr lang="en-US" sz="9600" b="1" dirty="0"/>
              <a:t>THANK YOU</a:t>
            </a:r>
          </a:p>
        </p:txBody>
      </p:sp>
    </p:spTree>
    <p:extLst>
      <p:ext uri="{BB962C8B-B14F-4D97-AF65-F5344CB8AC3E}">
        <p14:creationId xmlns:p14="http://schemas.microsoft.com/office/powerpoint/2010/main" val="355084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A7E0-2E06-1EF7-86EE-6A81E4199533}"/>
              </a:ext>
            </a:extLst>
          </p:cNvPr>
          <p:cNvSpPr>
            <a:spLocks noGrp="1"/>
          </p:cNvSpPr>
          <p:nvPr>
            <p:ph type="title"/>
          </p:nvPr>
        </p:nvSpPr>
        <p:spPr>
          <a:xfrm>
            <a:off x="683625" y="490405"/>
            <a:ext cx="10396882" cy="1151965"/>
          </a:xfrm>
        </p:spPr>
        <p:txBody>
          <a:bodyPr/>
          <a:lstStyle/>
          <a:p>
            <a:r>
              <a:rPr lang="en-US" b="1" dirty="0"/>
              <a:t>1.1 the methodology</a:t>
            </a:r>
          </a:p>
        </p:txBody>
      </p:sp>
      <p:sp>
        <p:nvSpPr>
          <p:cNvPr id="3" name="Content Placeholder 2">
            <a:extLst>
              <a:ext uri="{FF2B5EF4-FFF2-40B4-BE49-F238E27FC236}">
                <a16:creationId xmlns:a16="http://schemas.microsoft.com/office/drawing/2014/main" id="{C7922734-4ABD-ED19-C268-D1E106C1A0AE}"/>
              </a:ext>
            </a:extLst>
          </p:cNvPr>
          <p:cNvSpPr>
            <a:spLocks noGrp="1"/>
          </p:cNvSpPr>
          <p:nvPr>
            <p:ph sz="quarter" idx="13"/>
          </p:nvPr>
        </p:nvSpPr>
        <p:spPr>
          <a:xfrm>
            <a:off x="685800" y="1642370"/>
            <a:ext cx="10394707" cy="3732216"/>
          </a:xfrm>
        </p:spPr>
        <p:txBody>
          <a:bodyPr>
            <a:normAutofit fontScale="92500" lnSpcReduction="20000"/>
          </a:bodyPr>
          <a:lstStyle/>
          <a:p>
            <a:r>
              <a:rPr lang="en-US" b="1" dirty="0"/>
              <a:t>In this study, we investigate how to develop a training algorithm for shallow neural nets. For current reinforcement learning algorithms, such high-dimensional stochastic optimization problems pose interesting challenges. The learned optimization algorithm consistently outperforms other well-known optimization algorithms, even on tasks that have not yet been seen, and is resistant to changes in the stochasticity of gradients and the neural net architecture, which we demonstrate by developing an extension that is appropriate for learning optimization algorithms in this environment. </a:t>
            </a:r>
          </a:p>
          <a:p>
            <a:r>
              <a:rPr lang="en-US" b="1" dirty="0"/>
              <a:t>In more detail, we demonstrate how an optimization algorithm trained using the suggested method on the issue of training a neural network on MNIST generalizes to the issues of training neural networks on the Toronto Faces Dataset, CIFAR-10, and CIFAR-100.</a:t>
            </a:r>
          </a:p>
        </p:txBody>
      </p:sp>
    </p:spTree>
    <p:extLst>
      <p:ext uri="{BB962C8B-B14F-4D97-AF65-F5344CB8AC3E}">
        <p14:creationId xmlns:p14="http://schemas.microsoft.com/office/powerpoint/2010/main" val="209594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2D7A1-6BE9-75E2-0D43-5AE396389499}"/>
              </a:ext>
            </a:extLst>
          </p:cNvPr>
          <p:cNvSpPr>
            <a:spLocks noGrp="1"/>
          </p:cNvSpPr>
          <p:nvPr>
            <p:ph sz="quarter" idx="13"/>
          </p:nvPr>
        </p:nvSpPr>
        <p:spPr>
          <a:xfrm>
            <a:off x="685800" y="381740"/>
            <a:ext cx="10394707" cy="4992845"/>
          </a:xfrm>
        </p:spPr>
        <p:txBody>
          <a:bodyPr>
            <a:normAutofit/>
          </a:bodyPr>
          <a:lstStyle/>
          <a:p>
            <a:r>
              <a:rPr lang="en-US" b="1" dirty="0"/>
              <a:t>The core idea behind machine learning is that discovering patterns automatically from data is typically preferable to painstakingly creating rules by hand. This data-driven strategy has paid off: machine learning techniques are being used in many other fields, including AI and beyond. The design of the tools that support machine learning itself is one area where machine learning has notably avoided entering.</a:t>
            </a:r>
          </a:p>
          <a:p>
            <a:r>
              <a:rPr lang="en-US" b="1" dirty="0"/>
              <a:t>Optimization algorithms are one of the most often utilized tools in machine learning. An optimization algorithm is typically viewed as a "black box" that accepts a model that we create and the data that we gather and produces the ideal model parameters. The optimization algorithm itself mostly remains static; human experts are required to labor through numerous iterations of theoretical study and practical validation in order to create a more effective optimization method.</a:t>
            </a:r>
          </a:p>
        </p:txBody>
      </p:sp>
    </p:spTree>
    <p:extLst>
      <p:ext uri="{BB962C8B-B14F-4D97-AF65-F5344CB8AC3E}">
        <p14:creationId xmlns:p14="http://schemas.microsoft.com/office/powerpoint/2010/main" val="158398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8262-1B96-6A61-4D86-2B485F61FBD9}"/>
              </a:ext>
            </a:extLst>
          </p:cNvPr>
          <p:cNvSpPr>
            <a:spLocks noGrp="1"/>
          </p:cNvSpPr>
          <p:nvPr>
            <p:ph type="title"/>
          </p:nvPr>
        </p:nvSpPr>
        <p:spPr>
          <a:xfrm>
            <a:off x="683625" y="185072"/>
            <a:ext cx="10396882" cy="1151965"/>
          </a:xfrm>
        </p:spPr>
        <p:txBody>
          <a:bodyPr/>
          <a:lstStyle/>
          <a:p>
            <a:r>
              <a:rPr lang="en-US" b="1" dirty="0"/>
              <a:t>The math</a:t>
            </a:r>
          </a:p>
        </p:txBody>
      </p:sp>
      <p:sp>
        <p:nvSpPr>
          <p:cNvPr id="3" name="Content Placeholder 2">
            <a:extLst>
              <a:ext uri="{FF2B5EF4-FFF2-40B4-BE49-F238E27FC236}">
                <a16:creationId xmlns:a16="http://schemas.microsoft.com/office/drawing/2014/main" id="{6CD40721-2358-408C-00F8-0C818548C977}"/>
              </a:ext>
            </a:extLst>
          </p:cNvPr>
          <p:cNvSpPr>
            <a:spLocks noGrp="1"/>
          </p:cNvSpPr>
          <p:nvPr>
            <p:ph sz="quarter" idx="13"/>
          </p:nvPr>
        </p:nvSpPr>
        <p:spPr>
          <a:xfrm>
            <a:off x="685800" y="1433081"/>
            <a:ext cx="10394707" cy="3946787"/>
          </a:xfrm>
        </p:spPr>
        <p:txBody>
          <a:bodyPr>
            <a:normAutofit fontScale="85000" lnSpcReduction="10000"/>
          </a:bodyPr>
          <a:lstStyle/>
          <a:p>
            <a:pPr marL="0" indent="0">
              <a:buNone/>
            </a:pPr>
            <a:r>
              <a:rPr lang="en-US" b="1" i="0" dirty="0">
                <a:effectLst/>
                <a:latin typeface="-apple-system"/>
              </a:rPr>
              <a:t>A general "sequential" neural network can be expressed as</a:t>
            </a:r>
          </a:p>
          <a:p>
            <a:pPr marL="0" indent="0">
              <a:buNone/>
            </a:pPr>
            <a:endParaRPr lang="en-US" b="1" dirty="0"/>
          </a:p>
          <a:p>
            <a:pPr marL="0" indent="0">
              <a:buNone/>
            </a:pPr>
            <a:endParaRPr lang="en-US" b="1" dirty="0"/>
          </a:p>
          <a:p>
            <a:pPr marL="0" indent="0">
              <a:buNone/>
            </a:pPr>
            <a:r>
              <a:rPr lang="en-US" b="1" i="0" dirty="0">
                <a:effectLst/>
                <a:latin typeface="-apple-system"/>
              </a:rPr>
              <a:t>Where</a:t>
            </a:r>
          </a:p>
          <a:p>
            <a:pPr marL="0" indent="0">
              <a:buNone/>
            </a:pPr>
            <a:endParaRPr lang="en-US" b="1" dirty="0"/>
          </a:p>
          <a:p>
            <a:pPr marL="0" indent="0">
              <a:buNone/>
            </a:pPr>
            <a:r>
              <a:rPr kumimoji="0" lang="en-US" altLang="en-US" sz="2000" b="1" i="0" u="none" strike="noStrike" cap="none" normalizeH="0" baseline="0" dirty="0">
                <a:ln>
                  <a:noFill/>
                </a:ln>
                <a:solidFill>
                  <a:srgbClr val="000000"/>
                </a:solidFill>
                <a:effectLst/>
                <a:latin typeface="Helvetica Neue"/>
              </a:rPr>
              <a:t>The </a:t>
            </a:r>
            <a:r>
              <a:rPr kumimoji="0" lang="en-US" altLang="en-US" sz="3200" b="1" i="0" u="none" strike="noStrike" cap="none" normalizeH="0" baseline="0" dirty="0">
                <a:ln>
                  <a:noFill/>
                </a:ln>
                <a:solidFill>
                  <a:srgbClr val="000000"/>
                </a:solidFill>
                <a:effectLst/>
                <a:latin typeface="STIXMathJax_Normal-italic"/>
              </a:rPr>
              <a:t>𝐴</a:t>
            </a:r>
            <a:r>
              <a:rPr kumimoji="0" lang="en-US" altLang="en-US" sz="1600" b="1" i="0" u="none" strike="noStrike" cap="none" normalizeH="0" baseline="0" dirty="0">
                <a:ln>
                  <a:noFill/>
                </a:ln>
                <a:solidFill>
                  <a:srgbClr val="000000"/>
                </a:solidFill>
                <a:effectLst/>
                <a:latin typeface="STIXMathJax_Normal-italic"/>
              </a:rPr>
              <a:t>𝑖</a:t>
            </a:r>
            <a:r>
              <a:rPr kumimoji="0" lang="en-US" altLang="en-US" sz="2000" b="1" i="0" u="none" strike="noStrike" cap="none" normalizeH="0" baseline="0" dirty="0">
                <a:ln>
                  <a:noFill/>
                </a:ln>
                <a:solidFill>
                  <a:srgbClr val="000000"/>
                </a:solidFill>
                <a:effectLst/>
                <a:latin typeface="Helvetica Neue"/>
              </a:rPr>
              <a:t> are matrices and the </a:t>
            </a:r>
            <a:r>
              <a:rPr kumimoji="0" lang="en-US" altLang="en-US" sz="3200" b="1" i="0" u="none" strike="noStrike" cap="none" normalizeH="0" baseline="0" dirty="0">
                <a:ln>
                  <a:noFill/>
                </a:ln>
                <a:solidFill>
                  <a:srgbClr val="000000"/>
                </a:solidFill>
                <a:effectLst/>
                <a:latin typeface="STIXMathJax_Normal-italic"/>
              </a:rPr>
              <a:t>𝑏</a:t>
            </a:r>
            <a:r>
              <a:rPr kumimoji="0" lang="en-US" altLang="en-US" sz="1600" b="1" i="0" u="none" strike="noStrike" cap="none" normalizeH="0" baseline="0" dirty="0">
                <a:ln>
                  <a:noFill/>
                </a:ln>
                <a:solidFill>
                  <a:srgbClr val="000000"/>
                </a:solidFill>
                <a:effectLst/>
                <a:latin typeface="STIXMathJax_Normal-italic"/>
              </a:rPr>
              <a:t>𝑖</a:t>
            </a:r>
            <a:r>
              <a:rPr kumimoji="0" lang="en-US" altLang="en-US" sz="2000" b="1" i="0" u="none" strike="noStrike" cap="none" normalizeH="0" baseline="0" dirty="0">
                <a:ln>
                  <a:noFill/>
                </a:ln>
                <a:solidFill>
                  <a:srgbClr val="000000"/>
                </a:solidFill>
                <a:effectLst/>
                <a:latin typeface="Helvetica Neue"/>
              </a:rPr>
              <a:t> are bias vectors. Typically the </a:t>
            </a:r>
            <a:r>
              <a:rPr kumimoji="0" lang="en-US" altLang="en-US" sz="3200" b="1" i="0" u="none" strike="noStrike" cap="none" normalizeH="0" baseline="0" dirty="0">
                <a:ln>
                  <a:noFill/>
                </a:ln>
                <a:solidFill>
                  <a:srgbClr val="000000"/>
                </a:solidFill>
                <a:effectLst/>
                <a:latin typeface="STIXMathJax_Normal-italic"/>
              </a:rPr>
              <a:t>𝑅</a:t>
            </a:r>
            <a:r>
              <a:rPr kumimoji="0" lang="en-US" altLang="en-US" sz="1600" b="1" i="0" u="none" strike="noStrike" cap="none" normalizeH="0" baseline="0" dirty="0">
                <a:ln>
                  <a:noFill/>
                </a:ln>
                <a:solidFill>
                  <a:srgbClr val="000000"/>
                </a:solidFill>
                <a:effectLst/>
                <a:latin typeface="STIXMathJax_Normal-italic"/>
              </a:rPr>
              <a:t>𝑖</a:t>
            </a:r>
            <a:r>
              <a:rPr kumimoji="0" lang="en-US" altLang="en-US" sz="2000" b="1" i="0" u="none" strike="noStrike" cap="none" normalizeH="0" baseline="0" dirty="0">
                <a:ln>
                  <a:noFill/>
                </a:ln>
                <a:solidFill>
                  <a:srgbClr val="000000"/>
                </a:solidFill>
                <a:effectLst/>
                <a:latin typeface="Helvetica Neue"/>
              </a:rPr>
              <a:t> are the same for all the layers (typically </a:t>
            </a:r>
            <a:r>
              <a:rPr kumimoji="0" lang="en-US" altLang="en-US" sz="2000" b="1" i="0" u="none" strike="noStrike" cap="none" normalizeH="0" baseline="0" dirty="0" err="1">
                <a:ln>
                  <a:noFill/>
                </a:ln>
                <a:solidFill>
                  <a:srgbClr val="000000"/>
                </a:solidFill>
                <a:effectLst/>
                <a:latin typeface="Helvetica Neue"/>
              </a:rPr>
              <a:t>ReLU</a:t>
            </a:r>
            <a:r>
              <a:rPr kumimoji="0" lang="en-US" altLang="en-US" sz="2000" b="1" i="0" u="none" strike="noStrike" cap="none" normalizeH="0" baseline="0" dirty="0">
                <a:ln>
                  <a:noFill/>
                </a:ln>
                <a:solidFill>
                  <a:srgbClr val="000000"/>
                </a:solidFill>
                <a:effectLst/>
                <a:latin typeface="Helvetica Neue"/>
              </a:rPr>
              <a:t>) except for the last layer, where </a:t>
            </a:r>
            <a:r>
              <a:rPr kumimoji="0" lang="en-US" altLang="en-US" sz="3200" b="1" i="0" u="none" strike="noStrike" cap="none" normalizeH="0" baseline="0" dirty="0">
                <a:ln>
                  <a:noFill/>
                </a:ln>
                <a:solidFill>
                  <a:srgbClr val="000000"/>
                </a:solidFill>
                <a:effectLst/>
                <a:latin typeface="STIXMathJax_Normal-italic"/>
              </a:rPr>
              <a:t>𝑅</a:t>
            </a:r>
            <a:r>
              <a:rPr kumimoji="0" lang="en-US" altLang="en-US" sz="1600" b="1" i="0" u="none" strike="noStrike" cap="none" normalizeH="0" baseline="0" dirty="0">
                <a:ln>
                  <a:noFill/>
                </a:ln>
                <a:solidFill>
                  <a:srgbClr val="000000"/>
                </a:solidFill>
                <a:effectLst/>
                <a:latin typeface="STIXMathJax_Normal-italic"/>
              </a:rPr>
              <a:t>𝑖</a:t>
            </a:r>
            <a:r>
              <a:rPr kumimoji="0" lang="en-US" altLang="en-US" sz="2000" b="1" i="0" u="none" strike="noStrike" cap="none" normalizeH="0" baseline="0" dirty="0">
                <a:ln>
                  <a:noFill/>
                </a:ln>
                <a:solidFill>
                  <a:srgbClr val="000000"/>
                </a:solidFill>
                <a:effectLst/>
                <a:latin typeface="Helvetica Neue"/>
              </a:rPr>
              <a:t> is just is just the identity function</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000" b="1" i="0" u="none" strike="noStrike" cap="none" normalizeH="0" baseline="0" dirty="0">
                <a:ln>
                  <a:noFill/>
                </a:ln>
                <a:solidFill>
                  <a:srgbClr val="000000"/>
                </a:solidFill>
                <a:effectLst/>
                <a:latin typeface="Helvetica Neue"/>
              </a:rPr>
              <a:t>Note: In clever architectures, like convolutional neural networks, the </a:t>
            </a:r>
            <a:r>
              <a:rPr kumimoji="0" lang="en-US" altLang="en-US" sz="3200" b="1" i="0" u="none" strike="noStrike" cap="none" normalizeH="0" baseline="0" dirty="0">
                <a:ln>
                  <a:noFill/>
                </a:ln>
                <a:solidFill>
                  <a:srgbClr val="000000"/>
                </a:solidFill>
                <a:effectLst/>
                <a:latin typeface="STIXMathJax_Normal-italic"/>
              </a:rPr>
              <a:t>𝐴</a:t>
            </a:r>
            <a:r>
              <a:rPr kumimoji="0" lang="en-US" altLang="en-US" sz="1600" b="1" i="0" u="none" strike="noStrike" cap="none" normalizeH="0" baseline="0" dirty="0">
                <a:ln>
                  <a:noFill/>
                </a:ln>
                <a:solidFill>
                  <a:srgbClr val="000000"/>
                </a:solidFill>
                <a:effectLst/>
                <a:latin typeface="STIXMathJax_Normal-italic"/>
              </a:rPr>
              <a:t>𝑖</a:t>
            </a:r>
            <a:r>
              <a:rPr kumimoji="0" lang="en-US" altLang="en-US" sz="2000" b="1" i="0" u="none" strike="noStrike" cap="none" normalizeH="0" baseline="0" dirty="0">
                <a:ln>
                  <a:noFill/>
                </a:ln>
                <a:solidFill>
                  <a:srgbClr val="000000"/>
                </a:solidFill>
                <a:effectLst/>
                <a:latin typeface="Helvetica Neue"/>
              </a:rPr>
              <a:t>'s become sparse matrices (most of there parameters are fixed to equal zero)</a:t>
            </a:r>
            <a:endParaRPr lang="en-US" b="1" dirty="0"/>
          </a:p>
        </p:txBody>
      </p:sp>
      <p:pic>
        <p:nvPicPr>
          <p:cNvPr id="5" name="Picture 4">
            <a:extLst>
              <a:ext uri="{FF2B5EF4-FFF2-40B4-BE49-F238E27FC236}">
                <a16:creationId xmlns:a16="http://schemas.microsoft.com/office/drawing/2014/main" id="{B6F0297F-32D4-FD06-8CB4-BCDFDD3A5A67}"/>
              </a:ext>
            </a:extLst>
          </p:cNvPr>
          <p:cNvPicPr>
            <a:picLocks noChangeAspect="1"/>
          </p:cNvPicPr>
          <p:nvPr/>
        </p:nvPicPr>
        <p:blipFill>
          <a:blip r:embed="rId2"/>
          <a:stretch>
            <a:fillRect/>
          </a:stretch>
        </p:blipFill>
        <p:spPr>
          <a:xfrm>
            <a:off x="5010797" y="1876252"/>
            <a:ext cx="2170406" cy="633836"/>
          </a:xfrm>
          <a:prstGeom prst="rect">
            <a:avLst/>
          </a:prstGeom>
        </p:spPr>
      </p:pic>
      <p:pic>
        <p:nvPicPr>
          <p:cNvPr id="7" name="Picture 6">
            <a:extLst>
              <a:ext uri="{FF2B5EF4-FFF2-40B4-BE49-F238E27FC236}">
                <a16:creationId xmlns:a16="http://schemas.microsoft.com/office/drawing/2014/main" id="{BAC5D16D-0F75-7169-AB63-C6E4A1E7AA89}"/>
              </a:ext>
            </a:extLst>
          </p:cNvPr>
          <p:cNvPicPr>
            <a:picLocks noChangeAspect="1"/>
          </p:cNvPicPr>
          <p:nvPr/>
        </p:nvPicPr>
        <p:blipFill>
          <a:blip r:embed="rId3"/>
          <a:stretch>
            <a:fillRect/>
          </a:stretch>
        </p:blipFill>
        <p:spPr>
          <a:xfrm>
            <a:off x="4833660" y="3040346"/>
            <a:ext cx="2524680" cy="502964"/>
          </a:xfrm>
          <a:prstGeom prst="rect">
            <a:avLst/>
          </a:prstGeom>
        </p:spPr>
      </p:pic>
    </p:spTree>
    <p:extLst>
      <p:ext uri="{BB962C8B-B14F-4D97-AF65-F5344CB8AC3E}">
        <p14:creationId xmlns:p14="http://schemas.microsoft.com/office/powerpoint/2010/main" val="19218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27C9-E16E-3923-B52C-5A926E05D2F4}"/>
              </a:ext>
            </a:extLst>
          </p:cNvPr>
          <p:cNvSpPr>
            <a:spLocks noGrp="1"/>
          </p:cNvSpPr>
          <p:nvPr>
            <p:ph type="title"/>
          </p:nvPr>
        </p:nvSpPr>
        <p:spPr>
          <a:xfrm>
            <a:off x="685800" y="233038"/>
            <a:ext cx="10396882" cy="1151965"/>
          </a:xfrm>
        </p:spPr>
        <p:txBody>
          <a:bodyPr/>
          <a:lstStyle/>
          <a:p>
            <a:r>
              <a:rPr lang="en-US" b="1" dirty="0"/>
              <a:t>1.2 related works</a:t>
            </a:r>
            <a:endParaRPr lang="en-US" dirty="0"/>
          </a:p>
        </p:txBody>
      </p:sp>
      <p:sp>
        <p:nvSpPr>
          <p:cNvPr id="3" name="Content Placeholder 2">
            <a:extLst>
              <a:ext uri="{FF2B5EF4-FFF2-40B4-BE49-F238E27FC236}">
                <a16:creationId xmlns:a16="http://schemas.microsoft.com/office/drawing/2014/main" id="{6D1E228C-E52E-1011-4782-DDF0EC19A725}"/>
              </a:ext>
            </a:extLst>
          </p:cNvPr>
          <p:cNvSpPr>
            <a:spLocks noGrp="1"/>
          </p:cNvSpPr>
          <p:nvPr>
            <p:ph sz="quarter" idx="13"/>
          </p:nvPr>
        </p:nvSpPr>
        <p:spPr>
          <a:xfrm>
            <a:off x="685800" y="1385003"/>
            <a:ext cx="10394707" cy="3989583"/>
          </a:xfrm>
        </p:spPr>
        <p:txBody>
          <a:bodyPr>
            <a:normAutofit fontScale="85000" lnSpcReduction="10000"/>
          </a:bodyPr>
          <a:lstStyle/>
          <a:p>
            <a:r>
              <a:rPr lang="en-US" b="1" dirty="0"/>
              <a:t>The line of work on learning optimization algorithms is fairly recent. Li &amp; Malik (2016) and </a:t>
            </a:r>
            <a:r>
              <a:rPr lang="en-US" b="1" dirty="0" err="1"/>
              <a:t>Andrychowicz</a:t>
            </a:r>
            <a:r>
              <a:rPr lang="en-US" b="1" dirty="0"/>
              <a:t> et al.(2016) were the first to propose learning general optimization algorithms. Li &amp; Malik (2016) explored learning task-independent optimization algorithms and used reinforcement learning to learn the optimization algorithm, while </a:t>
            </a:r>
            <a:r>
              <a:rPr lang="en-US" b="1" dirty="0" err="1"/>
              <a:t>Andrychowicz</a:t>
            </a:r>
            <a:r>
              <a:rPr lang="en-US" b="1" dirty="0"/>
              <a:t> et al. (2016) investigated learning task-dependent optimization algorithms and used supervised learning.</a:t>
            </a:r>
          </a:p>
          <a:p>
            <a:r>
              <a:rPr lang="en-US" b="1" dirty="0"/>
              <a:t>In the special case where objective functions that the optimization algorithm is trained on are loss functions for training other models, these methods can be used for “learning to learn” or “meta-learning”. While these terms have appeared from time to time in the literature (Baxter et al., 1995; </a:t>
            </a:r>
            <a:r>
              <a:rPr lang="en-US" b="1" dirty="0" err="1"/>
              <a:t>Vilalta</a:t>
            </a:r>
            <a:r>
              <a:rPr lang="en-US" b="1" dirty="0"/>
              <a:t> &amp; </a:t>
            </a:r>
            <a:r>
              <a:rPr lang="en-US" b="1" dirty="0" err="1"/>
              <a:t>Drissi</a:t>
            </a:r>
            <a:r>
              <a:rPr lang="en-US" b="1" dirty="0"/>
              <a:t>, 2002; </a:t>
            </a:r>
            <a:r>
              <a:rPr lang="en-US" b="1" dirty="0" err="1"/>
              <a:t>Brazdil</a:t>
            </a:r>
            <a:r>
              <a:rPr lang="en-US" b="1" dirty="0"/>
              <a:t> et al., 2008; </a:t>
            </a:r>
            <a:r>
              <a:rPr lang="en-US" b="1" dirty="0" err="1"/>
              <a:t>Thrun</a:t>
            </a:r>
            <a:r>
              <a:rPr lang="en-US" b="1" dirty="0"/>
              <a:t> &amp; Pratt, 2012), they have been used by different authors to refer to disparate methods with different purposes. These methods all share the objective of learning some form of meta-knowledge about learning, but differ in the type of meta-knowledge they aim to learn. We can divide the various methods into the following three categories.</a:t>
            </a:r>
          </a:p>
        </p:txBody>
      </p:sp>
    </p:spTree>
    <p:extLst>
      <p:ext uri="{BB962C8B-B14F-4D97-AF65-F5344CB8AC3E}">
        <p14:creationId xmlns:p14="http://schemas.microsoft.com/office/powerpoint/2010/main" val="356981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8B06-16D7-6A95-DD2D-2FE0AA19AFA7}"/>
              </a:ext>
            </a:extLst>
          </p:cNvPr>
          <p:cNvSpPr>
            <a:spLocks noGrp="1"/>
          </p:cNvSpPr>
          <p:nvPr>
            <p:ph type="title"/>
          </p:nvPr>
        </p:nvSpPr>
        <p:spPr/>
        <p:txBody>
          <a:bodyPr/>
          <a:lstStyle/>
          <a:p>
            <a:r>
              <a:rPr lang="en-US" b="1" dirty="0"/>
              <a:t>1.3 the algorithm</a:t>
            </a:r>
          </a:p>
        </p:txBody>
      </p:sp>
      <p:sp>
        <p:nvSpPr>
          <p:cNvPr id="3" name="Content Placeholder 2">
            <a:extLst>
              <a:ext uri="{FF2B5EF4-FFF2-40B4-BE49-F238E27FC236}">
                <a16:creationId xmlns:a16="http://schemas.microsoft.com/office/drawing/2014/main" id="{E0680B6C-E75F-0175-B63E-F16CDD1563AA}"/>
              </a:ext>
            </a:extLst>
          </p:cNvPr>
          <p:cNvSpPr>
            <a:spLocks noGrp="1"/>
          </p:cNvSpPr>
          <p:nvPr>
            <p:ph sz="quarter" idx="13"/>
          </p:nvPr>
        </p:nvSpPr>
        <p:spPr/>
        <p:txBody>
          <a:bodyPr>
            <a:normAutofit fontScale="92500" lnSpcReduction="10000"/>
          </a:bodyPr>
          <a:lstStyle/>
          <a:p>
            <a:pPr marL="0" indent="0">
              <a:buNone/>
            </a:pPr>
            <a:r>
              <a:rPr lang="en-US" b="1" dirty="0"/>
              <a:t>General structure of optimization algorithms</a:t>
            </a:r>
          </a:p>
          <a:p>
            <a:r>
              <a:rPr lang="en-US" b="1" dirty="0"/>
              <a:t>Each optimization algorithm is primarily defined by its update formula </a:t>
            </a:r>
            <a:r>
              <a:rPr lang="el-GR" b="1" dirty="0"/>
              <a:t>Φ</a:t>
            </a:r>
            <a:r>
              <a:rPr lang="en-US" b="1" dirty="0"/>
              <a:t>, which results in distinct optimization methods depending on the value of </a:t>
            </a:r>
            <a:r>
              <a:rPr lang="el-GR" b="1" dirty="0"/>
              <a:t>Φ</a:t>
            </a:r>
            <a:r>
              <a:rPr lang="en-US" b="1" dirty="0"/>
              <a:t> chosen. Therefore, we can learn an optimization method by studying </a:t>
            </a:r>
            <a:r>
              <a:rPr lang="el-GR" b="1" dirty="0"/>
              <a:t>Φ</a:t>
            </a:r>
            <a:r>
              <a:rPr lang="en-US" b="1" dirty="0"/>
              <a:t>.</a:t>
            </a:r>
          </a:p>
          <a:p>
            <a:r>
              <a:rPr lang="en-US" b="1" dirty="0"/>
              <a:t>A Markov decision process (MDP) can be used to conceptualize an optimization algorithm, where the state is represented by the current iteration, the action is represented by the step vector </a:t>
            </a:r>
            <a:r>
              <a:rPr lang="el-GR" b="1" dirty="0"/>
              <a:t>∆</a:t>
            </a:r>
            <a:r>
              <a:rPr lang="en-US" b="1" cap="none" dirty="0"/>
              <a:t>x</a:t>
            </a:r>
            <a:r>
              <a:rPr lang="en-US" b="1" dirty="0"/>
              <a:t>, and the policy is represented by the update formula </a:t>
            </a:r>
            <a:r>
              <a:rPr lang="el-GR" b="1" dirty="0"/>
              <a:t>Φ</a:t>
            </a:r>
            <a:r>
              <a:rPr lang="en-US" b="1" dirty="0"/>
              <a:t>. As a result, the learning </a:t>
            </a:r>
            <a:r>
              <a:rPr lang="el-GR" b="1" dirty="0"/>
              <a:t>Φ</a:t>
            </a:r>
            <a:r>
              <a:rPr lang="en-US" b="1" dirty="0"/>
              <a:t> problem can be reduced to a problem of policy search.</a:t>
            </a:r>
          </a:p>
          <a:p>
            <a:endParaRPr lang="en-US" b="1" dirty="0"/>
          </a:p>
        </p:txBody>
      </p:sp>
      <p:pic>
        <p:nvPicPr>
          <p:cNvPr id="5" name="Picture 4">
            <a:extLst>
              <a:ext uri="{FF2B5EF4-FFF2-40B4-BE49-F238E27FC236}">
                <a16:creationId xmlns:a16="http://schemas.microsoft.com/office/drawing/2014/main" id="{5E5C6BBC-F0C6-6E1C-FB18-9559F8DE5882}"/>
              </a:ext>
            </a:extLst>
          </p:cNvPr>
          <p:cNvPicPr>
            <a:picLocks noChangeAspect="1"/>
          </p:cNvPicPr>
          <p:nvPr/>
        </p:nvPicPr>
        <p:blipFill>
          <a:blip r:embed="rId2"/>
          <a:stretch>
            <a:fillRect/>
          </a:stretch>
        </p:blipFill>
        <p:spPr>
          <a:xfrm>
            <a:off x="6724936" y="217751"/>
            <a:ext cx="3589331" cy="2088061"/>
          </a:xfrm>
          <a:prstGeom prst="rect">
            <a:avLst/>
          </a:prstGeom>
        </p:spPr>
      </p:pic>
    </p:spTree>
    <p:extLst>
      <p:ext uri="{BB962C8B-B14F-4D97-AF65-F5344CB8AC3E}">
        <p14:creationId xmlns:p14="http://schemas.microsoft.com/office/powerpoint/2010/main" val="70085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C7C1A-D171-6C82-407F-BB4D28E41CE5}"/>
              </a:ext>
            </a:extLst>
          </p:cNvPr>
          <p:cNvSpPr>
            <a:spLocks noGrp="1"/>
          </p:cNvSpPr>
          <p:nvPr>
            <p:ph sz="quarter" idx="13"/>
          </p:nvPr>
        </p:nvSpPr>
        <p:spPr>
          <a:xfrm>
            <a:off x="685800" y="523784"/>
            <a:ext cx="10394707" cy="4850802"/>
          </a:xfrm>
        </p:spPr>
        <p:txBody>
          <a:bodyPr>
            <a:normAutofit fontScale="92500"/>
          </a:bodyPr>
          <a:lstStyle/>
          <a:p>
            <a:r>
              <a:rPr lang="en-US" b="1" dirty="0"/>
              <a:t>In each iteration, the algorithm takes a step </a:t>
            </a:r>
            <a:r>
              <a:rPr lang="el-GR" b="1" dirty="0"/>
              <a:t>∆</a:t>
            </a:r>
            <a:r>
              <a:rPr lang="en-US" b="1" cap="none" dirty="0"/>
              <a:t>x</a:t>
            </a:r>
            <a:r>
              <a:rPr lang="en-US" b="1" dirty="0"/>
              <a:t> and uses it to update the current iterate </a:t>
            </a:r>
            <a:r>
              <a:rPr lang="el-GR" b="1" dirty="0"/>
              <a:t>ᵪ(</a:t>
            </a:r>
            <a:r>
              <a:rPr lang="en-US" b="1" cap="none" dirty="0" err="1"/>
              <a:t>i</a:t>
            </a:r>
            <a:r>
              <a:rPr lang="en-US" b="1" dirty="0"/>
              <a:t>). In hand-engineered optimization algorithms, </a:t>
            </a:r>
            <a:r>
              <a:rPr lang="el-GR" b="1" dirty="0"/>
              <a:t>∆</a:t>
            </a:r>
            <a:r>
              <a:rPr lang="en-US" b="1" cap="none" dirty="0"/>
              <a:t>x</a:t>
            </a:r>
            <a:r>
              <a:rPr lang="en-US" b="1" dirty="0"/>
              <a:t> is computed using some fixed formula  that depends on the objective function, the current iterate and past iterates. Often, it is simply a function of the current and past gradients.</a:t>
            </a:r>
          </a:p>
          <a:p>
            <a:r>
              <a:rPr lang="en-US" b="1" dirty="0"/>
              <a:t>In this study, we extend the approach that was previously described in order to learn optimization methods for high-dimensional stochastic situations. We utilize it to learn an optimization algorithm for training shallow neural nets, and we demonstrate that it performs better than both a learnt optimization algorithm and a popular hand-engineered optimization algorithm used in other studies and research.</a:t>
            </a:r>
          </a:p>
          <a:p>
            <a:r>
              <a:rPr lang="en-US" b="1" dirty="0"/>
              <a:t>In addition, we show that our optimization technique generalizes to training on other datasets with statistically substantially different from MNIST, such as the Toronto Faces Dataset, CIFAR-10, and CIFAR-100.</a:t>
            </a:r>
          </a:p>
        </p:txBody>
      </p:sp>
    </p:spTree>
    <p:extLst>
      <p:ext uri="{BB962C8B-B14F-4D97-AF65-F5344CB8AC3E}">
        <p14:creationId xmlns:p14="http://schemas.microsoft.com/office/powerpoint/2010/main" val="265566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70CE-0901-165E-AA31-FF099C0C7C47}"/>
              </a:ext>
            </a:extLst>
          </p:cNvPr>
          <p:cNvSpPr>
            <a:spLocks noGrp="1"/>
          </p:cNvSpPr>
          <p:nvPr>
            <p:ph type="title"/>
          </p:nvPr>
        </p:nvSpPr>
        <p:spPr/>
        <p:txBody>
          <a:bodyPr/>
          <a:lstStyle/>
          <a:p>
            <a:r>
              <a:rPr lang="en-US" b="1" dirty="0"/>
              <a:t>1.4 the experiment</a:t>
            </a:r>
          </a:p>
        </p:txBody>
      </p:sp>
      <p:sp>
        <p:nvSpPr>
          <p:cNvPr id="3" name="Content Placeholder 2">
            <a:extLst>
              <a:ext uri="{FF2B5EF4-FFF2-40B4-BE49-F238E27FC236}">
                <a16:creationId xmlns:a16="http://schemas.microsoft.com/office/drawing/2014/main" id="{367489BF-BEB8-EEF7-B11F-F60E909B509B}"/>
              </a:ext>
            </a:extLst>
          </p:cNvPr>
          <p:cNvSpPr>
            <a:spLocks noGrp="1"/>
          </p:cNvSpPr>
          <p:nvPr>
            <p:ph sz="quarter" idx="13"/>
          </p:nvPr>
        </p:nvSpPr>
        <p:spPr>
          <a:xfrm>
            <a:off x="685800" y="1757780"/>
            <a:ext cx="10394707" cy="3616806"/>
          </a:xfrm>
        </p:spPr>
        <p:txBody>
          <a:bodyPr/>
          <a:lstStyle/>
          <a:p>
            <a:r>
              <a:rPr lang="en-US" b="1" dirty="0"/>
              <a:t>To distinguish it from baselevel training, we will refer to optimization algorithm training as "meta-training" for the sake of clarity.</a:t>
            </a:r>
          </a:p>
          <a:p>
            <a:r>
              <a:rPr lang="en-US" b="1" dirty="0"/>
              <a:t>We meta-trained an optimization algorithm on a single objective function, which is equivalent to training a two-layer neural net with 48 input units, 48 hidden units, and 10 output units on a randomly projected and normalized version of the MNIST training set with dimensionality 48 and unit variance in each dimension. We used a recurrent neural net to model the optimization algorithm with a single layer of 128 LSTM cells..</a:t>
            </a:r>
          </a:p>
        </p:txBody>
      </p:sp>
    </p:spTree>
    <p:extLst>
      <p:ext uri="{BB962C8B-B14F-4D97-AF65-F5344CB8AC3E}">
        <p14:creationId xmlns:p14="http://schemas.microsoft.com/office/powerpoint/2010/main" val="35701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197</TotalTime>
  <Words>2455</Words>
  <Application>Microsoft Office PowerPoint</Application>
  <PresentationFormat>Widescreen</PresentationFormat>
  <Paragraphs>83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Helvetica Neue</vt:lpstr>
      <vt:lpstr>NimbusRomNo9L-Regu</vt:lpstr>
      <vt:lpstr>STIXMathJax_Normal-italic</vt:lpstr>
      <vt:lpstr>Main Event</vt:lpstr>
      <vt:lpstr>Learning to Optimize Neural Nets</vt:lpstr>
      <vt:lpstr>Contents</vt:lpstr>
      <vt:lpstr>1.1 the methodology</vt:lpstr>
      <vt:lpstr>PowerPoint Presentation</vt:lpstr>
      <vt:lpstr>The math</vt:lpstr>
      <vt:lpstr>1.2 related works</vt:lpstr>
      <vt:lpstr>1.3 the algorithm</vt:lpstr>
      <vt:lpstr>PowerPoint Presentation</vt:lpstr>
      <vt:lpstr>1.4 the experiment</vt:lpstr>
      <vt:lpstr>PowerPoint Presentation</vt:lpstr>
      <vt:lpstr>PowerPoint Presentation</vt:lpstr>
      <vt:lpstr>PowerPoint Presentation</vt:lpstr>
      <vt:lpstr>PowerPoint Presentation</vt:lpstr>
      <vt:lpstr>PowerPoint Presentation</vt:lpstr>
      <vt:lpstr>PowerPoint Presentation</vt:lpstr>
      <vt:lpstr>1.5 the result plots generated from the software built by the candidate, and the plots in the original paper</vt:lpstr>
      <vt:lpstr>PowerPoint Presentation</vt:lpstr>
      <vt:lpstr>PowerPoint Presentation</vt:lpstr>
      <vt:lpstr>PowerPoint Presentation</vt:lpstr>
      <vt:lpstr>PowerPoint Presentation</vt:lpstr>
      <vt:lpstr>PowerPoint Presentation</vt:lpstr>
      <vt:lpstr>PowerPoint Presentation</vt:lpstr>
      <vt:lpstr> 1.6 results discussion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Optimize Neural Nets</dc:title>
  <dc:creator>Faiq Latheef</dc:creator>
  <cp:lastModifiedBy>Faiq Latheef</cp:lastModifiedBy>
  <cp:revision>14</cp:revision>
  <dcterms:created xsi:type="dcterms:W3CDTF">2022-12-22T09:55:42Z</dcterms:created>
  <dcterms:modified xsi:type="dcterms:W3CDTF">2023-01-07T15:22:56Z</dcterms:modified>
</cp:coreProperties>
</file>