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57" r:id="rId6"/>
    <p:sldId id="258" r:id="rId7"/>
    <p:sldId id="262" r:id="rId8"/>
    <p:sldId id="265" r:id="rId9"/>
    <p:sldId id="270"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D7664C-9E9C-44B6-8BA7-B02057D68116}" v="12" dt="2024-05-02T14:07:23.0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78177" autoAdjust="0"/>
  </p:normalViewPr>
  <p:slideViewPr>
    <p:cSldViewPr snapToGrid="0">
      <p:cViewPr varScale="1">
        <p:scale>
          <a:sx n="87" d="100"/>
          <a:sy n="87" d="100"/>
        </p:scale>
        <p:origin x="1512"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8112" y="7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ake Boyd" userId="71ad8301-4e9c-4df6-a645-23b90b5bf614" providerId="ADAL" clId="{4C2A87E6-FD18-4F4A-9DF1-5A02C11192E1}"/>
    <pc:docChg chg="custSel addSld modSld">
      <pc:chgData name="Blake Boyd" userId="71ad8301-4e9c-4df6-a645-23b90b5bf614" providerId="ADAL" clId="{4C2A87E6-FD18-4F4A-9DF1-5A02C11192E1}" dt="2022-11-08T21:43:30.506" v="24" actId="14100"/>
      <pc:docMkLst>
        <pc:docMk/>
      </pc:docMkLst>
      <pc:sldChg chg="modNotesTx">
        <pc:chgData name="Blake Boyd" userId="71ad8301-4e9c-4df6-a645-23b90b5bf614" providerId="ADAL" clId="{4C2A87E6-FD18-4F4A-9DF1-5A02C11192E1}" dt="2022-11-08T20:38:54.885" v="6" actId="6549"/>
        <pc:sldMkLst>
          <pc:docMk/>
          <pc:sldMk cId="744379741" sldId="265"/>
        </pc:sldMkLst>
      </pc:sldChg>
      <pc:sldChg chg="addSp delSp modSp new mod chgLayout">
        <pc:chgData name="Blake Boyd" userId="71ad8301-4e9c-4df6-a645-23b90b5bf614" providerId="ADAL" clId="{4C2A87E6-FD18-4F4A-9DF1-5A02C11192E1}" dt="2022-11-08T21:43:30.506" v="24" actId="14100"/>
        <pc:sldMkLst>
          <pc:docMk/>
          <pc:sldMk cId="690888245" sldId="272"/>
        </pc:sldMkLst>
        <pc:spChg chg="del mod ord">
          <ac:chgData name="Blake Boyd" userId="71ad8301-4e9c-4df6-a645-23b90b5bf614" providerId="ADAL" clId="{4C2A87E6-FD18-4F4A-9DF1-5A02C11192E1}" dt="2022-11-08T21:41:13.342" v="8" actId="700"/>
          <ac:spMkLst>
            <pc:docMk/>
            <pc:sldMk cId="690888245" sldId="272"/>
            <ac:spMk id="2" creationId="{CB8A9529-2DB8-DCB7-2152-2A6F0004FD87}"/>
          </ac:spMkLst>
        </pc:spChg>
        <pc:spChg chg="del mod ord">
          <ac:chgData name="Blake Boyd" userId="71ad8301-4e9c-4df6-a645-23b90b5bf614" providerId="ADAL" clId="{4C2A87E6-FD18-4F4A-9DF1-5A02C11192E1}" dt="2022-11-08T21:41:13.342" v="8" actId="700"/>
          <ac:spMkLst>
            <pc:docMk/>
            <pc:sldMk cId="690888245" sldId="272"/>
            <ac:spMk id="3" creationId="{0A418E33-C7BD-2A3B-A6C8-F1F17F778ADE}"/>
          </ac:spMkLst>
        </pc:spChg>
        <pc:spChg chg="mod ord">
          <ac:chgData name="Blake Boyd" userId="71ad8301-4e9c-4df6-a645-23b90b5bf614" providerId="ADAL" clId="{4C2A87E6-FD18-4F4A-9DF1-5A02C11192E1}" dt="2022-11-08T21:41:22.195" v="9" actId="700"/>
          <ac:spMkLst>
            <pc:docMk/>
            <pc:sldMk cId="690888245" sldId="272"/>
            <ac:spMk id="4" creationId="{78C7F61F-D8F2-2983-0507-B1B81B0697E2}"/>
          </ac:spMkLst>
        </pc:spChg>
        <pc:spChg chg="mod ord">
          <ac:chgData name="Blake Boyd" userId="71ad8301-4e9c-4df6-a645-23b90b5bf614" providerId="ADAL" clId="{4C2A87E6-FD18-4F4A-9DF1-5A02C11192E1}" dt="2022-11-08T21:41:22.195" v="9" actId="700"/>
          <ac:spMkLst>
            <pc:docMk/>
            <pc:sldMk cId="690888245" sldId="272"/>
            <ac:spMk id="5" creationId="{7A73286E-33DB-CBDB-7891-4AAFEB0BB93D}"/>
          </ac:spMkLst>
        </pc:spChg>
        <pc:spChg chg="mod ord">
          <ac:chgData name="Blake Boyd" userId="71ad8301-4e9c-4df6-a645-23b90b5bf614" providerId="ADAL" clId="{4C2A87E6-FD18-4F4A-9DF1-5A02C11192E1}" dt="2022-11-08T21:41:22.195" v="9" actId="700"/>
          <ac:spMkLst>
            <pc:docMk/>
            <pc:sldMk cId="690888245" sldId="272"/>
            <ac:spMk id="6" creationId="{A0D51904-7E30-F71F-CB3F-80F63872D0A3}"/>
          </ac:spMkLst>
        </pc:spChg>
        <pc:spChg chg="add del mod ord">
          <ac:chgData name="Blake Boyd" userId="71ad8301-4e9c-4df6-a645-23b90b5bf614" providerId="ADAL" clId="{4C2A87E6-FD18-4F4A-9DF1-5A02C11192E1}" dt="2022-11-08T21:41:22.195" v="9" actId="700"/>
          <ac:spMkLst>
            <pc:docMk/>
            <pc:sldMk cId="690888245" sldId="272"/>
            <ac:spMk id="7" creationId="{AE67FD4B-A63B-DC48-F1C8-BA98E52F85A6}"/>
          </ac:spMkLst>
        </pc:spChg>
        <pc:spChg chg="add del mod ord">
          <ac:chgData name="Blake Boyd" userId="71ad8301-4e9c-4df6-a645-23b90b5bf614" providerId="ADAL" clId="{4C2A87E6-FD18-4F4A-9DF1-5A02C11192E1}" dt="2022-11-08T21:41:22.195" v="9" actId="700"/>
          <ac:spMkLst>
            <pc:docMk/>
            <pc:sldMk cId="690888245" sldId="272"/>
            <ac:spMk id="8" creationId="{9B78FD7C-0B1A-15AE-F927-E7D558B23F1F}"/>
          </ac:spMkLst>
        </pc:spChg>
        <pc:spChg chg="add del mod ord">
          <ac:chgData name="Blake Boyd" userId="71ad8301-4e9c-4df6-a645-23b90b5bf614" providerId="ADAL" clId="{4C2A87E6-FD18-4F4A-9DF1-5A02C11192E1}" dt="2022-11-08T21:41:22.195" v="9" actId="700"/>
          <ac:spMkLst>
            <pc:docMk/>
            <pc:sldMk cId="690888245" sldId="272"/>
            <ac:spMk id="9" creationId="{60B3F4F9-8B38-C6A1-7216-959BE6256BFA}"/>
          </ac:spMkLst>
        </pc:spChg>
        <pc:spChg chg="add del mod ord">
          <ac:chgData name="Blake Boyd" userId="71ad8301-4e9c-4df6-a645-23b90b5bf614" providerId="ADAL" clId="{4C2A87E6-FD18-4F4A-9DF1-5A02C11192E1}" dt="2022-11-08T21:41:22.195" v="9" actId="700"/>
          <ac:spMkLst>
            <pc:docMk/>
            <pc:sldMk cId="690888245" sldId="272"/>
            <ac:spMk id="10" creationId="{A0DC93A0-09AE-E1C6-92F3-F340C1E5F3B4}"/>
          </ac:spMkLst>
        </pc:spChg>
        <pc:spChg chg="add del mod ord">
          <ac:chgData name="Blake Boyd" userId="71ad8301-4e9c-4df6-a645-23b90b5bf614" providerId="ADAL" clId="{4C2A87E6-FD18-4F4A-9DF1-5A02C11192E1}" dt="2022-11-08T21:41:22.195" v="9" actId="700"/>
          <ac:spMkLst>
            <pc:docMk/>
            <pc:sldMk cId="690888245" sldId="272"/>
            <ac:spMk id="11" creationId="{D494AF7C-A3AB-7497-90A4-9BF4FCC21AF4}"/>
          </ac:spMkLst>
        </pc:spChg>
        <pc:spChg chg="add del mod ord">
          <ac:chgData name="Blake Boyd" userId="71ad8301-4e9c-4df6-a645-23b90b5bf614" providerId="ADAL" clId="{4C2A87E6-FD18-4F4A-9DF1-5A02C11192E1}" dt="2022-11-08T21:41:22.195" v="9" actId="700"/>
          <ac:spMkLst>
            <pc:docMk/>
            <pc:sldMk cId="690888245" sldId="272"/>
            <ac:spMk id="12" creationId="{30B4BE10-4BA1-0695-02C5-8503B7919BEC}"/>
          </ac:spMkLst>
        </pc:spChg>
        <pc:spChg chg="add del mod ord">
          <ac:chgData name="Blake Boyd" userId="71ad8301-4e9c-4df6-a645-23b90b5bf614" providerId="ADAL" clId="{4C2A87E6-FD18-4F4A-9DF1-5A02C11192E1}" dt="2022-11-08T21:41:22.195" v="9" actId="700"/>
          <ac:spMkLst>
            <pc:docMk/>
            <pc:sldMk cId="690888245" sldId="272"/>
            <ac:spMk id="13" creationId="{54D3EE4B-07B2-03A1-67C3-90799FE5E398}"/>
          </ac:spMkLst>
        </pc:spChg>
        <pc:spChg chg="add mod ord">
          <ac:chgData name="Blake Boyd" userId="71ad8301-4e9c-4df6-a645-23b90b5bf614" providerId="ADAL" clId="{4C2A87E6-FD18-4F4A-9DF1-5A02C11192E1}" dt="2022-11-08T21:41:22.195" v="9" actId="700"/>
          <ac:spMkLst>
            <pc:docMk/>
            <pc:sldMk cId="690888245" sldId="272"/>
            <ac:spMk id="14" creationId="{6CFB944F-0B0C-C959-18B2-790AE16947DA}"/>
          </ac:spMkLst>
        </pc:spChg>
        <pc:spChg chg="add mod ord">
          <ac:chgData name="Blake Boyd" userId="71ad8301-4e9c-4df6-a645-23b90b5bf614" providerId="ADAL" clId="{4C2A87E6-FD18-4F4A-9DF1-5A02C11192E1}" dt="2022-11-08T21:43:30.506" v="24" actId="14100"/>
          <ac:spMkLst>
            <pc:docMk/>
            <pc:sldMk cId="690888245" sldId="272"/>
            <ac:spMk id="15" creationId="{2B410CCD-1B0C-BDB6-F6F6-58576DCB992B}"/>
          </ac:spMkLst>
        </pc:spChg>
      </pc:sldChg>
    </pc:docChg>
  </pc:docChgLst>
  <pc:docChgLst>
    <pc:chgData name="Blake (Edmund) Boyd" userId="71ad8301-4e9c-4df6-a645-23b90b5bf614" providerId="ADAL" clId="{B8D7664C-9E9C-44B6-8BA7-B02057D68116}"/>
    <pc:docChg chg="undo custSel delSld modSld">
      <pc:chgData name="Blake (Edmund) Boyd" userId="71ad8301-4e9c-4df6-a645-23b90b5bf614" providerId="ADAL" clId="{B8D7664C-9E9C-44B6-8BA7-B02057D68116}" dt="2024-05-02T15:05:03.223" v="675" actId="47"/>
      <pc:docMkLst>
        <pc:docMk/>
      </pc:docMkLst>
      <pc:sldChg chg="modTransition">
        <pc:chgData name="Blake (Edmund) Boyd" userId="71ad8301-4e9c-4df6-a645-23b90b5bf614" providerId="ADAL" clId="{B8D7664C-9E9C-44B6-8BA7-B02057D68116}" dt="2024-05-02T14:06:49.426" v="221"/>
        <pc:sldMkLst>
          <pc:docMk/>
          <pc:sldMk cId="2586058810" sldId="256"/>
        </pc:sldMkLst>
      </pc:sldChg>
      <pc:sldChg chg="modSp mod modTransition">
        <pc:chgData name="Blake (Edmund) Boyd" userId="71ad8301-4e9c-4df6-a645-23b90b5bf614" providerId="ADAL" clId="{B8D7664C-9E9C-44B6-8BA7-B02057D68116}" dt="2024-05-02T14:06:55.322" v="222"/>
        <pc:sldMkLst>
          <pc:docMk/>
          <pc:sldMk cId="1713219598" sldId="257"/>
        </pc:sldMkLst>
        <pc:spChg chg="mod">
          <ac:chgData name="Blake (Edmund) Boyd" userId="71ad8301-4e9c-4df6-a645-23b90b5bf614" providerId="ADAL" clId="{B8D7664C-9E9C-44B6-8BA7-B02057D68116}" dt="2024-04-22T14:59:15.920" v="41" actId="20577"/>
          <ac:spMkLst>
            <pc:docMk/>
            <pc:sldMk cId="1713219598" sldId="257"/>
            <ac:spMk id="5" creationId="{9AB5BAF8-EA80-4AD4-8D83-5960C299573A}"/>
          </ac:spMkLst>
        </pc:spChg>
      </pc:sldChg>
      <pc:sldChg chg="modSp mod modTransition modNotesTx">
        <pc:chgData name="Blake (Edmund) Boyd" userId="71ad8301-4e9c-4df6-a645-23b90b5bf614" providerId="ADAL" clId="{B8D7664C-9E9C-44B6-8BA7-B02057D68116}" dt="2024-05-02T15:04:04.377" v="598" actId="20577"/>
        <pc:sldMkLst>
          <pc:docMk/>
          <pc:sldMk cId="3571516367" sldId="258"/>
        </pc:sldMkLst>
        <pc:spChg chg="mod">
          <ac:chgData name="Blake (Edmund) Boyd" userId="71ad8301-4e9c-4df6-a645-23b90b5bf614" providerId="ADAL" clId="{B8D7664C-9E9C-44B6-8BA7-B02057D68116}" dt="2024-04-22T14:59:10.448" v="39" actId="20577"/>
          <ac:spMkLst>
            <pc:docMk/>
            <pc:sldMk cId="3571516367" sldId="258"/>
            <ac:spMk id="4" creationId="{70E12647-CCB2-45E2-A9CB-A868F490497E}"/>
          </ac:spMkLst>
        </pc:spChg>
      </pc:sldChg>
      <pc:sldChg chg="modTransition modNotesTx">
        <pc:chgData name="Blake (Edmund) Boyd" userId="71ad8301-4e9c-4df6-a645-23b90b5bf614" providerId="ADAL" clId="{B8D7664C-9E9C-44B6-8BA7-B02057D68116}" dt="2024-05-02T14:28:21.105" v="231" actId="20577"/>
        <pc:sldMkLst>
          <pc:docMk/>
          <pc:sldMk cId="379728094" sldId="262"/>
        </pc:sldMkLst>
      </pc:sldChg>
      <pc:sldChg chg="modSp mod modTransition">
        <pc:chgData name="Blake (Edmund) Boyd" userId="71ad8301-4e9c-4df6-a645-23b90b5bf614" providerId="ADAL" clId="{B8D7664C-9E9C-44B6-8BA7-B02057D68116}" dt="2024-05-02T14:10:08.873" v="229" actId="732"/>
        <pc:sldMkLst>
          <pc:docMk/>
          <pc:sldMk cId="744379741" sldId="265"/>
        </pc:sldMkLst>
        <pc:spChg chg="mod">
          <ac:chgData name="Blake (Edmund) Boyd" userId="71ad8301-4e9c-4df6-a645-23b90b5bf614" providerId="ADAL" clId="{B8D7664C-9E9C-44B6-8BA7-B02057D68116}" dt="2024-04-22T14:58:59.503" v="37" actId="20577"/>
          <ac:spMkLst>
            <pc:docMk/>
            <pc:sldMk cId="744379741" sldId="265"/>
            <ac:spMk id="4" creationId="{DA53D834-F1E2-4848-8093-D412A7B081AF}"/>
          </ac:spMkLst>
        </pc:spChg>
        <pc:picChg chg="mod modCrop">
          <ac:chgData name="Blake (Edmund) Boyd" userId="71ad8301-4e9c-4df6-a645-23b90b5bf614" providerId="ADAL" clId="{B8D7664C-9E9C-44B6-8BA7-B02057D68116}" dt="2024-05-02T14:10:08.873" v="229" actId="732"/>
          <ac:picMkLst>
            <pc:docMk/>
            <pc:sldMk cId="744379741" sldId="265"/>
            <ac:picMk id="10" creationId="{371B5557-1954-D362-C382-2349B606653B}"/>
          </ac:picMkLst>
        </pc:picChg>
      </pc:sldChg>
      <pc:sldChg chg="modSp mod modTransition">
        <pc:chgData name="Blake (Edmund) Boyd" userId="71ad8301-4e9c-4df6-a645-23b90b5bf614" providerId="ADAL" clId="{B8D7664C-9E9C-44B6-8BA7-B02057D68116}" dt="2024-05-02T14:31:30.493" v="596" actId="20577"/>
        <pc:sldMkLst>
          <pc:docMk/>
          <pc:sldMk cId="2896385493" sldId="270"/>
        </pc:sldMkLst>
        <pc:spChg chg="mod">
          <ac:chgData name="Blake (Edmund) Boyd" userId="71ad8301-4e9c-4df6-a645-23b90b5bf614" providerId="ADAL" clId="{B8D7664C-9E9C-44B6-8BA7-B02057D68116}" dt="2024-04-22T14:58:53.984" v="35" actId="20577"/>
          <ac:spMkLst>
            <pc:docMk/>
            <pc:sldMk cId="2896385493" sldId="270"/>
            <ac:spMk id="6" creationId="{3627CC26-34EF-4BB9-B289-9EC56B07D1E6}"/>
          </ac:spMkLst>
        </pc:spChg>
        <pc:spChg chg="mod">
          <ac:chgData name="Blake (Edmund) Boyd" userId="71ad8301-4e9c-4df6-a645-23b90b5bf614" providerId="ADAL" clId="{B8D7664C-9E9C-44B6-8BA7-B02057D68116}" dt="2024-05-02T14:31:30.493" v="596" actId="20577"/>
          <ac:spMkLst>
            <pc:docMk/>
            <pc:sldMk cId="2896385493" sldId="270"/>
            <ac:spMk id="9" creationId="{F0446C42-3DB4-A7C8-1E38-D1A4A874DEB2}"/>
          </ac:spMkLst>
        </pc:spChg>
      </pc:sldChg>
      <pc:sldChg chg="modSp mod modTransition modNotesTx">
        <pc:chgData name="Blake (Edmund) Boyd" userId="71ad8301-4e9c-4df6-a645-23b90b5bf614" providerId="ADAL" clId="{B8D7664C-9E9C-44B6-8BA7-B02057D68116}" dt="2024-05-02T15:05:00.321" v="674"/>
        <pc:sldMkLst>
          <pc:docMk/>
          <pc:sldMk cId="1969787568" sldId="271"/>
        </pc:sldMkLst>
        <pc:spChg chg="mod">
          <ac:chgData name="Blake (Edmund) Boyd" userId="71ad8301-4e9c-4df6-a645-23b90b5bf614" providerId="ADAL" clId="{B8D7664C-9E9C-44B6-8BA7-B02057D68116}" dt="2024-04-22T14:53:54.541" v="11" actId="20577"/>
          <ac:spMkLst>
            <pc:docMk/>
            <pc:sldMk cId="1969787568" sldId="271"/>
            <ac:spMk id="3" creationId="{AF64C29E-DF30-4DC6-AB95-2016F9A703B6}"/>
          </ac:spMkLst>
        </pc:spChg>
        <pc:spChg chg="mod">
          <ac:chgData name="Blake (Edmund) Boyd" userId="71ad8301-4e9c-4df6-a645-23b90b5bf614" providerId="ADAL" clId="{B8D7664C-9E9C-44B6-8BA7-B02057D68116}" dt="2024-04-22T14:58:48.544" v="33" actId="20577"/>
          <ac:spMkLst>
            <pc:docMk/>
            <pc:sldMk cId="1969787568" sldId="271"/>
            <ac:spMk id="4" creationId="{A47C7382-18E7-4821-8C61-461D6BBE08FC}"/>
          </ac:spMkLst>
        </pc:spChg>
      </pc:sldChg>
      <pc:sldChg chg="modSp del mod modTransition">
        <pc:chgData name="Blake (Edmund) Boyd" userId="71ad8301-4e9c-4df6-a645-23b90b5bf614" providerId="ADAL" clId="{B8D7664C-9E9C-44B6-8BA7-B02057D68116}" dt="2024-05-02T15:05:03.223" v="675" actId="47"/>
        <pc:sldMkLst>
          <pc:docMk/>
          <pc:sldMk cId="690888245" sldId="272"/>
        </pc:sldMkLst>
        <pc:spChg chg="mod">
          <ac:chgData name="Blake (Edmund) Boyd" userId="71ad8301-4e9c-4df6-a645-23b90b5bf614" providerId="ADAL" clId="{B8D7664C-9E9C-44B6-8BA7-B02057D68116}" dt="2024-04-22T14:58:42.416" v="31" actId="20577"/>
          <ac:spMkLst>
            <pc:docMk/>
            <pc:sldMk cId="690888245" sldId="272"/>
            <ac:spMk id="4" creationId="{78C7F61F-D8F2-2983-0507-B1B81B0697E2}"/>
          </ac:spMkLst>
        </pc:spChg>
        <pc:spChg chg="mod">
          <ac:chgData name="Blake (Edmund) Boyd" userId="71ad8301-4e9c-4df6-a645-23b90b5bf614" providerId="ADAL" clId="{B8D7664C-9E9C-44B6-8BA7-B02057D68116}" dt="2024-04-22T14:58:35.104" v="27" actId="20577"/>
          <ac:spMkLst>
            <pc:docMk/>
            <pc:sldMk cId="690888245" sldId="272"/>
            <ac:spMk id="5" creationId="{7A73286E-33DB-CBDB-7891-4AAFEB0BB93D}"/>
          </ac:spMkLst>
        </pc:spChg>
        <pc:spChg chg="mod">
          <ac:chgData name="Blake (Edmund) Boyd" userId="71ad8301-4e9c-4df6-a645-23b90b5bf614" providerId="ADAL" clId="{B8D7664C-9E9C-44B6-8BA7-B02057D68116}" dt="2024-05-02T15:04:56.587" v="671" actId="27636"/>
          <ac:spMkLst>
            <pc:docMk/>
            <pc:sldMk cId="690888245" sldId="272"/>
            <ac:spMk id="15" creationId="{2B410CCD-1B0C-BDB6-F6F6-58576DCB992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5/2/2024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www.itl.nist.gov/div898/handbook/prc/section1/prc16.htm" TargetMode="External"/><Relationship Id="rId3" Type="http://schemas.openxmlformats.org/officeDocument/2006/relationships/hyperlink" Target="https://statisticsbyjim.com/basics/remove-outliers/" TargetMode="External"/><Relationship Id="rId7" Type="http://schemas.openxmlformats.org/officeDocument/2006/relationships/hyperlink" Target="https://en.wikipedia.org/wiki/Outlier"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n.wikipedia.org/wiki/Long_tail" TargetMode="External"/><Relationship Id="rId5" Type="http://schemas.openxmlformats.org/officeDocument/2006/relationships/hyperlink" Target="https://en.wikipedia.org/wiki/Robust_statistics" TargetMode="External"/><Relationship Id="rId4" Type="http://schemas.openxmlformats.org/officeDocument/2006/relationships/hyperlink" Target="https://en.wikipedia.org/wiki/Median_absolute_deviation" TargetMode="External"/><Relationship Id="rId9" Type="http://schemas.openxmlformats.org/officeDocument/2006/relationships/hyperlink" Target="https://statisticsbyjim.com/hypothesis-testing/nonparametric-parametric-test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3333272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outlier is a data point that differs significantly from other observations. </a:t>
            </a:r>
          </a:p>
          <a:p>
            <a:r>
              <a:rPr lang="en-US" dirty="0"/>
              <a:t>An outlier may be due to variability in the measurement, or it may indicate experimental error.</a:t>
            </a:r>
          </a:p>
          <a:p>
            <a:r>
              <a:rPr lang="en-US" dirty="0"/>
              <a:t>Examples of variability in measurement are: do you have units marking </a:t>
            </a:r>
            <a:r>
              <a:rPr lang="en-US" dirty="0" err="1"/>
              <a:t>EnRoute</a:t>
            </a:r>
            <a:r>
              <a:rPr lang="en-US" dirty="0"/>
              <a:t> at different points in a response?</a:t>
            </a:r>
          </a:p>
          <a:p>
            <a:endParaRPr lang="en-US" dirty="0"/>
          </a:p>
          <a:p>
            <a:r>
              <a:rPr lang="en-US" dirty="0"/>
              <a:t>Are we actually measuring what we think we’re measuring? Are there other factors at play that make your population set not a normal distribution? Most population sets regarding incident responses are multimodal distribution. </a:t>
            </a:r>
          </a:p>
          <a:p>
            <a:endParaRPr lang="en-US" dirty="0"/>
          </a:p>
          <a:p>
            <a:r>
              <a:rPr lang="en-US" dirty="0"/>
              <a:t>Are these data entry errors? Are there processes in place that we can reduce these errors or gain consistency? Engineering solutions to remove people from processes. </a:t>
            </a:r>
          </a:p>
          <a:p>
            <a:r>
              <a:rPr lang="en-US" dirty="0"/>
              <a:t>Is the burden of excessive data entry causing fatigue in report writers? Do we have a clear use for this information?</a:t>
            </a:r>
          </a:p>
          <a:p>
            <a:r>
              <a:rPr lang="en-US" dirty="0"/>
              <a:t>Normal variation can result in outlier data.</a:t>
            </a:r>
          </a:p>
          <a:p>
            <a:endParaRPr lang="en-US" dirty="0"/>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25138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traditional methods of identifying outliers. </a:t>
            </a:r>
          </a:p>
          <a:p>
            <a:r>
              <a:rPr lang="en-US" dirty="0"/>
              <a:t>3 Standard deviations from mean</a:t>
            </a:r>
          </a:p>
          <a:p>
            <a:r>
              <a:rPr lang="en-US" dirty="0"/>
              <a:t>1.5 IQs from median (interquartile range) for mild outliers 3 IQs for extreme outliers</a:t>
            </a:r>
          </a:p>
          <a:p>
            <a:r>
              <a:rPr lang="en-US" dirty="0"/>
              <a:t>Manual review – QA/QC processes</a:t>
            </a:r>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3442026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Boxplot/Box and whiskers</a:t>
            </a:r>
          </a:p>
          <a:p>
            <a:r>
              <a:rPr lang="en-US" dirty="0"/>
              <a:t>Histograms</a:t>
            </a:r>
          </a:p>
          <a:p>
            <a:endParaRPr lang="en-US" dirty="0"/>
          </a:p>
          <a:p>
            <a:r>
              <a:rPr lang="en-US" dirty="0"/>
              <a:t>Visualization can be effective at quickly finding data that needs scrutiny. </a:t>
            </a:r>
          </a:p>
          <a:p>
            <a:endParaRPr lang="en-US" dirty="0"/>
          </a:p>
          <a:p>
            <a:r>
              <a:rPr lang="en-US" dirty="0"/>
              <a:t>Is our long tail of turnout time actually an indication of outlier data? Is the left leaning bias spike an indication of bad/error in data collection? Is there some other effect at play that is skewing the data? Bravo9 dispatch/2</a:t>
            </a:r>
            <a:r>
              <a:rPr lang="en-US" baseline="30000" dirty="0"/>
              <a:t>nd</a:t>
            </a:r>
            <a:r>
              <a:rPr lang="en-US" dirty="0"/>
              <a:t> units getting dispatched after initial dispatches? Do we calculate from the units actual notification or from the initial notification.</a:t>
            </a:r>
          </a:p>
          <a:p>
            <a:endParaRPr lang="en-US" dirty="0"/>
          </a:p>
          <a:p>
            <a:r>
              <a:rPr lang="en-US" dirty="0"/>
              <a:t>When do say the unit was notified? Is the end of call processing the beginning of unit notification (call processed but waiting to be dispatched/unit recommend)</a:t>
            </a:r>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1486884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outlier is…</a:t>
            </a:r>
          </a:p>
          <a:p>
            <a:pPr algn="l">
              <a:buFont typeface="Arial" panose="020B0604020202020204" pitchFamily="34" charset="0"/>
              <a:buChar char="•"/>
            </a:pPr>
            <a:r>
              <a:rPr lang="en-US" b="0" i="0" dirty="0">
                <a:solidFill>
                  <a:srgbClr val="767673"/>
                </a:solidFill>
                <a:effectLst/>
                <a:latin typeface="Droid Sans"/>
              </a:rPr>
              <a:t>A measurement error or data entry error, correct the error if possible. If you can’t fix it, remove that observation because you know it’s incorrect.</a:t>
            </a:r>
          </a:p>
          <a:p>
            <a:pPr algn="l">
              <a:buFont typeface="Arial" panose="020B0604020202020204" pitchFamily="34" charset="0"/>
              <a:buChar char="•"/>
            </a:pPr>
            <a:r>
              <a:rPr lang="en-US" b="0" i="0" dirty="0">
                <a:solidFill>
                  <a:srgbClr val="767673"/>
                </a:solidFill>
                <a:effectLst/>
                <a:latin typeface="Droid Sans"/>
              </a:rPr>
              <a:t>Not a part of the population you are studying (i.e., unusual properties or conditions), you can legitimately remove the outlier.</a:t>
            </a:r>
          </a:p>
          <a:p>
            <a:pPr algn="l">
              <a:buFont typeface="Arial" panose="020B0604020202020204" pitchFamily="34" charset="0"/>
              <a:buChar char="•"/>
            </a:pPr>
            <a:r>
              <a:rPr lang="en-US" b="0" i="0" dirty="0">
                <a:solidFill>
                  <a:srgbClr val="767673"/>
                </a:solidFill>
                <a:effectLst/>
                <a:latin typeface="Droid Sans"/>
              </a:rPr>
              <a:t>A natural part of the population you are studying, you should not remove it.</a:t>
            </a:r>
          </a:p>
          <a:p>
            <a:pPr algn="l">
              <a:buFont typeface="Arial" panose="020B0604020202020204" pitchFamily="34" charset="0"/>
              <a:buChar char="•"/>
            </a:pPr>
            <a:endParaRPr lang="en-US" b="0" i="0" dirty="0">
              <a:solidFill>
                <a:srgbClr val="767673"/>
              </a:solidFill>
              <a:effectLst/>
              <a:latin typeface="Droid Sans"/>
            </a:endParaRPr>
          </a:p>
          <a:p>
            <a:pPr algn="l">
              <a:buFont typeface="Arial" panose="020B0604020202020204" pitchFamily="34" charset="0"/>
              <a:buNone/>
            </a:pPr>
            <a:r>
              <a:rPr lang="en-US" b="0" i="0" dirty="0">
                <a:solidFill>
                  <a:srgbClr val="767673"/>
                </a:solidFill>
                <a:effectLst/>
                <a:latin typeface="Droid Sans"/>
              </a:rPr>
              <a:t>When you decide to remove outliers, document the excluded data points and explain your reasoning. You must be able to attribute a specific cause for removing outliers. Another approach is to perform the analysis with and without these observations and discuss the differences. Comparing results in this manner is particularly useful when you’re unsure about removing an outlier and when there is substantial disagreement within a group over this question.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767673"/>
                </a:solidFill>
                <a:effectLst/>
                <a:latin typeface="Droid Sans"/>
              </a:rPr>
              <a:t>You should never remove outliers solely to produce a normal distribution. If your data don’t naturally follow a normal distribution and you delete outliers to force it to follow one, you’re distorting the results!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767673"/>
              </a:solidFill>
              <a:effectLst/>
              <a:latin typeface="Droid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767673"/>
                </a:solidFill>
                <a:effectLst/>
                <a:latin typeface="Droid Sans"/>
              </a:rPr>
              <a:t>Use statistics that is highly robust to outliers. We’re in luck because the typical 90</a:t>
            </a:r>
            <a:r>
              <a:rPr lang="en-US" b="0" i="0" baseline="30000" dirty="0">
                <a:solidFill>
                  <a:srgbClr val="767673"/>
                </a:solidFill>
                <a:effectLst/>
                <a:latin typeface="Droid Sans"/>
              </a:rPr>
              <a:t>th</a:t>
            </a:r>
            <a:r>
              <a:rPr lang="en-US" b="0" i="0" dirty="0">
                <a:solidFill>
                  <a:srgbClr val="767673"/>
                </a:solidFill>
                <a:effectLst/>
                <a:latin typeface="Droid Sans"/>
              </a:rPr>
              <a:t> percentile figure is highly robust to outlier data. Typically we can express how robust our metric is to outlier data based off the breakpoint of outliers that would result in skewed data. IE: Median has a breakpoint of 50% meaning that greater than 50% of the datapoints need to be outliers before the median value is affected. Mean only needs 1 extreme datapoint to affect its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767673"/>
              </a:solidFill>
              <a:effectLst/>
              <a:latin typeface="Droid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767673"/>
                </a:solidFill>
                <a:effectLst/>
                <a:latin typeface="Droid Sans"/>
              </a:rPr>
              <a:t>Do we use </a:t>
            </a:r>
            <a:r>
              <a:rPr lang="en-US" b="0" i="0" dirty="0" err="1">
                <a:solidFill>
                  <a:srgbClr val="202122"/>
                </a:solidFill>
                <a:effectLst/>
                <a:latin typeface="Arial" panose="020B0604020202020204" pitchFamily="34" charset="0"/>
              </a:rPr>
              <a:t>Winsorization</a:t>
            </a:r>
            <a:r>
              <a:rPr lang="en-US" b="0" i="0" dirty="0">
                <a:solidFill>
                  <a:srgbClr val="202122"/>
                </a:solidFill>
                <a:effectLst/>
                <a:latin typeface="Arial" panose="020B0604020202020204" pitchFamily="34" charset="0"/>
              </a:rPr>
              <a:t> on</a:t>
            </a:r>
            <a:r>
              <a:rPr lang="en-US" b="0" i="0" dirty="0">
                <a:solidFill>
                  <a:srgbClr val="767673"/>
                </a:solidFill>
                <a:effectLst/>
                <a:latin typeface="Droid Sans"/>
              </a:rPr>
              <a:t> our data to eliminate the issue of artificially limited population sets? (setting lower and/or lower bounds on data above/below percentiles to be equal to that percentile?) 90% </a:t>
            </a:r>
            <a:r>
              <a:rPr lang="en-US" b="0" i="0" dirty="0" err="1">
                <a:solidFill>
                  <a:srgbClr val="767673"/>
                </a:solidFill>
                <a:effectLst/>
                <a:latin typeface="Droid Sans"/>
              </a:rPr>
              <a:t>Winsorization</a:t>
            </a:r>
            <a:r>
              <a:rPr lang="en-US" b="0" i="0" dirty="0">
                <a:solidFill>
                  <a:srgbClr val="767673"/>
                </a:solidFill>
                <a:effectLst/>
                <a:latin typeface="Droid Sans"/>
              </a:rPr>
              <a:t> means the bottom 5% values become equal to the 5</a:t>
            </a:r>
            <a:r>
              <a:rPr lang="en-US" b="0" i="0" baseline="30000" dirty="0">
                <a:solidFill>
                  <a:srgbClr val="767673"/>
                </a:solidFill>
                <a:effectLst/>
                <a:latin typeface="Droid Sans"/>
              </a:rPr>
              <a:t>th</a:t>
            </a:r>
            <a:r>
              <a:rPr lang="en-US" b="0" i="0" dirty="0">
                <a:solidFill>
                  <a:srgbClr val="767673"/>
                </a:solidFill>
                <a:effectLst/>
                <a:latin typeface="Droid Sans"/>
              </a:rPr>
              <a:t> percentile and top 5% of data become equal to the 95</a:t>
            </a:r>
            <a:r>
              <a:rPr lang="en-US" b="0" i="0" baseline="30000" dirty="0">
                <a:solidFill>
                  <a:srgbClr val="767673"/>
                </a:solidFill>
                <a:effectLst/>
                <a:latin typeface="Droid Sans"/>
              </a:rPr>
              <a:t>th</a:t>
            </a:r>
            <a:r>
              <a:rPr lang="en-US" b="0" i="0" dirty="0">
                <a:solidFill>
                  <a:srgbClr val="767673"/>
                </a:solidFill>
                <a:effectLst/>
                <a:latin typeface="Droid Sans"/>
              </a:rPr>
              <a:t> percentile? There are problems with this is the frequency of data points below a certain percentile is not equal on both sides (repeated data points) which would lead to an artificially skewed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767673"/>
              </a:solidFill>
              <a:effectLst/>
              <a:latin typeface="Droid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767673"/>
                </a:solidFill>
                <a:effectLst/>
                <a:latin typeface="Droid Sans"/>
              </a:rPr>
              <a:t>Standard deviation is not robust of outliers due to the fact that distance from the mean is squared, so large values are more heavily weighted. Median absolute deviation is a much more robust method of determining the variation in your data. Median absolute deviation is effectively the median value of the deviations of your dataset from the median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767673"/>
              </a:solidFill>
              <a:effectLst/>
              <a:latin typeface="Droid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767673"/>
                </a:solidFill>
                <a:effectLst/>
                <a:latin typeface="Droid Sans"/>
              </a:rPr>
              <a:t>We need to be very cautious about interpolated percentiles. Outlier trimming/</a:t>
            </a:r>
            <a:r>
              <a:rPr lang="en-US" b="0" i="0" dirty="0" err="1">
                <a:solidFill>
                  <a:srgbClr val="767673"/>
                </a:solidFill>
                <a:effectLst/>
                <a:latin typeface="Droid Sans"/>
              </a:rPr>
              <a:t>winsorization</a:t>
            </a:r>
            <a:r>
              <a:rPr lang="en-US" b="0" i="0" dirty="0">
                <a:solidFill>
                  <a:srgbClr val="767673"/>
                </a:solidFill>
                <a:effectLst/>
                <a:latin typeface="Droid Sans"/>
              </a:rPr>
              <a:t> or other methods to limit the population set results in results that might be effectively useless.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767673"/>
              </a:solidFill>
              <a:effectLst/>
              <a:latin typeface="Droid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767673"/>
                </a:solidFill>
                <a:effectLst/>
                <a:latin typeface="Droid Sans"/>
              </a:rPr>
              <a:t>In reality we should be focusing on improving the dataset rather than trying to exclude data to make our data look better than it is. QA/QC teams are highly effective at improving data quality</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385768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we using different sets of percentiles for reporting? 90</a:t>
            </a:r>
            <a:r>
              <a:rPr lang="en-US" baseline="30000" dirty="0"/>
              <a:t>th</a:t>
            </a:r>
            <a:r>
              <a:rPr lang="en-US" dirty="0"/>
              <a:t> and 95</a:t>
            </a:r>
            <a:r>
              <a:rPr lang="en-US" baseline="30000" dirty="0"/>
              <a:t>th</a:t>
            </a:r>
            <a:r>
              <a:rPr lang="en-US" dirty="0"/>
              <a:t> percentile? Median values, Interquartile range? Cumulative distribution of percentiles? Median Absolute Deviation?</a:t>
            </a:r>
          </a:p>
          <a:p>
            <a:endParaRPr lang="en-US" dirty="0"/>
          </a:p>
          <a:p>
            <a:r>
              <a:rPr lang="en-US" dirty="0"/>
              <a:t>Having a good understanding of our data is essential for making sound decisions. </a:t>
            </a:r>
          </a:p>
          <a:p>
            <a:endParaRPr lang="en-US" dirty="0"/>
          </a:p>
          <a:p>
            <a:r>
              <a:rPr lang="en-US" dirty="0">
                <a:hlinkClick r:id="rId3"/>
              </a:rPr>
              <a:t>https://statisticsbyjim.com/basics/remove-outliers/</a:t>
            </a:r>
            <a:endParaRPr lang="en-US" dirty="0"/>
          </a:p>
          <a:p>
            <a:r>
              <a:rPr lang="en-US" dirty="0">
                <a:hlinkClick r:id="rId4"/>
              </a:rPr>
              <a:t>https://en.wikipedia.org/wiki/Median_absolute_deviation</a:t>
            </a:r>
            <a:endParaRPr lang="en-US" dirty="0"/>
          </a:p>
          <a:p>
            <a:r>
              <a:rPr lang="en-US" dirty="0">
                <a:hlinkClick r:id="rId5"/>
              </a:rPr>
              <a:t>https://en.wikipedia.org/wiki/Robust_statistics</a:t>
            </a:r>
            <a:endParaRPr lang="en-US" dirty="0"/>
          </a:p>
          <a:p>
            <a:r>
              <a:rPr lang="en-US" dirty="0">
                <a:hlinkClick r:id="rId6"/>
              </a:rPr>
              <a:t>https://en.wikipedia.org/wiki/Long_tail</a:t>
            </a:r>
            <a:endParaRPr lang="en-US" dirty="0"/>
          </a:p>
          <a:p>
            <a:r>
              <a:rPr lang="en-US" dirty="0">
                <a:hlinkClick r:id="rId7"/>
              </a:rPr>
              <a:t>https://en.wikipedia.org/wiki/Outlier</a:t>
            </a:r>
            <a:endParaRPr lang="en-US" dirty="0"/>
          </a:p>
          <a:p>
            <a:r>
              <a:rPr lang="en-US" dirty="0">
                <a:hlinkClick r:id="rId8"/>
              </a:rPr>
              <a:t>https://www.itl.nist.gov/div898/handbook/prc/section1/prc16.htm</a:t>
            </a:r>
            <a:endParaRPr lang="en-US" dirty="0"/>
          </a:p>
          <a:p>
            <a:r>
              <a:rPr lang="en-US" dirty="0">
                <a:hlinkClick r:id="rId9"/>
              </a:rPr>
              <a:t>https://statisticsbyjim.com/hypothesis-testing/nonparametric-parametric-tests/</a:t>
            </a:r>
            <a:endParaRPr lang="en-US" dirty="0"/>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0906178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Outliers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endParaRPr lang="en-US" dirty="0"/>
          </a:p>
        </p:txBody>
      </p:sp>
    </p:spTree>
    <p:extLst>
      <p:ext uri="{BB962C8B-B14F-4D97-AF65-F5344CB8AC3E}">
        <p14:creationId xmlns:p14="http://schemas.microsoft.com/office/powerpoint/2010/main" val="25860588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OUTLIERS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What are outliers</a:t>
            </a:r>
          </a:p>
          <a:p>
            <a:r>
              <a:rPr lang="en-US" dirty="0"/>
              <a:t>How to find them</a:t>
            </a:r>
          </a:p>
          <a:p>
            <a:r>
              <a:rPr lang="en-US" dirty="0"/>
              <a:t>Visualize them</a:t>
            </a:r>
          </a:p>
          <a:p>
            <a:r>
              <a:rPr lang="en-US" dirty="0"/>
              <a:t>What to do about them</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2024</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OUTLIERS</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What are outliers?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lstStyle/>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2024</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OUTLIERS</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49" y="2148840"/>
            <a:ext cx="4703749" cy="1715531"/>
          </a:xfrm>
        </p:spPr>
        <p:txBody>
          <a:bodyPr/>
          <a:lstStyle/>
          <a:p>
            <a:r>
              <a:rPr lang="en-US" dirty="0"/>
              <a:t>How to find them</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endParaRPr lang="en-US" dirty="0"/>
          </a:p>
        </p:txBody>
      </p:sp>
    </p:spTree>
    <p:extLst>
      <p:ext uri="{BB962C8B-B14F-4D97-AF65-F5344CB8AC3E}">
        <p14:creationId xmlns:p14="http://schemas.microsoft.com/office/powerpoint/2010/main" val="3797280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6969512" y="0"/>
            <a:ext cx="5222488" cy="1909763"/>
          </a:xfrm>
        </p:spPr>
        <p:txBody>
          <a:bodyPr/>
          <a:lstStyle/>
          <a:p>
            <a:r>
              <a:rPr lang="en-US" dirty="0"/>
              <a:t>VISUALIZE them</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endParaRPr lang="en-US" dirty="0"/>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2024</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a:t>OUTLIERS</a:t>
            </a:r>
            <a:endParaRPr lang="en-US" dirty="0"/>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5</a:t>
            </a:fld>
            <a:endParaRPr lang="en-US" dirty="0"/>
          </a:p>
        </p:txBody>
      </p:sp>
      <p:pic>
        <p:nvPicPr>
          <p:cNvPr id="10" name="Picture 9">
            <a:extLst>
              <a:ext uri="{FF2B5EF4-FFF2-40B4-BE49-F238E27FC236}">
                <a16:creationId xmlns:a16="http://schemas.microsoft.com/office/drawing/2014/main" id="{371B5557-1954-D362-C382-2349B606653B}"/>
              </a:ext>
            </a:extLst>
          </p:cNvPr>
          <p:cNvPicPr>
            <a:picLocks noChangeAspect="1"/>
          </p:cNvPicPr>
          <p:nvPr/>
        </p:nvPicPr>
        <p:blipFill rotWithShape="1">
          <a:blip r:embed="rId3"/>
          <a:srcRect b="6677"/>
          <a:stretch/>
        </p:blipFill>
        <p:spPr>
          <a:xfrm>
            <a:off x="4438184" y="3541607"/>
            <a:ext cx="7865327" cy="2330383"/>
          </a:xfrm>
          <a:prstGeom prst="rect">
            <a:avLst/>
          </a:prstGeom>
        </p:spPr>
      </p:pic>
    </p:spTree>
    <p:extLst>
      <p:ext uri="{BB962C8B-B14F-4D97-AF65-F5344CB8AC3E}">
        <p14:creationId xmlns:p14="http://schemas.microsoft.com/office/powerpoint/2010/main" val="7443797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998934"/>
          </a:xfrm>
        </p:spPr>
        <p:txBody>
          <a:bodyPr/>
          <a:lstStyle/>
          <a:p>
            <a:r>
              <a:rPr lang="en-US" dirty="0"/>
              <a:t>What to do about them</a:t>
            </a:r>
          </a:p>
        </p:txBody>
      </p:sp>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2024</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OUTLIERS</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9" name="TextBox 8">
            <a:extLst>
              <a:ext uri="{FF2B5EF4-FFF2-40B4-BE49-F238E27FC236}">
                <a16:creationId xmlns:a16="http://schemas.microsoft.com/office/drawing/2014/main" id="{F0446C42-3DB4-A7C8-1E38-D1A4A874DEB2}"/>
              </a:ext>
            </a:extLst>
          </p:cNvPr>
          <p:cNvSpPr txBox="1"/>
          <p:nvPr/>
        </p:nvSpPr>
        <p:spPr>
          <a:xfrm>
            <a:off x="8610600" y="5572037"/>
            <a:ext cx="3421565" cy="307777"/>
          </a:xfrm>
          <a:prstGeom prst="rect">
            <a:avLst/>
          </a:prstGeom>
          <a:noFill/>
        </p:spPr>
        <p:txBody>
          <a:bodyPr wrap="square">
            <a:spAutoFit/>
          </a:bodyPr>
          <a:lstStyle/>
          <a:p>
            <a:r>
              <a:rPr lang="en-US" sz="1400" cap="all" spc="150" dirty="0">
                <a:solidFill>
                  <a:schemeClr val="bg1">
                    <a:lumMod val="65000"/>
                  </a:schemeClr>
                </a:solidFill>
                <a:latin typeface="+mj-lt"/>
                <a:ea typeface="+mj-ea"/>
                <a:cs typeface="+mj-cs"/>
              </a:rPr>
              <a:t>Probably nothing…?</a:t>
            </a:r>
          </a:p>
        </p:txBody>
      </p:sp>
    </p:spTree>
    <p:extLst>
      <p:ext uri="{BB962C8B-B14F-4D97-AF65-F5344CB8AC3E}">
        <p14:creationId xmlns:p14="http://schemas.microsoft.com/office/powerpoint/2010/main" val="28963854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Blake Boyd</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Fire and Emergency Services Analyst</a:t>
            </a:r>
          </a:p>
          <a:p>
            <a:r>
              <a:rPr lang="en-US" dirty="0"/>
              <a:t>Cary Fire Department</a:t>
            </a:r>
          </a:p>
          <a:p>
            <a:r>
              <a:rPr lang="en-US" dirty="0"/>
              <a:t>Edmund.Boyd@CaryNC.gov</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2024</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OUTLIERS</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9697875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http://schemas.openxmlformats.org/package/2006/metadata/core-properties"/>
    <ds:schemaRef ds:uri="16c05727-aa75-4e4a-9b5f-8a80a1165891"/>
    <ds:schemaRef ds:uri="http://purl.org/dc/elements/1.1/"/>
    <ds:schemaRef ds:uri="http://schemas.microsoft.com/sharepoint/v3"/>
    <ds:schemaRef ds:uri="http://www.w3.org/XML/1998/namespace"/>
    <ds:schemaRef ds:uri="http://purl.org/dc/terms/"/>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71af3243-3dd4-4a8d-8c0d-dd76da1f02a5"/>
    <ds:schemaRef ds:uri="http://purl.org/dc/dcmitype/"/>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{FF4A0D4D-7B9F-4C7A-B28F-B9AAD10ADF27}tf67328976_win32</Template>
  <TotalTime>385</TotalTime>
  <Words>1018</Words>
  <Application>Microsoft Office PowerPoint</Application>
  <PresentationFormat>Widescreen</PresentationFormat>
  <Paragraphs>86</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Droid Sans</vt:lpstr>
      <vt:lpstr>Tenorite</vt:lpstr>
      <vt:lpstr>Office Theme</vt:lpstr>
      <vt:lpstr>Outliers</vt:lpstr>
      <vt:lpstr>OUTLIERS</vt:lpstr>
      <vt:lpstr>What are outliers?</vt:lpstr>
      <vt:lpstr>How to find them</vt:lpstr>
      <vt:lpstr>VISUALIZE them</vt:lpstr>
      <vt:lpstr>What to do about them</vt:lpstr>
      <vt:lpstr>Blake Boyd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Outliers</dc:title>
  <dc:creator>Blake Boyd</dc:creator>
  <cp:lastModifiedBy>Blake (Edmund) Boyd</cp:lastModifiedBy>
  <cp:revision>5</cp:revision>
  <dcterms:created xsi:type="dcterms:W3CDTF">2022-11-08T19:28:38Z</dcterms:created>
  <dcterms:modified xsi:type="dcterms:W3CDTF">2024-05-02T15:05:08Z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