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67" r:id="rId3"/>
    <p:sldId id="266" r:id="rId4"/>
    <p:sldId id="277" r:id="rId5"/>
    <p:sldId id="278" r:id="rId6"/>
    <p:sldId id="279" r:id="rId7"/>
    <p:sldId id="282" r:id="rId8"/>
    <p:sldId id="289" r:id="rId9"/>
    <p:sldId id="290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1" r:id="rId18"/>
    <p:sldId id="264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578" autoAdjust="0"/>
  </p:normalViewPr>
  <p:slideViewPr>
    <p:cSldViewPr>
      <p:cViewPr>
        <p:scale>
          <a:sx n="108" d="100"/>
          <a:sy n="108" d="100"/>
        </p:scale>
        <p:origin x="1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C5F3D0-97B0-4CE4-8BFF-539A6A2D659B}" type="datetime2">
              <a:rPr lang="en-US"/>
              <a:pPr>
                <a:defRPr/>
              </a:pPr>
              <a:t>Friday, November 22,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0B95EC-1269-4F43-A250-A97DA6BE9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85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1D93DE2-4225-4A0D-BCDE-F029BFD1FA22}" type="datetime2">
              <a:rPr lang="en-US"/>
              <a:pPr>
                <a:defRPr/>
              </a:pPr>
              <a:t>Friday, November 22,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255FC5-85FF-4591-9D39-0D46CC54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32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4DEE7E4-0080-49DB-81F4-46189163F72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EB9AB9E-CD21-4F08-A7BF-479D1F59D3B7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3C3398-6654-4B55-A35F-A5490BE0A0D8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09600" y="762000"/>
            <a:ext cx="6705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Enter your Project title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5800" y="3124200"/>
            <a:ext cx="7620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By 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Mr./Ms.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391400" y="4419600"/>
            <a:ext cx="17526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Batch No 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/>
        </p:nvGraphicFramePr>
        <p:xfrm>
          <a:off x="762000" y="37338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5"/>
                <a:gridCol w="4032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Roll Number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Full</a:t>
                      </a:r>
                      <a:r>
                        <a:rPr lang="en-US" b="0" baseline="0" dirty="0" smtClean="0"/>
                        <a:t> Name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A09B5B8-DFCD-4BA0-B22A-D68D2F86CCA0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9EF6064-20CF-43D2-A725-0BF7E724CE85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24D93C8-7BBD-4DF1-970D-ACBC46DB3CE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FECE3AB-552D-4355-BC86-6CF340E749F5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9BE34E38-48FE-4C18-A1AE-F6CE2FA99EE2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C047AE4-4D6D-4427-B1C2-31FDC034C424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7C7FF49-3B1D-4D6B-A79D-A7431EA549A8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2E8A63A-FE8F-46CB-9B1C-2C9DDBACC7DC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 thruBlk="1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02896A-A0F3-48E3-AE45-F9235F844C70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572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Project First Phase </a:t>
            </a:r>
            <a:r>
              <a:rPr lang="en-US" dirty="0" smtClean="0"/>
              <a:t>:2019-20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517" y="1752600"/>
            <a:ext cx="80692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Higher Education Prediction System using AI</a:t>
            </a:r>
            <a:endParaRPr lang="en-US" sz="44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80060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Guided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US" dirty="0" smtClean="0"/>
              <a:t>: Mr. </a:t>
            </a:r>
            <a:r>
              <a:rPr lang="en-US" dirty="0" err="1" smtClean="0"/>
              <a:t>Sufyan</a:t>
            </a:r>
            <a:r>
              <a:rPr lang="en-US" dirty="0" smtClean="0"/>
              <a:t> P.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4800600"/>
            <a:ext cx="4800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Members </a:t>
            </a:r>
            <a:r>
              <a:rPr lang="en-US" sz="1600" dirty="0" smtClean="0"/>
              <a:t>: </a:t>
            </a:r>
            <a:r>
              <a:rPr lang="en-US" sz="1600" dirty="0" smtClean="0"/>
              <a:t>Muhammed </a:t>
            </a:r>
            <a:r>
              <a:rPr lang="en-US" sz="1600" dirty="0" err="1" smtClean="0"/>
              <a:t>Fairoos</a:t>
            </a:r>
            <a:r>
              <a:rPr lang="en-US" sz="1600" dirty="0" smtClean="0"/>
              <a:t> M (MEA16CS052)</a:t>
            </a:r>
          </a:p>
          <a:p>
            <a:pPr>
              <a:defRPr/>
            </a:pPr>
            <a:r>
              <a:rPr lang="en-US" sz="1600" dirty="0" smtClean="0"/>
              <a:t>	  </a:t>
            </a:r>
            <a:r>
              <a:rPr lang="en-US" sz="1600" dirty="0" err="1" smtClean="0"/>
              <a:t>Sahad</a:t>
            </a:r>
            <a:r>
              <a:rPr lang="en-US" sz="1600" dirty="0" smtClean="0"/>
              <a:t> K    	       (MEA16CS065)</a:t>
            </a:r>
          </a:p>
          <a:p>
            <a:pPr>
              <a:defRPr/>
            </a:pPr>
            <a:r>
              <a:rPr lang="en-US" sz="1600" dirty="0" smtClean="0"/>
              <a:t>	  </a:t>
            </a:r>
            <a:r>
              <a:rPr lang="en-US" sz="1600" dirty="0" err="1" smtClean="0"/>
              <a:t>Nishad</a:t>
            </a:r>
            <a:r>
              <a:rPr lang="en-US" sz="1600" dirty="0" smtClean="0"/>
              <a:t> K 	     (LMEA16CS089)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Student Registration</a:t>
            </a:r>
            <a:r>
              <a:rPr lang="en-US" sz="2000" b="1" u="sng" dirty="0"/>
              <a:t>/ </a:t>
            </a:r>
            <a:r>
              <a:rPr lang="en-US" sz="2000" b="1" u="sng" dirty="0" smtClean="0"/>
              <a:t>Login</a:t>
            </a:r>
          </a:p>
          <a:p>
            <a:r>
              <a:rPr lang="en-US" sz="2000" dirty="0" smtClean="0"/>
              <a:t>Candidate </a:t>
            </a:r>
            <a:r>
              <a:rPr lang="en-US" sz="2000" dirty="0"/>
              <a:t>who is applying for the test must first create an account in the system by registering themselves and then can login into the account to begin with </a:t>
            </a:r>
            <a:r>
              <a:rPr lang="en-US" sz="2000" dirty="0" smtClean="0"/>
              <a:t>test.</a:t>
            </a:r>
            <a:endParaRPr lang="en-US" sz="2000" b="1" u="sng" dirty="0"/>
          </a:p>
          <a:p>
            <a:r>
              <a:rPr lang="en-US" sz="2000" dirty="0" smtClean="0"/>
              <a:t>Register : </a:t>
            </a:r>
            <a:r>
              <a:rPr lang="en-US" sz="2000" dirty="0"/>
              <a:t>Student can register their details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u="sng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572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3281066"/>
            <a:ext cx="2971800" cy="29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595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(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: Students can login using their username and password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9530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28" y="2226468"/>
            <a:ext cx="3792344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114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</a:t>
            </a:r>
            <a:r>
              <a:rPr lang="en-US" dirty="0" err="1"/>
              <a:t>Cont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Marks : Students can insert their marks.</a:t>
            </a:r>
          </a:p>
          <a:p>
            <a:r>
              <a:rPr lang="en-US" dirty="0" smtClean="0"/>
              <a:t>Take Test : Students </a:t>
            </a:r>
            <a:r>
              <a:rPr lang="en-US" dirty="0"/>
              <a:t>can give aptitude 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Marks : Students </a:t>
            </a:r>
            <a:r>
              <a:rPr lang="en-US" dirty="0"/>
              <a:t>can view their mark in form of </a:t>
            </a:r>
            <a:r>
              <a:rPr lang="en-US" dirty="0" smtClean="0"/>
              <a:t>graph </a:t>
            </a:r>
            <a:r>
              <a:rPr lang="en-US" dirty="0"/>
              <a:t>with possible stream and students can view their college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3429000"/>
            <a:ext cx="5105400" cy="27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445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</a:t>
            </a:r>
            <a:r>
              <a:rPr lang="en-US" dirty="0" err="1"/>
              <a:t>Cont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Admin Login</a:t>
            </a:r>
          </a:p>
          <a:p>
            <a:r>
              <a:rPr lang="en-US" u="sng" dirty="0" smtClean="0"/>
              <a:t>Login  : Admin can login to the system</a:t>
            </a:r>
          </a:p>
          <a:p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667000"/>
            <a:ext cx="3835400" cy="28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33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</a:t>
            </a:r>
            <a:r>
              <a:rPr lang="en-US" dirty="0" err="1"/>
              <a:t>Cont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Add Streams : Admin can add streams to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6482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600"/>
            <a:ext cx="4826000" cy="36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953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</a:t>
            </a:r>
            <a:r>
              <a:rPr lang="en-US" dirty="0" err="1"/>
              <a:t>Cont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College : Admin can add college to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7244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74" y="2473420"/>
            <a:ext cx="6643652" cy="2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58707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</a:t>
            </a:r>
            <a:r>
              <a:rPr lang="en-US" dirty="0" err="1"/>
              <a:t>Cont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questions : Admin can add questions for the aptitude test.</a:t>
            </a:r>
          </a:p>
          <a:p>
            <a:r>
              <a:rPr lang="en-US" dirty="0" smtClean="0"/>
              <a:t>Add training data : Admin can add training data to the system.</a:t>
            </a:r>
          </a:p>
          <a:p>
            <a:r>
              <a:rPr lang="en-US" dirty="0" smtClean="0"/>
              <a:t>View students.</a:t>
            </a:r>
          </a:p>
          <a:p>
            <a:r>
              <a:rPr lang="en-US" dirty="0" smtClean="0"/>
              <a:t>View feedback.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23455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neural network model is proposed in this paper for predicting the students’ performance. </a:t>
            </a:r>
          </a:p>
          <a:p>
            <a:r>
              <a:rPr lang="en-US" dirty="0"/>
              <a:t>This model is reliable and can help to predict a student’s performance </a:t>
            </a:r>
            <a:r>
              <a:rPr lang="en-US" dirty="0" smtClean="0"/>
              <a:t>.</a:t>
            </a:r>
          </a:p>
          <a:p>
            <a:r>
              <a:rPr lang="en-US" dirty="0"/>
              <a:t>The prediction result is </a:t>
            </a:r>
            <a:r>
              <a:rPr lang="en-US" dirty="0" smtClean="0"/>
              <a:t>good </a:t>
            </a:r>
            <a:r>
              <a:rPr lang="en-US" dirty="0"/>
              <a:t>enough to provide appropriate recommendations for students, their teachers and parents to decide their development pathway. </a:t>
            </a:r>
          </a:p>
          <a:p>
            <a:r>
              <a:rPr lang="en-US" dirty="0"/>
              <a:t>It is believed that more applications of deep learning could be used for education and corporate staff training in the future.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60077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Wilton </a:t>
            </a:r>
            <a:r>
              <a:rPr lang="en-US" sz="2000" dirty="0"/>
              <a:t>W.T. Fok1, Y.S. He1, H.H. Au Yeung1, K.Y. Law1, KH Cheung1, YY. Ai1, </a:t>
            </a:r>
            <a:r>
              <a:rPr lang="en-US" sz="2000" dirty="0" smtClean="0"/>
              <a:t>       P</a:t>
            </a:r>
            <a:r>
              <a:rPr lang="en-US" sz="2000" dirty="0"/>
              <a:t>. Ho1 </a:t>
            </a:r>
            <a:r>
              <a:rPr lang="en-US" sz="2000" dirty="0" smtClean="0"/>
              <a:t>, “</a:t>
            </a:r>
            <a:r>
              <a:rPr lang="en-US" sz="2000" dirty="0"/>
              <a:t>Prediction Model for Students’ Future Development by Deep Learning and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</a:t>
            </a:r>
            <a:r>
              <a:rPr lang="en-US" sz="2000" dirty="0"/>
              <a:t>Artificial Intelligence Engine </a:t>
            </a:r>
            <a:r>
              <a:rPr lang="en-US" sz="2000" dirty="0" smtClean="0"/>
              <a:t>”, IEEE, 2018.</a:t>
            </a:r>
          </a:p>
          <a:p>
            <a:r>
              <a:rPr lang="en-US" sz="2000" dirty="0" err="1"/>
              <a:t>Livieris</a:t>
            </a:r>
            <a:r>
              <a:rPr lang="en-US" sz="2000" dirty="0"/>
              <a:t>, et al. (2012): Predicting students' performance using artificial neural networks 8th PanHellenic Conference with International Participation Information and Communication Technologies, pp.321-328. </a:t>
            </a:r>
          </a:p>
          <a:p>
            <a:r>
              <a:rPr lang="en-US" sz="2000" dirty="0"/>
              <a:t>S. </a:t>
            </a:r>
            <a:r>
              <a:rPr lang="en-US" sz="2000" dirty="0" err="1"/>
              <a:t>Kotsiantis</a:t>
            </a:r>
            <a:r>
              <a:rPr lang="en-US" sz="2000" dirty="0"/>
              <a:t>, et al. (2003): Preventing student dropout in distance learning systems using machine learning techniques Applied Artificial Intelligence, 18(5), pp.411- 426. </a:t>
            </a:r>
          </a:p>
          <a:p>
            <a:r>
              <a:rPr lang="en-US" sz="2000" dirty="0" err="1"/>
              <a:t>Amrieh</a:t>
            </a:r>
            <a:r>
              <a:rPr lang="en-US" sz="2000" dirty="0"/>
              <a:t>, E.A., </a:t>
            </a:r>
            <a:r>
              <a:rPr lang="en-US" sz="2000" dirty="0" err="1"/>
              <a:t>Hamtini</a:t>
            </a:r>
            <a:r>
              <a:rPr lang="en-US" sz="2000" dirty="0"/>
              <a:t>, T. and </a:t>
            </a:r>
            <a:r>
              <a:rPr lang="en-US" sz="2000" dirty="0" err="1"/>
              <a:t>Aljarah</a:t>
            </a:r>
            <a:r>
              <a:rPr lang="en-US" sz="2000" dirty="0"/>
              <a:t>, I., 2016. Mining Educational Data to Predict Student’s academic Performance using Ensemble Methods. International Journal of Database Theory and Application, 9(8), pp.119-136.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A0CFB-D2D1-46CE-9CF3-BF6D6F0EA3CC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B3605-412A-48C1-8D18-3EDF55B05970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2967335"/>
            <a:ext cx="46589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114300" dist="76200" dir="9000000" algn="ctr" rotWithShape="0">
                    <a:srgbClr val="000000"/>
                  </a:outerShdw>
                </a:effectLst>
              </a:rPr>
              <a:t>THANK YOU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114300" dist="76200" dir="9000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76338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Objective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 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88A52C-3C07-4997-AAFB-441CA1AB6795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495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Introduction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How to predict students’ performance is always a question concerned by the students’ teachers and parents. </a:t>
            </a:r>
          </a:p>
          <a:p>
            <a:r>
              <a:rPr lang="en-US" sz="2200" dirty="0"/>
              <a:t>Based on the past examination results and </a:t>
            </a:r>
            <a:r>
              <a:rPr lang="en-US" sz="2200" dirty="0" smtClean="0"/>
              <a:t>aptitude </a:t>
            </a:r>
            <a:r>
              <a:rPr lang="en-US" sz="2200" dirty="0"/>
              <a:t>assessments, it is possible to forecast the future development of the students. </a:t>
            </a:r>
          </a:p>
          <a:p>
            <a:r>
              <a:rPr lang="en-US" sz="2200" dirty="0" smtClean="0"/>
              <a:t>Various </a:t>
            </a:r>
            <a:r>
              <a:rPr lang="en-US" sz="2200" dirty="0"/>
              <a:t>type of data mining techniques had been used for performance prediction for </a:t>
            </a:r>
            <a:r>
              <a:rPr lang="en-US" sz="2200" dirty="0" smtClean="0"/>
              <a:t>decades.</a:t>
            </a:r>
          </a:p>
          <a:p>
            <a:r>
              <a:rPr lang="en-US" sz="2200" dirty="0" smtClean="0"/>
              <a:t>Here, we </a:t>
            </a:r>
            <a:r>
              <a:rPr lang="en-US" sz="2200" dirty="0"/>
              <a:t>will investigate how to use artificial intelligence and deep learning algorithm for </a:t>
            </a:r>
            <a:r>
              <a:rPr lang="en-US" sz="2200" dirty="0" smtClean="0"/>
              <a:t>assessment of </a:t>
            </a:r>
            <a:r>
              <a:rPr lang="en-US" sz="2200" dirty="0"/>
              <a:t>results.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E0681-099D-475B-AE0E-A5D77399C776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257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To predict students future development using AI.</a:t>
            </a:r>
          </a:p>
          <a:p>
            <a:r>
              <a:rPr lang="en-US" sz="2200" dirty="0" smtClean="0"/>
              <a:t>Investigate </a:t>
            </a:r>
            <a:r>
              <a:rPr lang="en-US" sz="2200" dirty="0"/>
              <a:t>how to use artificial intelligence </a:t>
            </a:r>
            <a:r>
              <a:rPr lang="en-US" sz="2200" dirty="0" smtClean="0"/>
              <a:t>algorithm for the prediction.</a:t>
            </a:r>
          </a:p>
          <a:p>
            <a:r>
              <a:rPr lang="en-US" sz="2200" dirty="0" smtClean="0"/>
              <a:t>Attributes </a:t>
            </a:r>
            <a:r>
              <a:rPr lang="en-US" sz="2200" dirty="0"/>
              <a:t>analyzed are the academic </a:t>
            </a:r>
            <a:r>
              <a:rPr lang="en-US" sz="2200" dirty="0" smtClean="0"/>
              <a:t>performances and an aptitude test.</a:t>
            </a:r>
          </a:p>
          <a:p>
            <a:r>
              <a:rPr lang="en-US" sz="2200" dirty="0" smtClean="0"/>
              <a:t>Students will be getting which college they should be joined as of their performances.</a:t>
            </a:r>
          </a:p>
          <a:p>
            <a:r>
              <a:rPr lang="en-US" sz="2200" dirty="0"/>
              <a:t>This system helps students to perform for the admission test online and provides college</a:t>
            </a:r>
            <a:r>
              <a:rPr lang="en-US" sz="2200" b="1" dirty="0"/>
              <a:t> </a:t>
            </a:r>
            <a:r>
              <a:rPr lang="en-US" sz="2200" dirty="0"/>
              <a:t>list according to the marks.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572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233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14431"/>
              </p:ext>
            </p:extLst>
          </p:nvPr>
        </p:nvGraphicFramePr>
        <p:xfrm>
          <a:off x="609600" y="1752600"/>
          <a:ext cx="8229600" cy="341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136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Conclusion</a:t>
                      </a:r>
                      <a:endParaRPr lang="en-US" sz="1400" dirty="0"/>
                    </a:p>
                  </a:txBody>
                  <a:tcPr anchor="ctr"/>
                </a:tc>
              </a:tr>
              <a:tr h="1488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Neural Network (ANN) classifier to predict the performance of students in Mathematics. </a:t>
                      </a:r>
                      <a:endParaRPr lang="en-US" sz="140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 E.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Livieris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modified spectral Perry trained artificial neural network performs better classification compared to other classifiers. </a:t>
                      </a:r>
                      <a:endParaRPr lang="en-US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1617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Preventing student dropout in distance learning systems using machine learning techniques Applied AI</a:t>
                      </a:r>
                      <a:endParaRPr lang="en-US" sz="140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Kotsiantis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algorithm was fed on several project assignment rather than class performance data to make prediction of students.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6833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system consists of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/ login.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the marks.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aptitude test.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results.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Gets the details of appropriate college as per their performance.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iew </a:t>
            </a:r>
            <a:r>
              <a:rPr lang="en-US" dirty="0"/>
              <a:t>their mark in form of bar graph with possible stream and students can view their college list</a:t>
            </a:r>
            <a:r>
              <a:rPr lang="en-US" dirty="0" smtClean="0"/>
              <a:t>.</a:t>
            </a:r>
          </a:p>
          <a:p>
            <a:pPr marL="1085850" lvl="1" indent="-457200" algn="just">
              <a:buFont typeface="Arial" charset="0"/>
              <a:buChar char="•"/>
            </a:pPr>
            <a:r>
              <a:rPr lang="en-US" dirty="0"/>
              <a:t>Student can give their feedback about the whole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97263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System (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Admin can add all stream detail.</a:t>
            </a: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Admin can add college detail, Stream and cut off list.</a:t>
            </a: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Admin can update college detail.</a:t>
            </a: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Admin can add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questions for aptitude test.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Admin can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view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student detail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Admin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view all the feedback given by students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85850" lvl="1" indent="-4572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7244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770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5488315" cy="32581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0292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7819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Technologies Used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b="1" dirty="0"/>
              <a:t>Tensor </a:t>
            </a:r>
            <a:r>
              <a:rPr lang="en-US" b="1" dirty="0" smtClean="0"/>
              <a:t>Flow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Tensor </a:t>
            </a:r>
            <a:r>
              <a:rPr lang="en-US" dirty="0"/>
              <a:t>Flow is a free and open-source software library for dataflow and differentiable programming across a range of </a:t>
            </a:r>
            <a:r>
              <a:rPr lang="en-US" dirty="0" smtClean="0"/>
              <a:t>tasks</a:t>
            </a:r>
            <a:endParaRPr lang="en-US" dirty="0"/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b="1" dirty="0" smtClean="0"/>
              <a:t>Deep Learning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Deep </a:t>
            </a:r>
            <a:r>
              <a:rPr lang="en-US" dirty="0"/>
              <a:t>learning is a subset of ML in  AI that has networks </a:t>
            </a:r>
            <a:r>
              <a:rPr lang="en-US" dirty="0" smtClean="0"/>
              <a:t>capable </a:t>
            </a:r>
            <a:r>
              <a:rPr lang="en-US" dirty="0"/>
              <a:t>of learning unsupervised from data that is unstructured or </a:t>
            </a:r>
            <a:r>
              <a:rPr lang="en-US" dirty="0" smtClean="0"/>
              <a:t>unlabeled</a:t>
            </a:r>
            <a:r>
              <a:rPr lang="en-US" dirty="0" smtClean="0"/>
              <a:t>.</a:t>
            </a:r>
            <a:endParaRPr lang="en-US" dirty="0"/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b="1" dirty="0" smtClean="0"/>
              <a:t>Web Application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 web application is developed using HTML for the interface</a:t>
            </a:r>
            <a:endParaRPr lang="en-US" dirty="0"/>
          </a:p>
          <a:p>
            <a:pPr marL="1828800" lvl="4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CFA90-E81D-405A-A551-0B972B58BE59}" type="datetime1">
              <a:rPr lang="en-US" smtClean="0"/>
              <a:pPr>
                <a:defRPr/>
              </a:pPr>
              <a:t>11/22/19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Main Project First Phase :2019-20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8058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tech Project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Btech Project presentation template</Template>
  <TotalTime>886</TotalTime>
  <Words>996</Words>
  <Application>Microsoft Macintosh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Times New Roman</vt:lpstr>
      <vt:lpstr>Wingdings</vt:lpstr>
      <vt:lpstr>Arial</vt:lpstr>
      <vt:lpstr>Btech Project presentation template</vt:lpstr>
      <vt:lpstr>PowerPoint Presentation</vt:lpstr>
      <vt:lpstr>Outline</vt:lpstr>
      <vt:lpstr>Introduction </vt:lpstr>
      <vt:lpstr>Objective</vt:lpstr>
      <vt:lpstr>Literature Survey</vt:lpstr>
      <vt:lpstr>Proposed System</vt:lpstr>
      <vt:lpstr>Proposed System (Cont…)</vt:lpstr>
      <vt:lpstr>Implementation</vt:lpstr>
      <vt:lpstr>Implementation (Cont…)</vt:lpstr>
      <vt:lpstr>System Design</vt:lpstr>
      <vt:lpstr>System Design (Cont…)</vt:lpstr>
      <vt:lpstr>System Design (Cont…)</vt:lpstr>
      <vt:lpstr>System Design (Cont…)</vt:lpstr>
      <vt:lpstr>System Design (Cont…)</vt:lpstr>
      <vt:lpstr>System Design (Cont…)</vt:lpstr>
      <vt:lpstr>System Design (Cont…)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</dc:creator>
  <cp:lastModifiedBy>Microsoft Office User</cp:lastModifiedBy>
  <cp:revision>54</cp:revision>
  <dcterms:created xsi:type="dcterms:W3CDTF">2015-11-02T05:33:26Z</dcterms:created>
  <dcterms:modified xsi:type="dcterms:W3CDTF">2019-11-22T04:42:01Z</dcterms:modified>
</cp:coreProperties>
</file>